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handoutMasterIdLst>
    <p:handoutMasterId r:id="rId168"/>
  </p:handoutMasterIdLst>
  <p:sldIdLst>
    <p:sldId id="492" r:id="rId3"/>
    <p:sldId id="660" r:id="rId4"/>
    <p:sldId id="491" r:id="rId5"/>
    <p:sldId id="642" r:id="rId6"/>
    <p:sldId id="493" r:id="rId7"/>
    <p:sldId id="661" r:id="rId8"/>
    <p:sldId id="498" r:id="rId9"/>
    <p:sldId id="499" r:id="rId10"/>
    <p:sldId id="658" r:id="rId12"/>
    <p:sldId id="601" r:id="rId13"/>
    <p:sldId id="500" r:id="rId14"/>
    <p:sldId id="645" r:id="rId15"/>
    <p:sldId id="646" r:id="rId16"/>
    <p:sldId id="647" r:id="rId17"/>
    <p:sldId id="648" r:id="rId18"/>
    <p:sldId id="649" r:id="rId19"/>
    <p:sldId id="657" r:id="rId20"/>
    <p:sldId id="650" r:id="rId21"/>
    <p:sldId id="651" r:id="rId22"/>
    <p:sldId id="652" r:id="rId23"/>
    <p:sldId id="653" r:id="rId24"/>
    <p:sldId id="654" r:id="rId25"/>
    <p:sldId id="655" r:id="rId26"/>
    <p:sldId id="656" r:id="rId27"/>
    <p:sldId id="501" r:id="rId28"/>
    <p:sldId id="502" r:id="rId29"/>
    <p:sldId id="503" r:id="rId30"/>
    <p:sldId id="504" r:id="rId31"/>
    <p:sldId id="604" r:id="rId32"/>
    <p:sldId id="506" r:id="rId33"/>
    <p:sldId id="480" r:id="rId34"/>
    <p:sldId id="481" r:id="rId35"/>
    <p:sldId id="482" r:id="rId36"/>
    <p:sldId id="483" r:id="rId37"/>
    <p:sldId id="484" r:id="rId38"/>
    <p:sldId id="507" r:id="rId39"/>
    <p:sldId id="508" r:id="rId40"/>
    <p:sldId id="509" r:id="rId41"/>
    <p:sldId id="510" r:id="rId42"/>
    <p:sldId id="511" r:id="rId43"/>
    <p:sldId id="512" r:id="rId44"/>
    <p:sldId id="513" r:id="rId45"/>
    <p:sldId id="514" r:id="rId46"/>
    <p:sldId id="517" r:id="rId47"/>
    <p:sldId id="515" r:id="rId48"/>
    <p:sldId id="516" r:id="rId49"/>
    <p:sldId id="605" r:id="rId50"/>
    <p:sldId id="518" r:id="rId51"/>
    <p:sldId id="606" r:id="rId52"/>
    <p:sldId id="519" r:id="rId53"/>
    <p:sldId id="520" r:id="rId54"/>
    <p:sldId id="521" r:id="rId55"/>
    <p:sldId id="522" r:id="rId56"/>
    <p:sldId id="523" r:id="rId57"/>
    <p:sldId id="524" r:id="rId58"/>
    <p:sldId id="525" r:id="rId59"/>
    <p:sldId id="526" r:id="rId60"/>
    <p:sldId id="527" r:id="rId61"/>
    <p:sldId id="528" r:id="rId62"/>
    <p:sldId id="529" r:id="rId63"/>
    <p:sldId id="637" r:id="rId64"/>
    <p:sldId id="638" r:id="rId65"/>
    <p:sldId id="639" r:id="rId66"/>
    <p:sldId id="640" r:id="rId67"/>
    <p:sldId id="641" r:id="rId68"/>
    <p:sldId id="530" r:id="rId69"/>
    <p:sldId id="531" r:id="rId70"/>
    <p:sldId id="532" r:id="rId71"/>
    <p:sldId id="635" r:id="rId72"/>
    <p:sldId id="636" r:id="rId73"/>
    <p:sldId id="533" r:id="rId74"/>
    <p:sldId id="534" r:id="rId75"/>
    <p:sldId id="535" r:id="rId76"/>
    <p:sldId id="536" r:id="rId77"/>
    <p:sldId id="537" r:id="rId78"/>
    <p:sldId id="538" r:id="rId79"/>
    <p:sldId id="539" r:id="rId80"/>
    <p:sldId id="540" r:id="rId81"/>
    <p:sldId id="541" r:id="rId82"/>
    <p:sldId id="542" r:id="rId83"/>
    <p:sldId id="554" r:id="rId84"/>
    <p:sldId id="544" r:id="rId85"/>
    <p:sldId id="545" r:id="rId86"/>
    <p:sldId id="546" r:id="rId87"/>
    <p:sldId id="547" r:id="rId88"/>
    <p:sldId id="548" r:id="rId89"/>
    <p:sldId id="549" r:id="rId90"/>
    <p:sldId id="659" r:id="rId91"/>
    <p:sldId id="551" r:id="rId92"/>
    <p:sldId id="552" r:id="rId93"/>
    <p:sldId id="553" r:id="rId94"/>
    <p:sldId id="555" r:id="rId95"/>
    <p:sldId id="556" r:id="rId96"/>
    <p:sldId id="557" r:id="rId97"/>
    <p:sldId id="558" r:id="rId98"/>
    <p:sldId id="559" r:id="rId99"/>
    <p:sldId id="560" r:id="rId100"/>
    <p:sldId id="561" r:id="rId101"/>
    <p:sldId id="562" r:id="rId102"/>
    <p:sldId id="563" r:id="rId103"/>
    <p:sldId id="564" r:id="rId104"/>
    <p:sldId id="565" r:id="rId105"/>
    <p:sldId id="566" r:id="rId106"/>
    <p:sldId id="567" r:id="rId107"/>
    <p:sldId id="572" r:id="rId108"/>
    <p:sldId id="568" r:id="rId109"/>
    <p:sldId id="571" r:id="rId110"/>
    <p:sldId id="608" r:id="rId111"/>
    <p:sldId id="609" r:id="rId112"/>
    <p:sldId id="627" r:id="rId113"/>
    <p:sldId id="569" r:id="rId114"/>
    <p:sldId id="607" r:id="rId115"/>
    <p:sldId id="632" r:id="rId116"/>
    <p:sldId id="570" r:id="rId117"/>
    <p:sldId id="573" r:id="rId118"/>
    <p:sldId id="628" r:id="rId119"/>
    <p:sldId id="629" r:id="rId120"/>
    <p:sldId id="630" r:id="rId121"/>
    <p:sldId id="631" r:id="rId122"/>
    <p:sldId id="633" r:id="rId123"/>
    <p:sldId id="634" r:id="rId124"/>
    <p:sldId id="574" r:id="rId125"/>
    <p:sldId id="619" r:id="rId126"/>
    <p:sldId id="620" r:id="rId127"/>
    <p:sldId id="622" r:id="rId128"/>
    <p:sldId id="623" r:id="rId129"/>
    <p:sldId id="618" r:id="rId130"/>
    <p:sldId id="612" r:id="rId131"/>
    <p:sldId id="613" r:id="rId132"/>
    <p:sldId id="610" r:id="rId133"/>
    <p:sldId id="614" r:id="rId134"/>
    <p:sldId id="615" r:id="rId135"/>
    <p:sldId id="616" r:id="rId136"/>
    <p:sldId id="617" r:id="rId137"/>
    <p:sldId id="611" r:id="rId138"/>
    <p:sldId id="575" r:id="rId139"/>
    <p:sldId id="576" r:id="rId140"/>
    <p:sldId id="577" r:id="rId141"/>
    <p:sldId id="578" r:id="rId142"/>
    <p:sldId id="579" r:id="rId143"/>
    <p:sldId id="580" r:id="rId144"/>
    <p:sldId id="581" r:id="rId145"/>
    <p:sldId id="582" r:id="rId146"/>
    <p:sldId id="583" r:id="rId147"/>
    <p:sldId id="625" r:id="rId148"/>
    <p:sldId id="626" r:id="rId149"/>
    <p:sldId id="584" r:id="rId150"/>
    <p:sldId id="585" r:id="rId151"/>
    <p:sldId id="624" r:id="rId152"/>
    <p:sldId id="586" r:id="rId153"/>
    <p:sldId id="587" r:id="rId154"/>
    <p:sldId id="588" r:id="rId155"/>
    <p:sldId id="589" r:id="rId156"/>
    <p:sldId id="590" r:id="rId157"/>
    <p:sldId id="591" r:id="rId158"/>
    <p:sldId id="592" r:id="rId159"/>
    <p:sldId id="593" r:id="rId160"/>
    <p:sldId id="594" r:id="rId161"/>
    <p:sldId id="595" r:id="rId162"/>
    <p:sldId id="596" r:id="rId163"/>
    <p:sldId id="597" r:id="rId164"/>
    <p:sldId id="598" r:id="rId165"/>
    <p:sldId id="599" r:id="rId166"/>
    <p:sldId id="600" r:id="rId167"/>
  </p:sldIdLst>
  <p:sldSz cx="9144000" cy="6858000" type="screen4x3"/>
  <p:notesSz cx="6858000" cy="9144000"/>
  <p:custDataLst>
    <p:tags r:id="rId172"/>
  </p:custDataLst>
  <p:defaultTextStyle>
    <a:defPPr>
      <a:defRPr lang="en-US"/>
    </a:defPPr>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ahoma" panose="020B0604030504040204" pitchFamily="34" charset="0"/>
        <a:ea typeface="华文宋体" pitchFamily="2" charset="-122"/>
        <a:cs typeface="+mn-cs"/>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ahoma" panose="020B0604030504040204" pitchFamily="34" charset="0"/>
        <a:ea typeface="华文宋体"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ahoma" panose="020B0604030504040204" pitchFamily="34" charset="0"/>
        <a:ea typeface="华文宋体"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ahoma" panose="020B0604030504040204" pitchFamily="34" charset="0"/>
        <a:ea typeface="华文宋体"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ahoma" panose="020B0604030504040204" pitchFamily="34" charset="0"/>
        <a:ea typeface="华文宋体" pitchFamily="2" charset="-122"/>
        <a:cs typeface="+mn-cs"/>
      </a:defRPr>
    </a:lvl5pPr>
    <a:lvl6pPr marL="2286000" lvl="5"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ahoma" panose="020B0604030504040204" pitchFamily="34" charset="0"/>
        <a:ea typeface="华文宋体" pitchFamily="2" charset="-122"/>
        <a:cs typeface="+mn-cs"/>
      </a:defRPr>
    </a:lvl6pPr>
    <a:lvl7pPr marL="2743200" lvl="6"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ahoma" panose="020B0604030504040204" pitchFamily="34" charset="0"/>
        <a:ea typeface="华文宋体" pitchFamily="2" charset="-122"/>
        <a:cs typeface="+mn-cs"/>
      </a:defRPr>
    </a:lvl7pPr>
    <a:lvl8pPr marL="3200400" lvl="7"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ahoma" panose="020B0604030504040204" pitchFamily="34" charset="0"/>
        <a:ea typeface="华文宋体" pitchFamily="2" charset="-122"/>
        <a:cs typeface="+mn-cs"/>
      </a:defRPr>
    </a:lvl8pPr>
    <a:lvl9pPr marL="3657600" lvl="8"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ahoma" panose="020B0604030504040204" pitchFamily="34" charset="0"/>
        <a:ea typeface="华文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33"/>
    <a:srgbClr val="FF9966"/>
    <a:srgbClr val="A50021"/>
    <a:srgbClr val="FF6600"/>
    <a:srgbClr val="003300"/>
    <a:srgbClr val="7DCAF5"/>
    <a:srgbClr val="66FF33"/>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306"/>
    <p:restoredTop sz="95476"/>
  </p:normalViewPr>
  <p:slideViewPr>
    <p:cSldViewPr showGuides="1">
      <p:cViewPr varScale="1">
        <p:scale>
          <a:sx n="109" d="100"/>
          <a:sy n="109" d="100"/>
        </p:scale>
        <p:origin x="1638" y="102"/>
      </p:cViewPr>
      <p:guideLst>
        <p:guide orient="horz" pos="2256"/>
        <p:guide pos="3072"/>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6858"/>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2" Type="http://schemas.openxmlformats.org/officeDocument/2006/relationships/tags" Target="tags/tag2.xml"/><Relationship Id="rId171" Type="http://schemas.openxmlformats.org/officeDocument/2006/relationships/tableStyles" Target="tableStyles.xml"/><Relationship Id="rId170" Type="http://schemas.openxmlformats.org/officeDocument/2006/relationships/viewProps" Target="viewProps.xml"/><Relationship Id="rId17" Type="http://schemas.openxmlformats.org/officeDocument/2006/relationships/slide" Target="slides/slide14.xml"/><Relationship Id="rId169" Type="http://schemas.openxmlformats.org/officeDocument/2006/relationships/presProps" Target="presProps.xml"/><Relationship Id="rId168" Type="http://schemas.openxmlformats.org/officeDocument/2006/relationships/handoutMaster" Target="handoutMasters/handoutMaster1.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notesMaster" Target="notesMasters/notesMaster1.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8195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0" hangingPunct="0">
              <a:defRPr kumimoji="0" sz="1200" b="0">
                <a:latin typeface="Times New Roman" panose="02020603050405020304" pitchFamily="18" charset="0"/>
                <a:ea typeface="宋体" panose="02010600030101010101" pitchFamily="2"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81955"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0" hangingPunct="0">
              <a:defRPr kumimoji="0" sz="1200" b="0">
                <a:latin typeface="Times New Roman" panose="02020603050405020304" pitchFamily="18" charset="0"/>
                <a:ea typeface="宋体" panose="02010600030101010101" pitchFamily="2" charset="-122"/>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81956"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0" hangingPunct="0">
              <a:defRPr kumimoji="0" sz="1200" b="0">
                <a:latin typeface="Times New Roman" panose="02020603050405020304" pitchFamily="18" charset="0"/>
                <a:ea typeface="宋体" panose="02010600030101010101" pitchFamily="2"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81957"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0" hangingPunct="0">
              <a:defRPr kumimoji="0" sz="1200" b="0">
                <a:latin typeface="Times New Roman" panose="02020603050405020304" pitchFamily="18" charset="0"/>
                <a:ea typeface="宋体" panose="02010600030101010101" pitchFamily="2" charset="-122"/>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EA8D1136-C23F-4398-B698-E99056C91F7F}" type="slidenum">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867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0" hangingPunct="0">
              <a:defRPr kumimoji="0" sz="1200" b="0">
                <a:latin typeface="Times New Roman" panose="02020603050405020304" pitchFamily="18" charset="0"/>
                <a:ea typeface="宋体" panose="02010600030101010101" pitchFamily="2"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8675"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0" hangingPunct="0">
              <a:defRPr kumimoji="0" sz="1200" b="0">
                <a:latin typeface="Times New Roman" panose="02020603050405020304" pitchFamily="18" charset="0"/>
                <a:ea typeface="宋体" panose="02010600030101010101" pitchFamily="2" charset="-122"/>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6" name="Rectangle 4"/>
          <p:cNvSpPr>
            <a:spLocks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8677"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Click to edit Master text styles</a:t>
            </a: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Second level</a:t>
            </a: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Third level</a:t>
            </a: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Fourth level</a:t>
            </a: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Fifth level</a:t>
            </a: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28678"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0" hangingPunct="0">
              <a:defRPr kumimoji="0" sz="1200" b="0">
                <a:latin typeface="Times New Roman" panose="02020603050405020304" pitchFamily="18" charset="0"/>
                <a:ea typeface="宋体" panose="02010600030101010101" pitchFamily="2"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8679"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eaLnBrk="0" hangingPunct="0">
              <a:defRPr kumimoji="0" sz="1200" b="0">
                <a:latin typeface="Times New Roman" panose="02020603050405020304" pitchFamily="18" charset="0"/>
                <a:ea typeface="宋体" panose="02010600030101010101" pitchFamily="2" charset="-122"/>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B6C7A3C7-929E-4EC3-8923-2DEC2BA24225}" type="slidenum">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幻灯片图像占位符 1"/>
          <p:cNvSpPr>
            <a:spLocks noGrp="1" noRot="1" noChangeAspect="1" noTextEdit="1"/>
          </p:cNvSpPr>
          <p:nvPr>
            <p:ph type="sldImg"/>
          </p:nvPr>
        </p:nvSpPr>
        <p:spPr/>
      </p:sp>
      <p:sp>
        <p:nvSpPr>
          <p:cNvPr id="13315" name="备注占位符 2"/>
          <p:cNvSpPr>
            <a:spLocks noGrp="1"/>
          </p:cNvSpPr>
          <p:nvPr>
            <p:ph type="body" idx="1"/>
          </p:nvPr>
        </p:nvSpPr>
        <p:spPr/>
        <p:txBody>
          <a:bodyPr wrap="square" lIns="91440" tIns="45720" rIns="91440" bIns="45720" anchor="t" anchorCtr="0"/>
          <a:p>
            <a:pPr lvl="0"/>
            <a:endParaRPr lang="zh-CN" altLang="en-US" dirty="0">
              <a:ea typeface="宋体" panose="02010600030101010101" pitchFamily="2" charset="-122"/>
            </a:endParaRPr>
          </a:p>
        </p:txBody>
      </p:sp>
      <p:sp>
        <p:nvSpPr>
          <p:cNvPr id="1331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a:buNone/>
            </a:pPr>
            <a:fld id="{9A0DB2DC-4C9A-4742-B13C-FB6460FD3503}" type="slidenum">
              <a:rPr lang="zh-CN" altLang="en-US" sz="1200" b="0" dirty="0">
                <a:latin typeface="Times New Roman" panose="02020603050405020304" pitchFamily="18" charset="0"/>
                <a:ea typeface="宋体" panose="02010600030101010101" pitchFamily="2" charset="-122"/>
              </a:rPr>
            </a:fld>
            <a:endParaRPr lang="zh-CN" altLang="en-US" sz="1200" b="0" dirty="0">
              <a:latin typeface="Times New Roman" panose="02020603050405020304" pitchFamily="18"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grpSp>
        <p:nvGrpSpPr>
          <p:cNvPr id="2050" name="Group 2"/>
          <p:cNvGrpSpPr/>
          <p:nvPr/>
        </p:nvGrpSpPr>
        <p:grpSpPr>
          <a:xfrm>
            <a:off x="0" y="2438400"/>
            <a:ext cx="9009063" cy="1052513"/>
            <a:chOff x="0" y="1536"/>
            <a:chExt cx="5675" cy="663"/>
          </a:xfrm>
        </p:grpSpPr>
        <p:grpSp>
          <p:nvGrpSpPr>
            <p:cNvPr id="2056" name="Group 3"/>
            <p:cNvGrpSpPr/>
            <p:nvPr/>
          </p:nvGrpSpPr>
          <p:grpSpPr>
            <a:xfrm>
              <a:off x="185" y="1604"/>
              <a:ext cx="449" cy="299"/>
              <a:chOff x="720" y="336"/>
              <a:chExt cx="624" cy="432"/>
            </a:xfrm>
          </p:grpSpPr>
          <p:sp>
            <p:nvSpPr>
              <p:cNvPr id="16"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b="1">
                    <a:solidFill>
                      <a:schemeClr val="tx1"/>
                    </a:solidFill>
                    <a:latin typeface="Tahoma" panose="020B0604030504040204" pitchFamily="34" charset="0"/>
                    <a:ea typeface="华文宋体" pitchFamily="2" charset="-122"/>
                  </a:defRPr>
                </a:lvl1pPr>
                <a:lvl2pPr marL="742950" indent="-285750">
                  <a:defRPr kumimoji="1" sz="2000" b="1">
                    <a:solidFill>
                      <a:schemeClr val="tx1"/>
                    </a:solidFill>
                    <a:latin typeface="Tahoma" panose="020B0604030504040204" pitchFamily="34" charset="0"/>
                    <a:ea typeface="华文宋体" pitchFamily="2" charset="-122"/>
                  </a:defRPr>
                </a:lvl2pPr>
                <a:lvl3pPr marL="1143000" indent="-228600">
                  <a:defRPr kumimoji="1" sz="2000" b="1">
                    <a:solidFill>
                      <a:schemeClr val="tx1"/>
                    </a:solidFill>
                    <a:latin typeface="Tahoma" panose="020B0604030504040204" pitchFamily="34" charset="0"/>
                    <a:ea typeface="华文宋体" pitchFamily="2" charset="-122"/>
                  </a:defRPr>
                </a:lvl3pPr>
                <a:lvl4pPr marL="1600200" indent="-228600">
                  <a:defRPr kumimoji="1" sz="2000" b="1">
                    <a:solidFill>
                      <a:schemeClr val="tx1"/>
                    </a:solidFill>
                    <a:latin typeface="Tahoma" panose="020B0604030504040204" pitchFamily="34" charset="0"/>
                    <a:ea typeface="华文宋体" pitchFamily="2" charset="-122"/>
                  </a:defRPr>
                </a:lvl4pPr>
                <a:lvl5pPr marL="2057400" indent="-228600">
                  <a:defRPr kumimoji="1" sz="2000" b="1">
                    <a:solidFill>
                      <a:schemeClr val="tx1"/>
                    </a:solidFill>
                    <a:latin typeface="Tahoma" panose="020B0604030504040204" pitchFamily="34" charset="0"/>
                    <a:ea typeface="华文宋体" pitchFamily="2" charset="-122"/>
                  </a:defRPr>
                </a:lvl5pPr>
                <a:lvl6pPr marL="2514600" indent="-228600" eaLnBrk="0" fontAlgn="base" hangingPunct="0">
                  <a:spcBef>
                    <a:spcPct val="0"/>
                  </a:spcBef>
                  <a:spcAft>
                    <a:spcPct val="0"/>
                  </a:spcAft>
                  <a:defRPr kumimoji="1" sz="2000" b="1">
                    <a:solidFill>
                      <a:schemeClr val="tx1"/>
                    </a:solidFill>
                    <a:latin typeface="Tahoma" panose="020B0604030504040204" pitchFamily="34" charset="0"/>
                    <a:ea typeface="华文宋体" pitchFamily="2" charset="-122"/>
                  </a:defRPr>
                </a:lvl6pPr>
                <a:lvl7pPr marL="2971800" indent="-228600" eaLnBrk="0" fontAlgn="base" hangingPunct="0">
                  <a:spcBef>
                    <a:spcPct val="0"/>
                  </a:spcBef>
                  <a:spcAft>
                    <a:spcPct val="0"/>
                  </a:spcAft>
                  <a:defRPr kumimoji="1" sz="2000" b="1">
                    <a:solidFill>
                      <a:schemeClr val="tx1"/>
                    </a:solidFill>
                    <a:latin typeface="Tahoma" panose="020B0604030504040204" pitchFamily="34" charset="0"/>
                    <a:ea typeface="华文宋体" pitchFamily="2" charset="-122"/>
                  </a:defRPr>
                </a:lvl7pPr>
                <a:lvl8pPr marL="3429000" indent="-228600" eaLnBrk="0" fontAlgn="base" hangingPunct="0">
                  <a:spcBef>
                    <a:spcPct val="0"/>
                  </a:spcBef>
                  <a:spcAft>
                    <a:spcPct val="0"/>
                  </a:spcAft>
                  <a:defRPr kumimoji="1" sz="2000" b="1">
                    <a:solidFill>
                      <a:schemeClr val="tx1"/>
                    </a:solidFill>
                    <a:latin typeface="Tahoma" panose="020B0604030504040204" pitchFamily="34" charset="0"/>
                    <a:ea typeface="华文宋体" pitchFamily="2" charset="-122"/>
                  </a:defRPr>
                </a:lvl8pPr>
                <a:lvl9pPr marL="3886200" indent="-228600" eaLnBrk="0" fontAlgn="base" hangingPunct="0">
                  <a:spcBef>
                    <a:spcPct val="0"/>
                  </a:spcBef>
                  <a:spcAft>
                    <a:spcPct val="0"/>
                  </a:spcAft>
                  <a:defRPr kumimoji="1" sz="2000" b="1">
                    <a:solidFill>
                      <a:schemeClr val="tx1"/>
                    </a:solidFill>
                    <a:latin typeface="Tahoma" panose="020B0604030504040204" pitchFamily="34" charset="0"/>
                    <a:ea typeface="华文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000" b="1" i="0" u="none" strike="noStrike" kern="1200" cap="none" spc="0" normalizeH="0" baseline="0" noProof="0">
                  <a:ln>
                    <a:noFill/>
                  </a:ln>
                  <a:solidFill>
                    <a:schemeClr val="tx1"/>
                  </a:solidFill>
                  <a:effectLst/>
                  <a:uLnTx/>
                  <a:uFillTx/>
                  <a:latin typeface="Tahoma" panose="020B0604030504040204" pitchFamily="34" charset="0"/>
                  <a:ea typeface="华文宋体" pitchFamily="2" charset="-122"/>
                  <a:cs typeface="+mn-cs"/>
                </a:endParaRPr>
              </a:p>
            </p:txBody>
          </p:sp>
          <p:sp>
            <p:nvSpPr>
              <p:cNvPr id="17"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b="1">
                    <a:solidFill>
                      <a:schemeClr val="tx1"/>
                    </a:solidFill>
                    <a:latin typeface="Tahoma" panose="020B0604030504040204" pitchFamily="34" charset="0"/>
                    <a:ea typeface="华文宋体" pitchFamily="2" charset="-122"/>
                  </a:defRPr>
                </a:lvl1pPr>
                <a:lvl2pPr marL="742950" indent="-285750">
                  <a:defRPr kumimoji="1" sz="2000" b="1">
                    <a:solidFill>
                      <a:schemeClr val="tx1"/>
                    </a:solidFill>
                    <a:latin typeface="Tahoma" panose="020B0604030504040204" pitchFamily="34" charset="0"/>
                    <a:ea typeface="华文宋体" pitchFamily="2" charset="-122"/>
                  </a:defRPr>
                </a:lvl2pPr>
                <a:lvl3pPr marL="1143000" indent="-228600">
                  <a:defRPr kumimoji="1" sz="2000" b="1">
                    <a:solidFill>
                      <a:schemeClr val="tx1"/>
                    </a:solidFill>
                    <a:latin typeface="Tahoma" panose="020B0604030504040204" pitchFamily="34" charset="0"/>
                    <a:ea typeface="华文宋体" pitchFamily="2" charset="-122"/>
                  </a:defRPr>
                </a:lvl3pPr>
                <a:lvl4pPr marL="1600200" indent="-228600">
                  <a:defRPr kumimoji="1" sz="2000" b="1">
                    <a:solidFill>
                      <a:schemeClr val="tx1"/>
                    </a:solidFill>
                    <a:latin typeface="Tahoma" panose="020B0604030504040204" pitchFamily="34" charset="0"/>
                    <a:ea typeface="华文宋体" pitchFamily="2" charset="-122"/>
                  </a:defRPr>
                </a:lvl4pPr>
                <a:lvl5pPr marL="2057400" indent="-228600">
                  <a:defRPr kumimoji="1" sz="2000" b="1">
                    <a:solidFill>
                      <a:schemeClr val="tx1"/>
                    </a:solidFill>
                    <a:latin typeface="Tahoma" panose="020B0604030504040204" pitchFamily="34" charset="0"/>
                    <a:ea typeface="华文宋体" pitchFamily="2" charset="-122"/>
                  </a:defRPr>
                </a:lvl5pPr>
                <a:lvl6pPr marL="2514600" indent="-228600" eaLnBrk="0" fontAlgn="base" hangingPunct="0">
                  <a:spcBef>
                    <a:spcPct val="0"/>
                  </a:spcBef>
                  <a:spcAft>
                    <a:spcPct val="0"/>
                  </a:spcAft>
                  <a:defRPr kumimoji="1" sz="2000" b="1">
                    <a:solidFill>
                      <a:schemeClr val="tx1"/>
                    </a:solidFill>
                    <a:latin typeface="Tahoma" panose="020B0604030504040204" pitchFamily="34" charset="0"/>
                    <a:ea typeface="华文宋体" pitchFamily="2" charset="-122"/>
                  </a:defRPr>
                </a:lvl6pPr>
                <a:lvl7pPr marL="2971800" indent="-228600" eaLnBrk="0" fontAlgn="base" hangingPunct="0">
                  <a:spcBef>
                    <a:spcPct val="0"/>
                  </a:spcBef>
                  <a:spcAft>
                    <a:spcPct val="0"/>
                  </a:spcAft>
                  <a:defRPr kumimoji="1" sz="2000" b="1">
                    <a:solidFill>
                      <a:schemeClr val="tx1"/>
                    </a:solidFill>
                    <a:latin typeface="Tahoma" panose="020B0604030504040204" pitchFamily="34" charset="0"/>
                    <a:ea typeface="华文宋体" pitchFamily="2" charset="-122"/>
                  </a:defRPr>
                </a:lvl7pPr>
                <a:lvl8pPr marL="3429000" indent="-228600" eaLnBrk="0" fontAlgn="base" hangingPunct="0">
                  <a:spcBef>
                    <a:spcPct val="0"/>
                  </a:spcBef>
                  <a:spcAft>
                    <a:spcPct val="0"/>
                  </a:spcAft>
                  <a:defRPr kumimoji="1" sz="2000" b="1">
                    <a:solidFill>
                      <a:schemeClr val="tx1"/>
                    </a:solidFill>
                    <a:latin typeface="Tahoma" panose="020B0604030504040204" pitchFamily="34" charset="0"/>
                    <a:ea typeface="华文宋体" pitchFamily="2" charset="-122"/>
                  </a:defRPr>
                </a:lvl8pPr>
                <a:lvl9pPr marL="3886200" indent="-228600" eaLnBrk="0" fontAlgn="base" hangingPunct="0">
                  <a:spcBef>
                    <a:spcPct val="0"/>
                  </a:spcBef>
                  <a:spcAft>
                    <a:spcPct val="0"/>
                  </a:spcAft>
                  <a:defRPr kumimoji="1" sz="2000" b="1">
                    <a:solidFill>
                      <a:schemeClr val="tx1"/>
                    </a:solidFill>
                    <a:latin typeface="Tahoma" panose="020B0604030504040204" pitchFamily="34" charset="0"/>
                    <a:ea typeface="华文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000" b="1" i="0" u="none" strike="noStrike" kern="1200" cap="none" spc="0" normalizeH="0" baseline="0" noProof="0">
                  <a:ln>
                    <a:noFill/>
                  </a:ln>
                  <a:solidFill>
                    <a:schemeClr val="tx1"/>
                  </a:solidFill>
                  <a:effectLst/>
                  <a:uLnTx/>
                  <a:uFillTx/>
                  <a:latin typeface="Tahoma" panose="020B0604030504040204" pitchFamily="34" charset="0"/>
                  <a:ea typeface="华文宋体" pitchFamily="2" charset="-122"/>
                  <a:cs typeface="+mn-cs"/>
                </a:endParaRPr>
              </a:p>
            </p:txBody>
          </p:sp>
        </p:grpSp>
        <p:grpSp>
          <p:nvGrpSpPr>
            <p:cNvPr id="2057" name="Group 6"/>
            <p:cNvGrpSpPr/>
            <p:nvPr/>
          </p:nvGrpSpPr>
          <p:grpSpPr>
            <a:xfrm>
              <a:off x="263" y="1870"/>
              <a:ext cx="466" cy="299"/>
              <a:chOff x="912" y="2640"/>
              <a:chExt cx="672" cy="432"/>
            </a:xfrm>
          </p:grpSpPr>
          <p:sp>
            <p:nvSpPr>
              <p:cNvPr id="14"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b="1">
                    <a:solidFill>
                      <a:schemeClr val="tx1"/>
                    </a:solidFill>
                    <a:latin typeface="Tahoma" panose="020B0604030504040204" pitchFamily="34" charset="0"/>
                    <a:ea typeface="华文宋体" pitchFamily="2" charset="-122"/>
                  </a:defRPr>
                </a:lvl1pPr>
                <a:lvl2pPr marL="742950" indent="-285750">
                  <a:defRPr kumimoji="1" sz="2000" b="1">
                    <a:solidFill>
                      <a:schemeClr val="tx1"/>
                    </a:solidFill>
                    <a:latin typeface="Tahoma" panose="020B0604030504040204" pitchFamily="34" charset="0"/>
                    <a:ea typeface="华文宋体" pitchFamily="2" charset="-122"/>
                  </a:defRPr>
                </a:lvl2pPr>
                <a:lvl3pPr marL="1143000" indent="-228600">
                  <a:defRPr kumimoji="1" sz="2000" b="1">
                    <a:solidFill>
                      <a:schemeClr val="tx1"/>
                    </a:solidFill>
                    <a:latin typeface="Tahoma" panose="020B0604030504040204" pitchFamily="34" charset="0"/>
                    <a:ea typeface="华文宋体" pitchFamily="2" charset="-122"/>
                  </a:defRPr>
                </a:lvl3pPr>
                <a:lvl4pPr marL="1600200" indent="-228600">
                  <a:defRPr kumimoji="1" sz="2000" b="1">
                    <a:solidFill>
                      <a:schemeClr val="tx1"/>
                    </a:solidFill>
                    <a:latin typeface="Tahoma" panose="020B0604030504040204" pitchFamily="34" charset="0"/>
                    <a:ea typeface="华文宋体" pitchFamily="2" charset="-122"/>
                  </a:defRPr>
                </a:lvl4pPr>
                <a:lvl5pPr marL="2057400" indent="-228600">
                  <a:defRPr kumimoji="1" sz="2000" b="1">
                    <a:solidFill>
                      <a:schemeClr val="tx1"/>
                    </a:solidFill>
                    <a:latin typeface="Tahoma" panose="020B0604030504040204" pitchFamily="34" charset="0"/>
                    <a:ea typeface="华文宋体" pitchFamily="2" charset="-122"/>
                  </a:defRPr>
                </a:lvl5pPr>
                <a:lvl6pPr marL="2514600" indent="-228600" eaLnBrk="0" fontAlgn="base" hangingPunct="0">
                  <a:spcBef>
                    <a:spcPct val="0"/>
                  </a:spcBef>
                  <a:spcAft>
                    <a:spcPct val="0"/>
                  </a:spcAft>
                  <a:defRPr kumimoji="1" sz="2000" b="1">
                    <a:solidFill>
                      <a:schemeClr val="tx1"/>
                    </a:solidFill>
                    <a:latin typeface="Tahoma" panose="020B0604030504040204" pitchFamily="34" charset="0"/>
                    <a:ea typeface="华文宋体" pitchFamily="2" charset="-122"/>
                  </a:defRPr>
                </a:lvl6pPr>
                <a:lvl7pPr marL="2971800" indent="-228600" eaLnBrk="0" fontAlgn="base" hangingPunct="0">
                  <a:spcBef>
                    <a:spcPct val="0"/>
                  </a:spcBef>
                  <a:spcAft>
                    <a:spcPct val="0"/>
                  </a:spcAft>
                  <a:defRPr kumimoji="1" sz="2000" b="1">
                    <a:solidFill>
                      <a:schemeClr val="tx1"/>
                    </a:solidFill>
                    <a:latin typeface="Tahoma" panose="020B0604030504040204" pitchFamily="34" charset="0"/>
                    <a:ea typeface="华文宋体" pitchFamily="2" charset="-122"/>
                  </a:defRPr>
                </a:lvl7pPr>
                <a:lvl8pPr marL="3429000" indent="-228600" eaLnBrk="0" fontAlgn="base" hangingPunct="0">
                  <a:spcBef>
                    <a:spcPct val="0"/>
                  </a:spcBef>
                  <a:spcAft>
                    <a:spcPct val="0"/>
                  </a:spcAft>
                  <a:defRPr kumimoji="1" sz="2000" b="1">
                    <a:solidFill>
                      <a:schemeClr val="tx1"/>
                    </a:solidFill>
                    <a:latin typeface="Tahoma" panose="020B0604030504040204" pitchFamily="34" charset="0"/>
                    <a:ea typeface="华文宋体" pitchFamily="2" charset="-122"/>
                  </a:defRPr>
                </a:lvl8pPr>
                <a:lvl9pPr marL="3886200" indent="-228600" eaLnBrk="0" fontAlgn="base" hangingPunct="0">
                  <a:spcBef>
                    <a:spcPct val="0"/>
                  </a:spcBef>
                  <a:spcAft>
                    <a:spcPct val="0"/>
                  </a:spcAft>
                  <a:defRPr kumimoji="1" sz="2000" b="1">
                    <a:solidFill>
                      <a:schemeClr val="tx1"/>
                    </a:solidFill>
                    <a:latin typeface="Tahoma" panose="020B0604030504040204" pitchFamily="34" charset="0"/>
                    <a:ea typeface="华文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000" b="1" i="0" u="none" strike="noStrike" kern="1200" cap="none" spc="0" normalizeH="0" baseline="0" noProof="0">
                  <a:ln>
                    <a:noFill/>
                  </a:ln>
                  <a:solidFill>
                    <a:schemeClr val="tx1"/>
                  </a:solidFill>
                  <a:effectLst/>
                  <a:uLnTx/>
                  <a:uFillTx/>
                  <a:latin typeface="Tahoma" panose="020B0604030504040204" pitchFamily="34" charset="0"/>
                  <a:ea typeface="华文宋体" pitchFamily="2" charset="-122"/>
                  <a:cs typeface="+mn-cs"/>
                </a:endParaRPr>
              </a:p>
            </p:txBody>
          </p:sp>
          <p:sp>
            <p:nvSpPr>
              <p:cNvPr id="15"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b="1">
                    <a:solidFill>
                      <a:schemeClr val="tx1"/>
                    </a:solidFill>
                    <a:latin typeface="Tahoma" panose="020B0604030504040204" pitchFamily="34" charset="0"/>
                    <a:ea typeface="华文宋体" pitchFamily="2" charset="-122"/>
                  </a:defRPr>
                </a:lvl1pPr>
                <a:lvl2pPr marL="742950" indent="-285750">
                  <a:defRPr kumimoji="1" sz="2000" b="1">
                    <a:solidFill>
                      <a:schemeClr val="tx1"/>
                    </a:solidFill>
                    <a:latin typeface="Tahoma" panose="020B0604030504040204" pitchFamily="34" charset="0"/>
                    <a:ea typeface="华文宋体" pitchFamily="2" charset="-122"/>
                  </a:defRPr>
                </a:lvl2pPr>
                <a:lvl3pPr marL="1143000" indent="-228600">
                  <a:defRPr kumimoji="1" sz="2000" b="1">
                    <a:solidFill>
                      <a:schemeClr val="tx1"/>
                    </a:solidFill>
                    <a:latin typeface="Tahoma" panose="020B0604030504040204" pitchFamily="34" charset="0"/>
                    <a:ea typeface="华文宋体" pitchFamily="2" charset="-122"/>
                  </a:defRPr>
                </a:lvl3pPr>
                <a:lvl4pPr marL="1600200" indent="-228600">
                  <a:defRPr kumimoji="1" sz="2000" b="1">
                    <a:solidFill>
                      <a:schemeClr val="tx1"/>
                    </a:solidFill>
                    <a:latin typeface="Tahoma" panose="020B0604030504040204" pitchFamily="34" charset="0"/>
                    <a:ea typeface="华文宋体" pitchFamily="2" charset="-122"/>
                  </a:defRPr>
                </a:lvl4pPr>
                <a:lvl5pPr marL="2057400" indent="-228600">
                  <a:defRPr kumimoji="1" sz="2000" b="1">
                    <a:solidFill>
                      <a:schemeClr val="tx1"/>
                    </a:solidFill>
                    <a:latin typeface="Tahoma" panose="020B0604030504040204" pitchFamily="34" charset="0"/>
                    <a:ea typeface="华文宋体" pitchFamily="2" charset="-122"/>
                  </a:defRPr>
                </a:lvl5pPr>
                <a:lvl6pPr marL="2514600" indent="-228600" eaLnBrk="0" fontAlgn="base" hangingPunct="0">
                  <a:spcBef>
                    <a:spcPct val="0"/>
                  </a:spcBef>
                  <a:spcAft>
                    <a:spcPct val="0"/>
                  </a:spcAft>
                  <a:defRPr kumimoji="1" sz="2000" b="1">
                    <a:solidFill>
                      <a:schemeClr val="tx1"/>
                    </a:solidFill>
                    <a:latin typeface="Tahoma" panose="020B0604030504040204" pitchFamily="34" charset="0"/>
                    <a:ea typeface="华文宋体" pitchFamily="2" charset="-122"/>
                  </a:defRPr>
                </a:lvl6pPr>
                <a:lvl7pPr marL="2971800" indent="-228600" eaLnBrk="0" fontAlgn="base" hangingPunct="0">
                  <a:spcBef>
                    <a:spcPct val="0"/>
                  </a:spcBef>
                  <a:spcAft>
                    <a:spcPct val="0"/>
                  </a:spcAft>
                  <a:defRPr kumimoji="1" sz="2000" b="1">
                    <a:solidFill>
                      <a:schemeClr val="tx1"/>
                    </a:solidFill>
                    <a:latin typeface="Tahoma" panose="020B0604030504040204" pitchFamily="34" charset="0"/>
                    <a:ea typeface="华文宋体" pitchFamily="2" charset="-122"/>
                  </a:defRPr>
                </a:lvl7pPr>
                <a:lvl8pPr marL="3429000" indent="-228600" eaLnBrk="0" fontAlgn="base" hangingPunct="0">
                  <a:spcBef>
                    <a:spcPct val="0"/>
                  </a:spcBef>
                  <a:spcAft>
                    <a:spcPct val="0"/>
                  </a:spcAft>
                  <a:defRPr kumimoji="1" sz="2000" b="1">
                    <a:solidFill>
                      <a:schemeClr val="tx1"/>
                    </a:solidFill>
                    <a:latin typeface="Tahoma" panose="020B0604030504040204" pitchFamily="34" charset="0"/>
                    <a:ea typeface="华文宋体" pitchFamily="2" charset="-122"/>
                  </a:defRPr>
                </a:lvl8pPr>
                <a:lvl9pPr marL="3886200" indent="-228600" eaLnBrk="0" fontAlgn="base" hangingPunct="0">
                  <a:spcBef>
                    <a:spcPct val="0"/>
                  </a:spcBef>
                  <a:spcAft>
                    <a:spcPct val="0"/>
                  </a:spcAft>
                  <a:defRPr kumimoji="1" sz="2000" b="1">
                    <a:solidFill>
                      <a:schemeClr val="tx1"/>
                    </a:solidFill>
                    <a:latin typeface="Tahoma" panose="020B0604030504040204" pitchFamily="34" charset="0"/>
                    <a:ea typeface="华文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000" b="1" i="0" u="none" strike="noStrike" kern="1200" cap="none" spc="0" normalizeH="0" baseline="0" noProof="0">
                  <a:ln>
                    <a:noFill/>
                  </a:ln>
                  <a:solidFill>
                    <a:schemeClr val="tx1"/>
                  </a:solidFill>
                  <a:effectLst/>
                  <a:uLnTx/>
                  <a:uFillTx/>
                  <a:latin typeface="Tahoma" panose="020B0604030504040204" pitchFamily="34" charset="0"/>
                  <a:ea typeface="华文宋体" pitchFamily="2" charset="-122"/>
                  <a:cs typeface="+mn-cs"/>
                </a:endParaRPr>
              </a:p>
            </p:txBody>
          </p:sp>
        </p:grpSp>
        <p:sp>
          <p:nvSpPr>
            <p:cNvPr id="11"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b="1">
                  <a:solidFill>
                    <a:schemeClr val="tx1"/>
                  </a:solidFill>
                  <a:latin typeface="Tahoma" panose="020B0604030504040204" pitchFamily="34" charset="0"/>
                  <a:ea typeface="华文宋体" pitchFamily="2" charset="-122"/>
                </a:defRPr>
              </a:lvl1pPr>
              <a:lvl2pPr marL="742950" indent="-285750">
                <a:defRPr kumimoji="1" sz="2000" b="1">
                  <a:solidFill>
                    <a:schemeClr val="tx1"/>
                  </a:solidFill>
                  <a:latin typeface="Tahoma" panose="020B0604030504040204" pitchFamily="34" charset="0"/>
                  <a:ea typeface="华文宋体" pitchFamily="2" charset="-122"/>
                </a:defRPr>
              </a:lvl2pPr>
              <a:lvl3pPr marL="1143000" indent="-228600">
                <a:defRPr kumimoji="1" sz="2000" b="1">
                  <a:solidFill>
                    <a:schemeClr val="tx1"/>
                  </a:solidFill>
                  <a:latin typeface="Tahoma" panose="020B0604030504040204" pitchFamily="34" charset="0"/>
                  <a:ea typeface="华文宋体" pitchFamily="2" charset="-122"/>
                </a:defRPr>
              </a:lvl3pPr>
              <a:lvl4pPr marL="1600200" indent="-228600">
                <a:defRPr kumimoji="1" sz="2000" b="1">
                  <a:solidFill>
                    <a:schemeClr val="tx1"/>
                  </a:solidFill>
                  <a:latin typeface="Tahoma" panose="020B0604030504040204" pitchFamily="34" charset="0"/>
                  <a:ea typeface="华文宋体" pitchFamily="2" charset="-122"/>
                </a:defRPr>
              </a:lvl4pPr>
              <a:lvl5pPr marL="2057400" indent="-228600">
                <a:defRPr kumimoji="1" sz="2000" b="1">
                  <a:solidFill>
                    <a:schemeClr val="tx1"/>
                  </a:solidFill>
                  <a:latin typeface="Tahoma" panose="020B0604030504040204" pitchFamily="34" charset="0"/>
                  <a:ea typeface="华文宋体" pitchFamily="2" charset="-122"/>
                </a:defRPr>
              </a:lvl5pPr>
              <a:lvl6pPr marL="2514600" indent="-228600" eaLnBrk="0" fontAlgn="base" hangingPunct="0">
                <a:spcBef>
                  <a:spcPct val="0"/>
                </a:spcBef>
                <a:spcAft>
                  <a:spcPct val="0"/>
                </a:spcAft>
                <a:defRPr kumimoji="1" sz="2000" b="1">
                  <a:solidFill>
                    <a:schemeClr val="tx1"/>
                  </a:solidFill>
                  <a:latin typeface="Tahoma" panose="020B0604030504040204" pitchFamily="34" charset="0"/>
                  <a:ea typeface="华文宋体" pitchFamily="2" charset="-122"/>
                </a:defRPr>
              </a:lvl6pPr>
              <a:lvl7pPr marL="2971800" indent="-228600" eaLnBrk="0" fontAlgn="base" hangingPunct="0">
                <a:spcBef>
                  <a:spcPct val="0"/>
                </a:spcBef>
                <a:spcAft>
                  <a:spcPct val="0"/>
                </a:spcAft>
                <a:defRPr kumimoji="1" sz="2000" b="1">
                  <a:solidFill>
                    <a:schemeClr val="tx1"/>
                  </a:solidFill>
                  <a:latin typeface="Tahoma" panose="020B0604030504040204" pitchFamily="34" charset="0"/>
                  <a:ea typeface="华文宋体" pitchFamily="2" charset="-122"/>
                </a:defRPr>
              </a:lvl7pPr>
              <a:lvl8pPr marL="3429000" indent="-228600" eaLnBrk="0" fontAlgn="base" hangingPunct="0">
                <a:spcBef>
                  <a:spcPct val="0"/>
                </a:spcBef>
                <a:spcAft>
                  <a:spcPct val="0"/>
                </a:spcAft>
                <a:defRPr kumimoji="1" sz="2000" b="1">
                  <a:solidFill>
                    <a:schemeClr val="tx1"/>
                  </a:solidFill>
                  <a:latin typeface="Tahoma" panose="020B0604030504040204" pitchFamily="34" charset="0"/>
                  <a:ea typeface="华文宋体" pitchFamily="2" charset="-122"/>
                </a:defRPr>
              </a:lvl8pPr>
              <a:lvl9pPr marL="3886200" indent="-228600" eaLnBrk="0" fontAlgn="base" hangingPunct="0">
                <a:spcBef>
                  <a:spcPct val="0"/>
                </a:spcBef>
                <a:spcAft>
                  <a:spcPct val="0"/>
                </a:spcAft>
                <a:defRPr kumimoji="1" sz="2000" b="1">
                  <a:solidFill>
                    <a:schemeClr val="tx1"/>
                  </a:solidFill>
                  <a:latin typeface="Tahoma" panose="020B0604030504040204" pitchFamily="34" charset="0"/>
                  <a:ea typeface="华文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000" b="1" i="0" u="none" strike="noStrike" kern="1200" cap="none" spc="0" normalizeH="0" baseline="0" noProof="0">
                <a:ln>
                  <a:noFill/>
                </a:ln>
                <a:solidFill>
                  <a:schemeClr val="tx1"/>
                </a:solidFill>
                <a:effectLst/>
                <a:uLnTx/>
                <a:uFillTx/>
                <a:latin typeface="Tahoma" panose="020B0604030504040204" pitchFamily="34" charset="0"/>
                <a:ea typeface="华文宋体" pitchFamily="2" charset="-122"/>
                <a:cs typeface="+mn-cs"/>
              </a:endParaRPr>
            </a:p>
          </p:txBody>
        </p:sp>
        <p:sp>
          <p:nvSpPr>
            <p:cNvPr id="12"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b="1">
                  <a:solidFill>
                    <a:schemeClr val="tx1"/>
                  </a:solidFill>
                  <a:latin typeface="Tahoma" panose="020B0604030504040204" pitchFamily="34" charset="0"/>
                  <a:ea typeface="华文宋体" pitchFamily="2" charset="-122"/>
                </a:defRPr>
              </a:lvl1pPr>
              <a:lvl2pPr marL="742950" indent="-285750">
                <a:defRPr kumimoji="1" sz="2000" b="1">
                  <a:solidFill>
                    <a:schemeClr val="tx1"/>
                  </a:solidFill>
                  <a:latin typeface="Tahoma" panose="020B0604030504040204" pitchFamily="34" charset="0"/>
                  <a:ea typeface="华文宋体" pitchFamily="2" charset="-122"/>
                </a:defRPr>
              </a:lvl2pPr>
              <a:lvl3pPr marL="1143000" indent="-228600">
                <a:defRPr kumimoji="1" sz="2000" b="1">
                  <a:solidFill>
                    <a:schemeClr val="tx1"/>
                  </a:solidFill>
                  <a:latin typeface="Tahoma" panose="020B0604030504040204" pitchFamily="34" charset="0"/>
                  <a:ea typeface="华文宋体" pitchFamily="2" charset="-122"/>
                </a:defRPr>
              </a:lvl3pPr>
              <a:lvl4pPr marL="1600200" indent="-228600">
                <a:defRPr kumimoji="1" sz="2000" b="1">
                  <a:solidFill>
                    <a:schemeClr val="tx1"/>
                  </a:solidFill>
                  <a:latin typeface="Tahoma" panose="020B0604030504040204" pitchFamily="34" charset="0"/>
                  <a:ea typeface="华文宋体" pitchFamily="2" charset="-122"/>
                </a:defRPr>
              </a:lvl4pPr>
              <a:lvl5pPr marL="2057400" indent="-228600">
                <a:defRPr kumimoji="1" sz="2000" b="1">
                  <a:solidFill>
                    <a:schemeClr val="tx1"/>
                  </a:solidFill>
                  <a:latin typeface="Tahoma" panose="020B0604030504040204" pitchFamily="34" charset="0"/>
                  <a:ea typeface="华文宋体" pitchFamily="2" charset="-122"/>
                </a:defRPr>
              </a:lvl5pPr>
              <a:lvl6pPr marL="2514600" indent="-228600" eaLnBrk="0" fontAlgn="base" hangingPunct="0">
                <a:spcBef>
                  <a:spcPct val="0"/>
                </a:spcBef>
                <a:spcAft>
                  <a:spcPct val="0"/>
                </a:spcAft>
                <a:defRPr kumimoji="1" sz="2000" b="1">
                  <a:solidFill>
                    <a:schemeClr val="tx1"/>
                  </a:solidFill>
                  <a:latin typeface="Tahoma" panose="020B0604030504040204" pitchFamily="34" charset="0"/>
                  <a:ea typeface="华文宋体" pitchFamily="2" charset="-122"/>
                </a:defRPr>
              </a:lvl6pPr>
              <a:lvl7pPr marL="2971800" indent="-228600" eaLnBrk="0" fontAlgn="base" hangingPunct="0">
                <a:spcBef>
                  <a:spcPct val="0"/>
                </a:spcBef>
                <a:spcAft>
                  <a:spcPct val="0"/>
                </a:spcAft>
                <a:defRPr kumimoji="1" sz="2000" b="1">
                  <a:solidFill>
                    <a:schemeClr val="tx1"/>
                  </a:solidFill>
                  <a:latin typeface="Tahoma" panose="020B0604030504040204" pitchFamily="34" charset="0"/>
                  <a:ea typeface="华文宋体" pitchFamily="2" charset="-122"/>
                </a:defRPr>
              </a:lvl7pPr>
              <a:lvl8pPr marL="3429000" indent="-228600" eaLnBrk="0" fontAlgn="base" hangingPunct="0">
                <a:spcBef>
                  <a:spcPct val="0"/>
                </a:spcBef>
                <a:spcAft>
                  <a:spcPct val="0"/>
                </a:spcAft>
                <a:defRPr kumimoji="1" sz="2000" b="1">
                  <a:solidFill>
                    <a:schemeClr val="tx1"/>
                  </a:solidFill>
                  <a:latin typeface="Tahoma" panose="020B0604030504040204" pitchFamily="34" charset="0"/>
                  <a:ea typeface="华文宋体" pitchFamily="2" charset="-122"/>
                </a:defRPr>
              </a:lvl8pPr>
              <a:lvl9pPr marL="3886200" indent="-228600" eaLnBrk="0" fontAlgn="base" hangingPunct="0">
                <a:spcBef>
                  <a:spcPct val="0"/>
                </a:spcBef>
                <a:spcAft>
                  <a:spcPct val="0"/>
                </a:spcAft>
                <a:defRPr kumimoji="1" sz="2000" b="1">
                  <a:solidFill>
                    <a:schemeClr val="tx1"/>
                  </a:solidFill>
                  <a:latin typeface="Tahoma" panose="020B0604030504040204" pitchFamily="34" charset="0"/>
                  <a:ea typeface="华文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000" b="1" i="0" u="none" strike="noStrike" kern="1200" cap="none" spc="0" normalizeH="0" baseline="0" noProof="0">
                <a:ln>
                  <a:noFill/>
                </a:ln>
                <a:solidFill>
                  <a:schemeClr val="tx1"/>
                </a:solidFill>
                <a:effectLst/>
                <a:uLnTx/>
                <a:uFillTx/>
                <a:latin typeface="Tahoma" panose="020B0604030504040204" pitchFamily="34" charset="0"/>
                <a:ea typeface="华文宋体" pitchFamily="2" charset="-122"/>
                <a:cs typeface="+mn-cs"/>
              </a:endParaRPr>
            </a:p>
          </p:txBody>
        </p:sp>
        <p:sp>
          <p:nvSpPr>
            <p:cNvPr id="13"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b="1">
                  <a:solidFill>
                    <a:schemeClr val="tx1"/>
                  </a:solidFill>
                  <a:latin typeface="Tahoma" panose="020B0604030504040204" pitchFamily="34" charset="0"/>
                  <a:ea typeface="华文宋体" pitchFamily="2" charset="-122"/>
                </a:defRPr>
              </a:lvl1pPr>
              <a:lvl2pPr marL="742950" indent="-285750">
                <a:defRPr kumimoji="1" sz="2000" b="1">
                  <a:solidFill>
                    <a:schemeClr val="tx1"/>
                  </a:solidFill>
                  <a:latin typeface="Tahoma" panose="020B0604030504040204" pitchFamily="34" charset="0"/>
                  <a:ea typeface="华文宋体" pitchFamily="2" charset="-122"/>
                </a:defRPr>
              </a:lvl2pPr>
              <a:lvl3pPr marL="1143000" indent="-228600">
                <a:defRPr kumimoji="1" sz="2000" b="1">
                  <a:solidFill>
                    <a:schemeClr val="tx1"/>
                  </a:solidFill>
                  <a:latin typeface="Tahoma" panose="020B0604030504040204" pitchFamily="34" charset="0"/>
                  <a:ea typeface="华文宋体" pitchFamily="2" charset="-122"/>
                </a:defRPr>
              </a:lvl3pPr>
              <a:lvl4pPr marL="1600200" indent="-228600">
                <a:defRPr kumimoji="1" sz="2000" b="1">
                  <a:solidFill>
                    <a:schemeClr val="tx1"/>
                  </a:solidFill>
                  <a:latin typeface="Tahoma" panose="020B0604030504040204" pitchFamily="34" charset="0"/>
                  <a:ea typeface="华文宋体" pitchFamily="2" charset="-122"/>
                </a:defRPr>
              </a:lvl4pPr>
              <a:lvl5pPr marL="2057400" indent="-228600">
                <a:defRPr kumimoji="1" sz="2000" b="1">
                  <a:solidFill>
                    <a:schemeClr val="tx1"/>
                  </a:solidFill>
                  <a:latin typeface="Tahoma" panose="020B0604030504040204" pitchFamily="34" charset="0"/>
                  <a:ea typeface="华文宋体" pitchFamily="2" charset="-122"/>
                </a:defRPr>
              </a:lvl5pPr>
              <a:lvl6pPr marL="2514600" indent="-228600" eaLnBrk="0" fontAlgn="base" hangingPunct="0">
                <a:spcBef>
                  <a:spcPct val="0"/>
                </a:spcBef>
                <a:spcAft>
                  <a:spcPct val="0"/>
                </a:spcAft>
                <a:defRPr kumimoji="1" sz="2000" b="1">
                  <a:solidFill>
                    <a:schemeClr val="tx1"/>
                  </a:solidFill>
                  <a:latin typeface="Tahoma" panose="020B0604030504040204" pitchFamily="34" charset="0"/>
                  <a:ea typeface="华文宋体" pitchFamily="2" charset="-122"/>
                </a:defRPr>
              </a:lvl6pPr>
              <a:lvl7pPr marL="2971800" indent="-228600" eaLnBrk="0" fontAlgn="base" hangingPunct="0">
                <a:spcBef>
                  <a:spcPct val="0"/>
                </a:spcBef>
                <a:spcAft>
                  <a:spcPct val="0"/>
                </a:spcAft>
                <a:defRPr kumimoji="1" sz="2000" b="1">
                  <a:solidFill>
                    <a:schemeClr val="tx1"/>
                  </a:solidFill>
                  <a:latin typeface="Tahoma" panose="020B0604030504040204" pitchFamily="34" charset="0"/>
                  <a:ea typeface="华文宋体" pitchFamily="2" charset="-122"/>
                </a:defRPr>
              </a:lvl7pPr>
              <a:lvl8pPr marL="3429000" indent="-228600" eaLnBrk="0" fontAlgn="base" hangingPunct="0">
                <a:spcBef>
                  <a:spcPct val="0"/>
                </a:spcBef>
                <a:spcAft>
                  <a:spcPct val="0"/>
                </a:spcAft>
                <a:defRPr kumimoji="1" sz="2000" b="1">
                  <a:solidFill>
                    <a:schemeClr val="tx1"/>
                  </a:solidFill>
                  <a:latin typeface="Tahoma" panose="020B0604030504040204" pitchFamily="34" charset="0"/>
                  <a:ea typeface="华文宋体" pitchFamily="2" charset="-122"/>
                </a:defRPr>
              </a:lvl8pPr>
              <a:lvl9pPr marL="3886200" indent="-228600" eaLnBrk="0" fontAlgn="base" hangingPunct="0">
                <a:spcBef>
                  <a:spcPct val="0"/>
                </a:spcBef>
                <a:spcAft>
                  <a:spcPct val="0"/>
                </a:spcAft>
                <a:defRPr kumimoji="1" sz="2000" b="1">
                  <a:solidFill>
                    <a:schemeClr val="tx1"/>
                  </a:solidFill>
                  <a:latin typeface="Tahoma" panose="020B0604030504040204" pitchFamily="34" charset="0"/>
                  <a:ea typeface="华文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000" b="1" i="0" u="none" strike="noStrike" kern="1200" cap="none" spc="0" normalizeH="0" baseline="0" noProof="0">
                <a:ln>
                  <a:noFill/>
                </a:ln>
                <a:solidFill>
                  <a:schemeClr val="tx1"/>
                </a:solidFill>
                <a:effectLst/>
                <a:uLnTx/>
                <a:uFillTx/>
                <a:latin typeface="Tahoma" panose="020B0604030504040204" pitchFamily="34" charset="0"/>
                <a:ea typeface="华文宋体" pitchFamily="2" charset="-122"/>
                <a:cs typeface="+mn-cs"/>
              </a:endParaRPr>
            </a:p>
          </p:txBody>
        </p:sp>
      </p:grpSp>
      <p:sp>
        <p:nvSpPr>
          <p:cNvPr id="242700"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endParaRPr lang="zh-CN" altLang="en-US"/>
          </a:p>
        </p:txBody>
      </p:sp>
      <p:sp>
        <p:nvSpPr>
          <p:cNvPr id="242701"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endParaRPr lang="zh-CN" altLang="en-US"/>
          </a:p>
        </p:txBody>
      </p:sp>
      <p:sp>
        <p:nvSpPr>
          <p:cNvPr id="18" name="Rectangle 14"/>
          <p:cNvSpPr>
            <a:spLocks noGrp="1" noChangeArrowheads="1"/>
          </p:cNvSpPr>
          <p:nvPr>
            <p:ph type="dt" sz="half" idx="2"/>
          </p:nvPr>
        </p:nvSpPr>
        <p:spPr bwMode="auto">
          <a:xfrm>
            <a:off x="990600" y="6248400"/>
            <a:ext cx="1905000" cy="457200"/>
          </a:xfrm>
          <a:prstGeom prst="rect">
            <a:avLst/>
          </a:prstGeom>
          <a:ln>
            <a:miter lim="800000"/>
          </a:ln>
        </p:spPr>
        <p:txBody>
          <a:bodyPr vert="horz" wrap="square" lIns="91440" tIns="45720" rIns="91440" bIns="45720" numCol="1" anchor="b" anchorCtr="0" compatLnSpc="1"/>
          <a:lstStyle>
            <a:lvl1pPr>
              <a:defRPr>
                <a:solidFill>
                  <a:schemeClr val="bg2"/>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mn-ea"/>
              <a:cs typeface="+mn-cs"/>
            </a:endParaRPr>
          </a:p>
        </p:txBody>
      </p:sp>
      <p:sp>
        <p:nvSpPr>
          <p:cNvPr id="19" name="Rectangle 15"/>
          <p:cNvSpPr>
            <a:spLocks noGrp="1" noChangeArrowheads="1"/>
          </p:cNvSpPr>
          <p:nvPr>
            <p:ph type="ftr" sz="quarter" idx="3"/>
          </p:nvPr>
        </p:nvSpPr>
        <p:spPr bwMode="auto">
          <a:xfrm>
            <a:off x="3429000" y="6248400"/>
            <a:ext cx="2895600" cy="457200"/>
          </a:xfrm>
          <a:prstGeom prst="rect">
            <a:avLst/>
          </a:prstGeom>
          <a:ln>
            <a:miter lim="800000"/>
          </a:ln>
        </p:spPr>
        <p:txBody>
          <a:bodyPr vert="horz" wrap="square" lIns="91440" tIns="45720" rIns="91440" bIns="45720" numCol="1" anchor="b" anchorCtr="0" compatLnSpc="1"/>
          <a:lstStyle>
            <a:lvl1pPr>
              <a:defRPr>
                <a:solidFill>
                  <a:schemeClr val="bg2"/>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mn-ea"/>
              <a:cs typeface="+mn-cs"/>
            </a:endParaRPr>
          </a:p>
        </p:txBody>
      </p:sp>
      <p:sp>
        <p:nvSpPr>
          <p:cNvPr id="20" name="Rectangle 16"/>
          <p:cNvSpPr>
            <a:spLocks noGrp="1" noChangeArrowheads="1"/>
          </p:cNvSpPr>
          <p:nvPr>
            <p:ph type="sldNum" sz="quarter" idx="4"/>
          </p:nvPr>
        </p:nvSpPr>
        <p:spPr bwMode="auto">
          <a:xfrm>
            <a:off x="6858000" y="6248400"/>
            <a:ext cx="1905000" cy="457200"/>
          </a:xfrm>
          <a:prstGeom prst="rect">
            <a:avLst/>
          </a:prstGeom>
          <a:ln>
            <a:miter lim="800000"/>
          </a:ln>
        </p:spPr>
        <p:txBody>
          <a:bodyPr vert="horz" wrap="square" lIns="91440" tIns="45720" rIns="91440" bIns="45720" numCol="1" anchor="b" anchorCtr="0" compatLnSpc="1"/>
          <a:lstStyle>
            <a:lvl1pPr>
              <a:defRPr>
                <a:solidFill>
                  <a:schemeClr val="bg2"/>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9702BA7-9D31-494A-BCF9-10E6ACC522DE}" type="slidenum">
              <a:rPr kumimoji="0" lang="zh-CN" altLang="en-US"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4B5B8CF-0B40-4C90-82E6-0536552BA7E3}" type="slidenum">
              <a:rPr kumimoji="0" lang="zh-CN" altLang="en-US"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4050" y="617538"/>
            <a:ext cx="1951038" cy="5514975"/>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1150938" y="617538"/>
            <a:ext cx="5700712" cy="5514975"/>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4B5B8CF-0B40-4C90-82E6-0536552BA7E3}" type="slidenum">
              <a:rPr kumimoji="0" lang="zh-CN" altLang="en-US"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617538"/>
            <a:ext cx="7793037"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1182688" y="2017713"/>
            <a:ext cx="3810000" cy="4114800"/>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5145088" y="2017713"/>
            <a:ext cx="3810000" cy="4114800"/>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4B5B8CF-0B40-4C90-82E6-0536552BA7E3}" type="slidenum">
              <a:rPr kumimoji="0" lang="zh-CN" altLang="en-US"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med">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150938" y="617538"/>
            <a:ext cx="7804150" cy="5514975"/>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4B5B8CF-0B40-4C90-82E6-0536552BA7E3}" type="slidenum">
              <a:rPr kumimoji="0" lang="zh-CN" altLang="en-US"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med">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4B5B8CF-0B40-4C90-82E6-0536552BA7E3}" type="slidenum">
              <a:rPr kumimoji="0" lang="zh-CN" altLang="en-US"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endParaRPr lang="en-US" altLang="zh-CN"/>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4B5B8CF-0B40-4C90-82E6-0536552BA7E3}" type="slidenum">
              <a:rPr kumimoji="0" lang="zh-CN" altLang="en-US"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med">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4B5B8CF-0B40-4C90-82E6-0536552BA7E3}" type="slidenum">
              <a:rPr kumimoji="0" lang="zh-CN" altLang="en-US"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med">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4B5B8CF-0B40-4C90-82E6-0536552BA7E3}" type="slidenum">
              <a:rPr kumimoji="0" lang="zh-CN" altLang="en-US"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4B5B8CF-0B40-4C90-82E6-0536552BA7E3}" type="slidenum">
              <a:rPr kumimoji="0" lang="zh-CN" altLang="en-US"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4B5B8CF-0B40-4C90-82E6-0536552BA7E3}" type="slidenum">
              <a:rPr kumimoji="0" lang="zh-CN" altLang="en-US"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endParaRPr lang="en-US" altLang="zh-CN"/>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4B5B8CF-0B40-4C90-82E6-0536552BA7E3}" type="slidenum">
              <a:rPr kumimoji="0" lang="zh-CN" altLang="en-US"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endParaRPr lang="en-US" altLang="zh-CN"/>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4B5B8CF-0B40-4C90-82E6-0536552BA7E3}" type="slidenum">
              <a:rPr kumimoji="0" lang="zh-CN" altLang="en-US"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9"/>
          <p:cNvSpPr>
            <a:spLocks noGrp="1"/>
          </p:cNvSpPr>
          <p:nvPr>
            <p:ph type="title"/>
          </p:nvPr>
        </p:nvSpPr>
        <p:spPr>
          <a:xfrm>
            <a:off x="1150938" y="617538"/>
            <a:ext cx="7793037" cy="1143000"/>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1027" name="Rectangle 10"/>
          <p:cNvSpPr>
            <a:spLocks noGrp="1"/>
          </p:cNvSpPr>
          <p:nvPr>
            <p:ph type="body" idx="1"/>
          </p:nvPr>
        </p:nvSpPr>
        <p:spPr>
          <a:xfrm>
            <a:off x="1182688" y="2017713"/>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41675" name="Rectangle 11"/>
          <p:cNvSpPr>
            <a:spLocks noGrp="1" noChangeArrowheads="1"/>
          </p:cNvSpPr>
          <p:nvPr>
            <p:ph type="dt" sz="half" idx="2"/>
          </p:nvPr>
        </p:nvSpPr>
        <p:spPr bwMode="auto">
          <a:xfrm>
            <a:off x="914400" y="6324600"/>
            <a:ext cx="19050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kumimoji="0" sz="1400" b="0">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241676" name="Rectangle 12"/>
          <p:cNvSpPr>
            <a:spLocks noGrp="1" noChangeArrowheads="1"/>
          </p:cNvSpPr>
          <p:nvPr>
            <p:ph type="ftr" sz="quarter" idx="3"/>
          </p:nvPr>
        </p:nvSpPr>
        <p:spPr bwMode="auto">
          <a:xfrm>
            <a:off x="3352800" y="63246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kumimoji="0" sz="1400" b="0">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241677" name="Rectangle 13"/>
          <p:cNvSpPr>
            <a:spLocks noGrp="1" noChangeArrowheads="1"/>
          </p:cNvSpPr>
          <p:nvPr>
            <p:ph type="sldNum" sz="quarter" idx="4"/>
          </p:nvPr>
        </p:nvSpPr>
        <p:spPr bwMode="auto">
          <a:xfrm>
            <a:off x="6781800" y="6324600"/>
            <a:ext cx="19050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kumimoji="0" sz="1400" b="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4B5B8CF-0B40-4C90-82E6-0536552BA7E3}" type="slidenum">
              <a:rPr kumimoji="0" lang="zh-CN" altLang="en-US"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pic>
        <p:nvPicPr>
          <p:cNvPr id="1031" name="Picture 15" descr="方案2内页-01"/>
          <p:cNvPicPr>
            <a:picLocks noChangeAspect="1"/>
          </p:cNvPicPr>
          <p:nvPr userDrawn="1"/>
        </p:nvPicPr>
        <p:blipFill>
          <a:blip r:embed="rId14"/>
          <a:stretch>
            <a:fillRect/>
          </a:stretch>
        </p:blipFill>
        <p:spPr>
          <a:xfrm>
            <a:off x="0" y="0"/>
            <a:ext cx="9144000"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random/>
  </p:transition>
  <p:hf sldNum="0" hdr="0" ftr="0" dt="0"/>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jpe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jpe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jpe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jpe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jpe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jpe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jpe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jpe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jpe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46.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5.emf"/><Relationship Id="rId1" Type="http://schemas.openxmlformats.org/officeDocument/2006/relationships/oleObject" Target="../embeddings/oleObject1.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audio" Target="../media/audio1.wav"/></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hyperlink" Target="http://a3.att.hudong.com/55/61/19300001203917133919613638577.jpg" TargetMode="Externa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jpeg"/><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5123" name="Rectangle 2"/>
          <p:cNvSpPr>
            <a:spLocks noGrp="1"/>
          </p:cNvSpPr>
          <p:nvPr>
            <p:ph type="title"/>
          </p:nvPr>
        </p:nvSpPr>
        <p:spPr>
          <a:xfrm>
            <a:off x="1258888" y="2492375"/>
            <a:ext cx="6481762" cy="914400"/>
          </a:xfrm>
        </p:spPr>
        <p:txBody>
          <a:bodyPr vert="horz" wrap="square" lIns="91440" tIns="45720" rIns="91440" bIns="45720" anchor="b" anchorCtr="0"/>
          <a:p>
            <a:pPr eaLnBrk="1" hangingPunct="1"/>
            <a:r>
              <a:rPr lang="en-US" altLang="zh-CN" sz="4000" b="1" dirty="0"/>
              <a:t>         </a:t>
            </a:r>
            <a:r>
              <a:rPr lang="en-US" altLang="zh-CN" sz="4800" b="1" dirty="0"/>
              <a:t>《</a:t>
            </a:r>
            <a:r>
              <a:rPr lang="zh-CN" altLang="en-US" sz="4800" b="1" dirty="0"/>
              <a:t>会计学原理</a:t>
            </a:r>
            <a:r>
              <a:rPr lang="en-US" altLang="zh-CN" sz="4800" b="1" dirty="0"/>
              <a:t>》</a:t>
            </a:r>
            <a:endParaRPr lang="zh-CN" altLang="en-US" sz="4800" b="1" dirty="0"/>
          </a:p>
        </p:txBody>
      </p:sp>
      <p:sp>
        <p:nvSpPr>
          <p:cNvPr id="5124" name="Text Box 6"/>
          <p:cNvSpPr/>
          <p:nvPr>
            <p:ph idx="1"/>
          </p:nvPr>
        </p:nvSpPr>
        <p:spPr>
          <a:xfrm>
            <a:off x="1258888" y="3789363"/>
            <a:ext cx="7058025" cy="2447925"/>
          </a:xfrm>
        </p:spPr>
        <p:txBody>
          <a:bodyPr vert="horz" wrap="square" lIns="91440" tIns="45720" rIns="91440" bIns="45720" anchor="t" anchorCtr="0"/>
          <a:p>
            <a:pPr eaLnBrk="1" hangingPunct="1"/>
            <a:r>
              <a:rPr lang="zh-CN" altLang="en-US" b="1" dirty="0"/>
              <a:t>主讲：陈丹 </a:t>
            </a:r>
            <a:endParaRPr lang="en-US" altLang="zh-CN" b="1" dirty="0"/>
          </a:p>
          <a:p>
            <a:pPr eaLnBrk="1" hangingPunct="1"/>
            <a:r>
              <a:rPr lang="zh-CN" altLang="en-US" b="1" dirty="0"/>
              <a:t>吉林大学管理学院会计系副教授</a:t>
            </a:r>
            <a:endParaRPr lang="en-US" altLang="zh-CN" b="1" dirty="0"/>
          </a:p>
          <a:p>
            <a:pPr eaLnBrk="1" hangingPunct="1"/>
            <a:r>
              <a:rPr lang="zh-CN" altLang="en-US" b="1" dirty="0"/>
              <a:t>美国加州州立大学北岭分校访问学者</a:t>
            </a:r>
            <a:endParaRPr lang="en-US" altLang="zh-CN" b="1" dirty="0"/>
          </a:p>
          <a:p>
            <a:pPr eaLnBrk="1" hangingPunct="1"/>
            <a:r>
              <a:rPr lang="zh-CN" altLang="en-US" b="1" dirty="0"/>
              <a:t>北京大学访问学者</a:t>
            </a:r>
            <a:endParaRPr lang="zh-CN" altLang="en-US" b="1" dirty="0"/>
          </a:p>
          <a:p>
            <a:pPr algn="ctr" eaLnBrk="1" hangingPunct="1">
              <a:spcBef>
                <a:spcPct val="50000"/>
              </a:spcBef>
              <a:buClrTx/>
              <a:buSzTx/>
              <a:buFontTx/>
              <a:buNone/>
            </a:pPr>
            <a:endParaRPr lang="zh-CN" altLang="en-US" sz="2400" b="1" dirty="0">
              <a:latin typeface="Garamond" pitchFamily="18" charset="0"/>
            </a:endParaRPr>
          </a:p>
        </p:txBody>
      </p:sp>
    </p:spTree>
  </p:cSld>
  <p:clrMapOvr>
    <a:masterClrMapping/>
  </p:clrMapOvr>
  <p:transition spd="med">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5363" name="Rectangle 3"/>
          <p:cNvSpPr>
            <a:spLocks noGrp="1"/>
          </p:cNvSpPr>
          <p:nvPr>
            <p:ph idx="1"/>
          </p:nvPr>
        </p:nvSpPr>
        <p:spPr>
          <a:xfrm>
            <a:off x="1182688" y="2017713"/>
            <a:ext cx="7772400" cy="4506912"/>
          </a:xfrm>
        </p:spPr>
        <p:txBody>
          <a:bodyPr vert="horz" wrap="square" lIns="91440" tIns="45720" rIns="91440" bIns="45720" anchor="t" anchorCtr="0"/>
          <a:p>
            <a:pPr eaLnBrk="1" hangingPunct="1">
              <a:lnSpc>
                <a:spcPct val="80000"/>
              </a:lnSpc>
            </a:pPr>
            <a:r>
              <a:rPr lang="zh-CN" altLang="en-US" sz="2000" b="1" dirty="0"/>
              <a:t>三  会计核算的基础</a:t>
            </a:r>
            <a:endParaRPr lang="zh-CN" altLang="en-US" sz="2000" b="1" dirty="0"/>
          </a:p>
          <a:p>
            <a:pPr eaLnBrk="1" hangingPunct="1">
              <a:lnSpc>
                <a:spcPct val="80000"/>
              </a:lnSpc>
            </a:pPr>
            <a:r>
              <a:rPr lang="zh-CN" altLang="en-US" sz="2000" b="1" dirty="0"/>
              <a:t>权责发生制</a:t>
            </a:r>
            <a:endParaRPr lang="zh-CN" altLang="en-US" sz="2000" b="1" dirty="0"/>
          </a:p>
          <a:p>
            <a:pPr eaLnBrk="1" hangingPunct="1">
              <a:lnSpc>
                <a:spcPct val="80000"/>
              </a:lnSpc>
            </a:pPr>
            <a:r>
              <a:rPr lang="zh-CN" altLang="en-US" sz="2000" dirty="0"/>
              <a:t>权责发生制是以应收应付作为标准来处理经济业务</a:t>
            </a:r>
            <a:r>
              <a:rPr lang="en-US" altLang="zh-CN" sz="2000" dirty="0"/>
              <a:t>,</a:t>
            </a:r>
            <a:r>
              <a:rPr lang="zh-CN" altLang="en-US" sz="2000" dirty="0"/>
              <a:t>确定本期收入和费用以计算本期盈亏的会计处理基础</a:t>
            </a:r>
            <a:r>
              <a:rPr lang="en-US" altLang="zh-CN" sz="2000" dirty="0"/>
              <a:t>,</a:t>
            </a:r>
            <a:r>
              <a:rPr lang="zh-CN" altLang="en-US" sz="2000" dirty="0"/>
              <a:t>在应计制下</a:t>
            </a:r>
            <a:r>
              <a:rPr lang="en-US" altLang="zh-CN" sz="2000" dirty="0"/>
              <a:t>,</a:t>
            </a:r>
            <a:r>
              <a:rPr lang="zh-CN" altLang="en-US" sz="2000" dirty="0"/>
              <a:t>凡属本期已获得的收入</a:t>
            </a:r>
            <a:r>
              <a:rPr lang="en-US" altLang="zh-CN" sz="2000" dirty="0"/>
              <a:t>,</a:t>
            </a:r>
            <a:r>
              <a:rPr lang="zh-CN" altLang="en-US" sz="2000" dirty="0"/>
              <a:t>不管是否已收到现款均作为本期的收入处理</a:t>
            </a:r>
            <a:r>
              <a:rPr lang="en-US" altLang="zh-CN" sz="2000" dirty="0"/>
              <a:t>;</a:t>
            </a:r>
            <a:r>
              <a:rPr lang="zh-CN" altLang="en-US" sz="2000" dirty="0"/>
              <a:t>凡属本期应负担的费用</a:t>
            </a:r>
            <a:r>
              <a:rPr lang="en-US" altLang="zh-CN" sz="2000" dirty="0"/>
              <a:t>,</a:t>
            </a:r>
            <a:r>
              <a:rPr lang="zh-CN" altLang="en-US" sz="2000" dirty="0"/>
              <a:t>不管是否付出了现款都作为本期的费用处理</a:t>
            </a:r>
            <a:r>
              <a:rPr lang="en-US" altLang="zh-CN" sz="2000" dirty="0"/>
              <a:t>.</a:t>
            </a:r>
            <a:r>
              <a:rPr lang="zh-CN" altLang="en-US" sz="2000" dirty="0"/>
              <a:t>反之</a:t>
            </a:r>
            <a:r>
              <a:rPr lang="en-US" altLang="zh-CN" sz="2000" dirty="0"/>
              <a:t>,</a:t>
            </a:r>
            <a:r>
              <a:rPr lang="zh-CN" altLang="en-US" sz="2000" dirty="0"/>
              <a:t>凡不应归属于本期的收入</a:t>
            </a:r>
            <a:r>
              <a:rPr lang="en-US" altLang="zh-CN" sz="2000" dirty="0"/>
              <a:t>,</a:t>
            </a:r>
            <a:r>
              <a:rPr lang="zh-CN" altLang="en-US" sz="2000" dirty="0"/>
              <a:t>即使现款已经收到并且已经入账也不作为本期收入处理</a:t>
            </a:r>
            <a:r>
              <a:rPr lang="en-US" altLang="zh-CN" sz="2000" dirty="0"/>
              <a:t>;</a:t>
            </a:r>
            <a:r>
              <a:rPr lang="zh-CN" altLang="en-US" sz="2000" dirty="0"/>
              <a:t>凡不属于本期的费用</a:t>
            </a:r>
            <a:r>
              <a:rPr lang="en-US" altLang="zh-CN" sz="2000" dirty="0"/>
              <a:t>,</a:t>
            </a:r>
            <a:r>
              <a:rPr lang="zh-CN" altLang="en-US" sz="2000" dirty="0"/>
              <a:t>即使已付了现款并且已登记入账也不作为本期费用处理 </a:t>
            </a:r>
            <a:endParaRPr lang="zh-CN" altLang="en-US" sz="2000" dirty="0"/>
          </a:p>
          <a:p>
            <a:pPr eaLnBrk="1" hangingPunct="1">
              <a:lnSpc>
                <a:spcPct val="80000"/>
              </a:lnSpc>
            </a:pPr>
            <a:r>
              <a:rPr lang="zh-CN" altLang="en-US" sz="1800" dirty="0">
                <a:solidFill>
                  <a:schemeClr val="folHlink"/>
                </a:solidFill>
              </a:rPr>
              <a:t>（收付实现制是以款项的实际收付为标准来处理经济业务</a:t>
            </a:r>
            <a:r>
              <a:rPr lang="en-US" altLang="zh-CN" sz="1800" dirty="0">
                <a:solidFill>
                  <a:schemeClr val="folHlink"/>
                </a:solidFill>
              </a:rPr>
              <a:t>,</a:t>
            </a:r>
            <a:r>
              <a:rPr lang="zh-CN" altLang="en-US" sz="1800" dirty="0">
                <a:solidFill>
                  <a:schemeClr val="folHlink"/>
                </a:solidFill>
              </a:rPr>
              <a:t>确定本期收入和费用</a:t>
            </a:r>
            <a:r>
              <a:rPr lang="en-US" altLang="zh-CN" sz="1800" dirty="0">
                <a:solidFill>
                  <a:schemeClr val="folHlink"/>
                </a:solidFill>
              </a:rPr>
              <a:t>,</a:t>
            </a:r>
            <a:r>
              <a:rPr lang="zh-CN" altLang="en-US" sz="1800" dirty="0">
                <a:solidFill>
                  <a:schemeClr val="folHlink"/>
                </a:solidFill>
              </a:rPr>
              <a:t>计算本期盈亏的会计处理基础</a:t>
            </a:r>
            <a:r>
              <a:rPr lang="en-US" altLang="zh-CN" sz="1800" dirty="0">
                <a:solidFill>
                  <a:schemeClr val="folHlink"/>
                </a:solidFill>
              </a:rPr>
              <a:t>.</a:t>
            </a:r>
            <a:r>
              <a:rPr lang="zh-CN" altLang="en-US" sz="1800" dirty="0">
                <a:solidFill>
                  <a:schemeClr val="folHlink"/>
                </a:solidFill>
              </a:rPr>
              <a:t>在现金收付的基础上</a:t>
            </a:r>
            <a:r>
              <a:rPr lang="en-US" altLang="zh-CN" sz="1800" dirty="0">
                <a:solidFill>
                  <a:schemeClr val="folHlink"/>
                </a:solidFill>
              </a:rPr>
              <a:t>,</a:t>
            </a:r>
            <a:r>
              <a:rPr lang="zh-CN" altLang="en-US" sz="1800" dirty="0">
                <a:solidFill>
                  <a:schemeClr val="folHlink"/>
                </a:solidFill>
              </a:rPr>
              <a:t>凡在本期实际以现款付出的费用</a:t>
            </a:r>
            <a:r>
              <a:rPr lang="en-US" altLang="zh-CN" sz="1800" dirty="0">
                <a:solidFill>
                  <a:schemeClr val="folHlink"/>
                </a:solidFill>
              </a:rPr>
              <a:t>,</a:t>
            </a:r>
            <a:r>
              <a:rPr lang="zh-CN" altLang="en-US" sz="1800" dirty="0">
                <a:solidFill>
                  <a:schemeClr val="folHlink"/>
                </a:solidFill>
              </a:rPr>
              <a:t>不论其应否在本期收入中获得补偿均应作为本期应计费用处理</a:t>
            </a:r>
            <a:r>
              <a:rPr lang="en-US" altLang="zh-CN" sz="1800" dirty="0">
                <a:solidFill>
                  <a:schemeClr val="folHlink"/>
                </a:solidFill>
              </a:rPr>
              <a:t>;</a:t>
            </a:r>
            <a:r>
              <a:rPr lang="zh-CN" altLang="en-US" sz="1800" dirty="0">
                <a:solidFill>
                  <a:schemeClr val="folHlink"/>
                </a:solidFill>
              </a:rPr>
              <a:t>凡在本期实际收到的现款收入</a:t>
            </a:r>
            <a:r>
              <a:rPr lang="en-US" altLang="zh-CN" sz="1800" dirty="0">
                <a:solidFill>
                  <a:schemeClr val="folHlink"/>
                </a:solidFill>
              </a:rPr>
              <a:t>,</a:t>
            </a:r>
            <a:r>
              <a:rPr lang="zh-CN" altLang="en-US" sz="1800" dirty="0">
                <a:solidFill>
                  <a:schemeClr val="folHlink"/>
                </a:solidFill>
              </a:rPr>
              <a:t>不论其是否属于本期均应作为本期应计的收入处理</a:t>
            </a:r>
            <a:r>
              <a:rPr lang="en-US" altLang="zh-CN" sz="1800" dirty="0">
                <a:solidFill>
                  <a:schemeClr val="folHlink"/>
                </a:solidFill>
              </a:rPr>
              <a:t>;</a:t>
            </a:r>
            <a:r>
              <a:rPr lang="zh-CN" altLang="en-US" sz="1800" dirty="0">
                <a:solidFill>
                  <a:schemeClr val="folHlink"/>
                </a:solidFill>
              </a:rPr>
              <a:t>反之</a:t>
            </a:r>
            <a:r>
              <a:rPr lang="en-US" altLang="zh-CN" sz="1800" dirty="0">
                <a:solidFill>
                  <a:schemeClr val="folHlink"/>
                </a:solidFill>
              </a:rPr>
              <a:t>,</a:t>
            </a:r>
            <a:r>
              <a:rPr lang="zh-CN" altLang="en-US" sz="1800" dirty="0">
                <a:solidFill>
                  <a:schemeClr val="folHlink"/>
                </a:solidFill>
              </a:rPr>
              <a:t>凡本期还没有以现款收到的收入和没有用现款支付的费用</a:t>
            </a:r>
            <a:r>
              <a:rPr lang="en-US" altLang="zh-CN" sz="1800" dirty="0">
                <a:solidFill>
                  <a:schemeClr val="folHlink"/>
                </a:solidFill>
              </a:rPr>
              <a:t>,</a:t>
            </a:r>
            <a:r>
              <a:rPr lang="zh-CN" altLang="en-US" sz="1800" dirty="0">
                <a:solidFill>
                  <a:schemeClr val="folHlink"/>
                </a:solidFill>
              </a:rPr>
              <a:t>即使它归属于本期</a:t>
            </a:r>
            <a:r>
              <a:rPr lang="en-US" altLang="zh-CN" sz="1800" dirty="0">
                <a:solidFill>
                  <a:schemeClr val="folHlink"/>
                </a:solidFill>
              </a:rPr>
              <a:t>,</a:t>
            </a:r>
            <a:r>
              <a:rPr lang="zh-CN" altLang="en-US" sz="1800" dirty="0">
                <a:solidFill>
                  <a:schemeClr val="folHlink"/>
                </a:solidFill>
              </a:rPr>
              <a:t>也不作为本期的收入和费用处理</a:t>
            </a:r>
            <a:r>
              <a:rPr lang="en-US" altLang="zh-CN" sz="1800" dirty="0">
                <a:solidFill>
                  <a:schemeClr val="folHlink"/>
                </a:solidFill>
              </a:rPr>
              <a:t>. </a:t>
            </a:r>
            <a:r>
              <a:rPr lang="zh-CN" altLang="en-US" sz="1800" dirty="0">
                <a:solidFill>
                  <a:schemeClr val="folHlink"/>
                </a:solidFill>
              </a:rPr>
              <a:t>）</a:t>
            </a:r>
            <a:endParaRPr lang="zh-CN" altLang="en-US" sz="1800" dirty="0">
              <a:solidFill>
                <a:schemeClr val="folHlink"/>
              </a:solidFill>
            </a:endParaRPr>
          </a:p>
        </p:txBody>
      </p:sp>
    </p:spTree>
  </p:cSld>
  <p:clrMapOvr>
    <a:masterClrMapping/>
  </p:clrMapOvr>
  <p:transition spd="med">
    <p:random/>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2"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07523" name="Rectangle 3"/>
          <p:cNvSpPr>
            <a:spLocks noGrp="1"/>
          </p:cNvSpPr>
          <p:nvPr>
            <p:ph idx="1"/>
          </p:nvPr>
        </p:nvSpPr>
        <p:spPr>
          <a:xfrm>
            <a:off x="611188" y="1484313"/>
            <a:ext cx="7772400" cy="4114800"/>
          </a:xfrm>
        </p:spPr>
        <p:txBody>
          <a:bodyPr vert="horz" wrap="square" lIns="91440" tIns="45720" rIns="91440" bIns="45720" anchor="t" anchorCtr="0"/>
          <a:p>
            <a:pPr eaLnBrk="1" hangingPunct="1">
              <a:lnSpc>
                <a:spcPct val="90000"/>
              </a:lnSpc>
            </a:pPr>
            <a:r>
              <a:rPr lang="en-US" altLang="zh-CN" sz="2400" dirty="0"/>
              <a:t>(</a:t>
            </a:r>
            <a:r>
              <a:rPr lang="zh-CN" altLang="en-US" sz="2400" dirty="0"/>
              <a:t>五</a:t>
            </a:r>
            <a:r>
              <a:rPr lang="en-US" altLang="zh-CN" sz="2400" dirty="0"/>
              <a:t>)</a:t>
            </a:r>
            <a:r>
              <a:rPr lang="zh-CN" altLang="en-US" sz="2400" dirty="0"/>
              <a:t>跨期摊配类账户</a:t>
            </a:r>
            <a:endParaRPr lang="zh-CN" altLang="en-US" sz="2400" dirty="0"/>
          </a:p>
          <a:p>
            <a:pPr eaLnBrk="1" hangingPunct="1">
              <a:lnSpc>
                <a:spcPct val="90000"/>
              </a:lnSpc>
            </a:pPr>
            <a:r>
              <a:rPr lang="zh-CN" altLang="en-US" sz="2400" dirty="0"/>
              <a:t>跨期摊配账户是用来反映应由若干个会计期间共同负担的费用，并将这些费用摊配到各个会计期间的账户。设置这类账户的目的，是按照权责发生制原则，划分费用的收益期间，以正确计算各个会计期间的损益。</a:t>
            </a:r>
            <a:endParaRPr lang="zh-CN" altLang="en-US" sz="2400" dirty="0"/>
          </a:p>
        </p:txBody>
      </p:sp>
    </p:spTree>
  </p:cSld>
  <p:clrMapOvr>
    <a:masterClrMapping/>
  </p:clrMapOvr>
  <p:transition spd="med">
    <p:rand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08547" name="Rectangle 3"/>
          <p:cNvSpPr>
            <a:spLocks noGrp="1"/>
          </p:cNvSpPr>
          <p:nvPr>
            <p:ph idx="1"/>
          </p:nvPr>
        </p:nvSpPr>
        <p:spPr>
          <a:xfrm>
            <a:off x="611188" y="1341438"/>
            <a:ext cx="7772400" cy="4114800"/>
          </a:xfrm>
        </p:spPr>
        <p:txBody>
          <a:bodyPr vert="horz" wrap="square" lIns="91440" tIns="45720" rIns="91440" bIns="45720" anchor="t" anchorCtr="0"/>
          <a:p>
            <a:pPr eaLnBrk="1" hangingPunct="1">
              <a:lnSpc>
                <a:spcPct val="80000"/>
              </a:lnSpc>
              <a:buNone/>
            </a:pPr>
            <a:r>
              <a:rPr lang="en-US" altLang="zh-CN" sz="2000" dirty="0"/>
              <a:t>(</a:t>
            </a:r>
            <a:r>
              <a:rPr lang="zh-CN" altLang="en-US" sz="2000" dirty="0"/>
              <a:t>六</a:t>
            </a:r>
            <a:r>
              <a:rPr lang="en-US" altLang="zh-CN" sz="2000" dirty="0"/>
              <a:t>)</a:t>
            </a:r>
            <a:r>
              <a:rPr lang="zh-CN" altLang="en-US" sz="2000" dirty="0"/>
              <a:t>调整类账户</a:t>
            </a:r>
            <a:endParaRPr lang="zh-CN" altLang="en-US" sz="2000" dirty="0"/>
          </a:p>
          <a:p>
            <a:pPr eaLnBrk="1" hangingPunct="1">
              <a:lnSpc>
                <a:spcPct val="80000"/>
              </a:lnSpc>
              <a:buNone/>
            </a:pPr>
            <a:r>
              <a:rPr lang="en-US" altLang="zh-CN" sz="2000" dirty="0"/>
              <a:t>1</a:t>
            </a:r>
            <a:r>
              <a:rPr lang="zh-CN" altLang="en-US" sz="2000" dirty="0"/>
              <a:t>、概念：</a:t>
            </a:r>
            <a:endParaRPr lang="zh-CN" altLang="en-US" sz="2000" dirty="0"/>
          </a:p>
          <a:p>
            <a:pPr eaLnBrk="1" hangingPunct="1">
              <a:lnSpc>
                <a:spcPct val="80000"/>
              </a:lnSpc>
              <a:buNone/>
            </a:pPr>
            <a:r>
              <a:rPr lang="zh-CN" altLang="en-US" sz="2000" dirty="0"/>
              <a:t>调整账户是用来调整某个账户的余额，以表明被调整账户的实际价值而设置的账户。</a:t>
            </a:r>
            <a:endParaRPr lang="zh-CN" altLang="en-US" sz="2000" dirty="0"/>
          </a:p>
          <a:p>
            <a:pPr eaLnBrk="1" hangingPunct="1">
              <a:lnSpc>
                <a:spcPct val="80000"/>
              </a:lnSpc>
              <a:buNone/>
            </a:pPr>
            <a:r>
              <a:rPr lang="en-US" altLang="zh-CN" sz="2000" dirty="0"/>
              <a:t>2</a:t>
            </a:r>
            <a:r>
              <a:rPr lang="zh-CN" altLang="en-US" sz="2000" dirty="0"/>
              <a:t>、分类</a:t>
            </a:r>
            <a:endParaRPr lang="zh-CN" altLang="en-US" sz="2000" dirty="0"/>
          </a:p>
          <a:p>
            <a:pPr eaLnBrk="1" hangingPunct="1">
              <a:lnSpc>
                <a:spcPct val="80000"/>
              </a:lnSpc>
              <a:buNone/>
            </a:pPr>
            <a:r>
              <a:rPr lang="zh-CN" altLang="en-US" sz="2000" dirty="0"/>
              <a:t>调整账户按调整的方式可分为备抵调整账户、附加调整账户、备抵附加调整账户三种。</a:t>
            </a:r>
            <a:endParaRPr lang="zh-CN" altLang="en-US" sz="2000" dirty="0"/>
          </a:p>
          <a:p>
            <a:pPr eaLnBrk="1" hangingPunct="1">
              <a:lnSpc>
                <a:spcPct val="80000"/>
              </a:lnSpc>
              <a:buNone/>
            </a:pPr>
            <a:r>
              <a:rPr lang="zh-CN" altLang="en-US" sz="2000" dirty="0"/>
              <a:t>（</a:t>
            </a:r>
            <a:r>
              <a:rPr lang="en-US" altLang="zh-CN" sz="2000" dirty="0"/>
              <a:t>1</a:t>
            </a:r>
            <a:r>
              <a:rPr lang="zh-CN" altLang="en-US" sz="2000" dirty="0"/>
              <a:t>）备抵调整账户：</a:t>
            </a:r>
            <a:endParaRPr lang="zh-CN" altLang="en-US" sz="2000" dirty="0"/>
          </a:p>
          <a:p>
            <a:pPr eaLnBrk="1" hangingPunct="1">
              <a:lnSpc>
                <a:spcPct val="80000"/>
              </a:lnSpc>
              <a:buNone/>
            </a:pPr>
            <a:r>
              <a:rPr lang="zh-CN" altLang="en-US" sz="2000" dirty="0"/>
              <a:t>备抵调整账户又称抵减账户，它作为被调整对象原始数额的抵减项目，以确定被调整对象的实有数额。</a:t>
            </a:r>
            <a:endParaRPr lang="zh-CN" altLang="en-US" sz="2000" dirty="0"/>
          </a:p>
          <a:p>
            <a:pPr eaLnBrk="1" hangingPunct="1">
              <a:lnSpc>
                <a:spcPct val="80000"/>
              </a:lnSpc>
              <a:buNone/>
            </a:pPr>
            <a:r>
              <a:rPr lang="zh-CN" altLang="en-US" sz="2000" dirty="0"/>
              <a:t>（</a:t>
            </a:r>
            <a:r>
              <a:rPr lang="en-US" altLang="zh-CN" sz="2000" dirty="0"/>
              <a:t>2</a:t>
            </a:r>
            <a:r>
              <a:rPr lang="zh-CN" altLang="en-US" sz="2000" dirty="0"/>
              <a:t>）附加调整账户：</a:t>
            </a:r>
            <a:endParaRPr lang="zh-CN" altLang="en-US" sz="2000" dirty="0"/>
          </a:p>
          <a:p>
            <a:pPr eaLnBrk="1" hangingPunct="1">
              <a:lnSpc>
                <a:spcPct val="80000"/>
              </a:lnSpc>
              <a:buNone/>
            </a:pPr>
            <a:r>
              <a:rPr lang="zh-CN" altLang="en-US" sz="2000" dirty="0"/>
              <a:t>附加调整账户也称补充账户，用来增加被调整账户余额，以确定被调整账户的实有数额。它与被调整账户余额的结构和方向相一致。 </a:t>
            </a:r>
            <a:endParaRPr lang="zh-CN" altLang="en-US" sz="2000" dirty="0"/>
          </a:p>
          <a:p>
            <a:pPr eaLnBrk="1" hangingPunct="1">
              <a:lnSpc>
                <a:spcPct val="80000"/>
              </a:lnSpc>
              <a:buNone/>
            </a:pPr>
            <a:r>
              <a:rPr lang="zh-CN" altLang="en-US" sz="2000" dirty="0"/>
              <a:t>（</a:t>
            </a:r>
            <a:r>
              <a:rPr lang="en-US" altLang="zh-CN" sz="2000" dirty="0"/>
              <a:t>3</a:t>
            </a:r>
            <a:r>
              <a:rPr lang="zh-CN" altLang="en-US" sz="2000" dirty="0"/>
              <a:t>）备抵附加调整账户：</a:t>
            </a:r>
            <a:endParaRPr lang="zh-CN" altLang="en-US" sz="2000" dirty="0"/>
          </a:p>
          <a:p>
            <a:pPr eaLnBrk="1" hangingPunct="1">
              <a:lnSpc>
                <a:spcPct val="80000"/>
              </a:lnSpc>
              <a:buNone/>
            </a:pPr>
            <a:r>
              <a:rPr lang="zh-CN" altLang="en-US" sz="2000" dirty="0"/>
              <a:t>备抵附加调整账户 是有可能用来抵减也有可能用来增加被调整账户的余额，以求得被调整账户实际余额的账户。 </a:t>
            </a:r>
            <a:endParaRPr lang="zh-CN" altLang="en-US" sz="2000" dirty="0"/>
          </a:p>
        </p:txBody>
      </p:sp>
    </p:spTree>
  </p:cSld>
  <p:clrMapOvr>
    <a:masterClrMapping/>
  </p:clrMapOvr>
  <p:transition spd="med">
    <p:rand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70"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09571" name="Rectangle 4"/>
          <p:cNvSpPr/>
          <p:nvPr/>
        </p:nvSpPr>
        <p:spPr>
          <a:xfrm>
            <a:off x="250825" y="1192213"/>
            <a:ext cx="8642350" cy="37496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177800">
              <a:spcBef>
                <a:spcPct val="0"/>
              </a:spcBef>
              <a:buClrTx/>
              <a:buSzTx/>
              <a:buFontTx/>
              <a:buNone/>
            </a:pPr>
            <a:r>
              <a:rPr lang="en-US" altLang="zh-CN" sz="2000" dirty="0">
                <a:latin typeface="Times New Roman" panose="02020603050405020304" pitchFamily="18" charset="0"/>
              </a:rPr>
              <a:t>(</a:t>
            </a:r>
            <a:r>
              <a:rPr lang="zh-CN" altLang="en-US" sz="2000" dirty="0">
                <a:latin typeface="Times New Roman" panose="02020603050405020304" pitchFamily="18" charset="0"/>
              </a:rPr>
              <a:t>七</a:t>
            </a:r>
            <a:r>
              <a:rPr lang="en-US" altLang="zh-CN" sz="2000" dirty="0"/>
              <a:t>)</a:t>
            </a:r>
            <a:r>
              <a:rPr lang="zh-CN" altLang="en-US" sz="2000" dirty="0">
                <a:latin typeface="Times New Roman" panose="02020603050405020304" pitchFamily="18" charset="0"/>
              </a:rPr>
              <a:t>成本计算账户</a:t>
            </a:r>
            <a:endParaRPr lang="zh-CN" altLang="en-US" sz="2000" dirty="0"/>
          </a:p>
          <a:p>
            <a:pPr marL="0" lvl="0" indent="177800">
              <a:spcBef>
                <a:spcPct val="0"/>
              </a:spcBef>
              <a:buClrTx/>
              <a:buSzTx/>
              <a:buFontTx/>
              <a:buNone/>
            </a:pPr>
            <a:r>
              <a:rPr lang="en-US" altLang="zh-CN" sz="2000" dirty="0">
                <a:latin typeface="Times New Roman" panose="02020603050405020304" pitchFamily="18" charset="0"/>
              </a:rPr>
              <a:t>1</a:t>
            </a:r>
            <a:r>
              <a:rPr lang="zh-CN" altLang="en-US" sz="2000" dirty="0">
                <a:latin typeface="Times New Roman" panose="02020603050405020304" pitchFamily="18" charset="0"/>
              </a:rPr>
              <a:t>、概念</a:t>
            </a:r>
            <a:endParaRPr lang="zh-CN" altLang="en-US" sz="2000" dirty="0"/>
          </a:p>
          <a:p>
            <a:pPr marL="0" lvl="0" indent="177800">
              <a:spcBef>
                <a:spcPct val="0"/>
              </a:spcBef>
              <a:buClrTx/>
              <a:buSzTx/>
              <a:buFontTx/>
              <a:buNone/>
            </a:pPr>
            <a:r>
              <a:rPr lang="zh-CN" altLang="en-US" sz="2000" dirty="0">
                <a:latin typeface="Times New Roman" panose="02020603050405020304" pitchFamily="18" charset="0"/>
              </a:rPr>
              <a:t>成本计算账户是用来核算经营过程中某一阶段所发生的全部费用，并计算确定该阶段各个成本计算对象实际总成本和单位成本的账户。如：“物资采购”账户、“生产成本”账户。</a:t>
            </a:r>
            <a:endParaRPr lang="zh-CN" altLang="en-US" sz="2000" dirty="0"/>
          </a:p>
          <a:p>
            <a:pPr marL="0" lvl="0" indent="177800">
              <a:spcBef>
                <a:spcPct val="0"/>
              </a:spcBef>
              <a:buClrTx/>
              <a:buSzTx/>
              <a:buFontTx/>
              <a:buNone/>
            </a:pPr>
            <a:r>
              <a:rPr lang="en-US" altLang="zh-CN" sz="2000" dirty="0">
                <a:latin typeface="Times New Roman" panose="02020603050405020304" pitchFamily="18" charset="0"/>
              </a:rPr>
              <a:t>2</a:t>
            </a:r>
            <a:r>
              <a:rPr lang="zh-CN" altLang="en-US" sz="2000" dirty="0">
                <a:latin typeface="Times New Roman" panose="02020603050405020304" pitchFamily="18" charset="0"/>
              </a:rPr>
              <a:t>、结构</a:t>
            </a:r>
            <a:endParaRPr lang="zh-CN" altLang="en-US" sz="2000" dirty="0"/>
          </a:p>
          <a:p>
            <a:pPr marL="0" lvl="0" indent="177800">
              <a:spcBef>
                <a:spcPct val="0"/>
              </a:spcBef>
              <a:buClrTx/>
              <a:buSzTx/>
              <a:buFontTx/>
              <a:buNone/>
            </a:pPr>
            <a:r>
              <a:rPr lang="zh-CN" altLang="en-US" sz="2000" dirty="0">
                <a:latin typeface="Times New Roman" panose="02020603050405020304" pitchFamily="18" charset="0"/>
              </a:rPr>
              <a:t>成本计算账户的借方登记应计入某成本计算对象的全部费用反映费用的发生；贷方登记已完成某阶段经营活动结转的成本，反映该阶段上成本计算对象的实际成本；余额在借方，反映尚未结束的某经营过程某一阶段上成本计算对象的实际成本。</a:t>
            </a:r>
            <a:endParaRPr lang="zh-CN" altLang="en-US" sz="2000" dirty="0"/>
          </a:p>
          <a:p>
            <a:pPr marL="0" lvl="0" indent="177800">
              <a:spcBef>
                <a:spcPct val="0"/>
              </a:spcBef>
              <a:buClrTx/>
              <a:buSzTx/>
              <a:buFontTx/>
              <a:buNone/>
            </a:pPr>
            <a:r>
              <a:rPr lang="zh-CN" altLang="en-US" sz="2000" dirty="0">
                <a:latin typeface="Times New Roman" panose="02020603050405020304" pitchFamily="18" charset="0"/>
              </a:rPr>
              <a:t>该类账户的结构如下：</a:t>
            </a:r>
            <a:endParaRPr lang="zh-CN" altLang="en-US" sz="2000" dirty="0"/>
          </a:p>
          <a:p>
            <a:pPr marL="0" lvl="0" indent="177800">
              <a:spcBef>
                <a:spcPct val="0"/>
              </a:spcBef>
              <a:buClrTx/>
              <a:buSzTx/>
              <a:buFontTx/>
              <a:buNone/>
            </a:pPr>
            <a:r>
              <a:rPr lang="zh-CN" altLang="en-US" sz="2000" dirty="0">
                <a:latin typeface="Times New Roman" panose="02020603050405020304" pitchFamily="18" charset="0"/>
              </a:rPr>
              <a:t>                 借方</a:t>
            </a:r>
            <a:r>
              <a:rPr lang="zh-CN" altLang="en-US" sz="2000" dirty="0"/>
              <a:t>             </a:t>
            </a:r>
            <a:r>
              <a:rPr lang="zh-CN" altLang="en-US" sz="2000" dirty="0">
                <a:latin typeface="Times New Roman" panose="02020603050405020304" pitchFamily="18" charset="0"/>
              </a:rPr>
              <a:t>成本计算账户</a:t>
            </a:r>
            <a:r>
              <a:rPr lang="zh-CN" altLang="en-US" sz="2000" dirty="0"/>
              <a:t>          </a:t>
            </a:r>
            <a:r>
              <a:rPr lang="zh-CN" altLang="en-US" sz="2000" dirty="0">
                <a:latin typeface="Times New Roman" panose="02020603050405020304" pitchFamily="18" charset="0"/>
              </a:rPr>
              <a:t>贷方</a:t>
            </a:r>
            <a:endParaRPr lang="zh-CN" altLang="en-US" sz="2000" dirty="0">
              <a:latin typeface="Times New Roman" panose="02020603050405020304" pitchFamily="18" charset="0"/>
            </a:endParaRPr>
          </a:p>
        </p:txBody>
      </p:sp>
      <p:graphicFrame>
        <p:nvGraphicFramePr>
          <p:cNvPr id="402469" name="Group 37"/>
          <p:cNvGraphicFramePr>
            <a:graphicFrameLocks noGrp="1"/>
          </p:cNvGraphicFramePr>
          <p:nvPr/>
        </p:nvGraphicFramePr>
        <p:xfrm>
          <a:off x="468313" y="5013325"/>
          <a:ext cx="7127875" cy="1889125"/>
        </p:xfrm>
        <a:graphic>
          <a:graphicData uri="http://schemas.openxmlformats.org/drawingml/2006/table">
            <a:tbl>
              <a:tblPr/>
              <a:tblGrid>
                <a:gridCol w="3492500"/>
                <a:gridCol w="3635375"/>
              </a:tblGrid>
              <a:tr h="1310222">
                <a:tc>
                  <a:txBody>
                    <a:bodyPr/>
                    <a:lstStyle/>
                    <a:p>
                      <a:pPr marL="0" marR="0" lvl="0" indent="60960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期初余额：期初尚未结束的某经营过程某一阶段的成本计算对象的实际成本</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60960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发生额：某经营过程某一阶段</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60960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发生的全部费用额</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78" marB="4567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发生额：结转已结束该阶段的成本计算对象的实际成本</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78" marB="45678"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578903">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期末余额：期末尚未结束的经营过程某一阶段的成本计算对象的实际成本</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78" marB="45678"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78" marB="45678"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Tree>
  </p:cSld>
  <p:clrMapOvr>
    <a:masterClrMapping/>
  </p:clrMapOvr>
  <p:transition spd="med">
    <p:random/>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4"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10595" name="Rectangle 4"/>
          <p:cNvSpPr/>
          <p:nvPr/>
        </p:nvSpPr>
        <p:spPr>
          <a:xfrm>
            <a:off x="468313" y="1628775"/>
            <a:ext cx="8281987" cy="1920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000" dirty="0"/>
              <a:t>八</a:t>
            </a:r>
            <a:r>
              <a:rPr lang="en-US" altLang="zh-CN" sz="2000" dirty="0"/>
              <a:t>)</a:t>
            </a:r>
            <a:r>
              <a:rPr lang="zh-CN" altLang="en-US" sz="2000" dirty="0"/>
              <a:t>配比账户</a:t>
            </a:r>
            <a:endParaRPr lang="zh-CN" altLang="en-US" sz="2000" dirty="0"/>
          </a:p>
          <a:p>
            <a:pPr marL="0" lvl="0" indent="0" eaLnBrk="1" hangingPunct="1">
              <a:spcBef>
                <a:spcPct val="0"/>
              </a:spcBef>
              <a:buClrTx/>
              <a:buSzTx/>
              <a:buFontTx/>
              <a:buNone/>
            </a:pPr>
            <a:endParaRPr lang="zh-CN" altLang="en-US" sz="2000" dirty="0"/>
          </a:p>
          <a:p>
            <a:pPr marL="0" lvl="0" indent="0" eaLnBrk="1" hangingPunct="1">
              <a:spcBef>
                <a:spcPct val="0"/>
              </a:spcBef>
              <a:buClrTx/>
              <a:buSzTx/>
              <a:buFontTx/>
              <a:buNone/>
            </a:pPr>
            <a:r>
              <a:rPr lang="zh-CN" altLang="en-US" sz="2000" dirty="0"/>
              <a:t>配比账户是用来核算经营过程中所取得的收入和发生的成本、费用和营业外收入、营业外支出，借以在期末进行配合、比较，计算确定经营期内的财务成果的账户。</a:t>
            </a:r>
            <a:endParaRPr lang="zh-CN" altLang="en-US" sz="2000" dirty="0"/>
          </a:p>
          <a:p>
            <a:pPr marL="0" lvl="0" indent="0" eaLnBrk="1" hangingPunct="1">
              <a:spcBef>
                <a:spcPct val="0"/>
              </a:spcBef>
              <a:buClrTx/>
              <a:buSzTx/>
              <a:buFontTx/>
              <a:buNone/>
            </a:pPr>
            <a:endParaRPr lang="zh-CN" altLang="en-US" sz="2000" dirty="0"/>
          </a:p>
        </p:txBody>
      </p:sp>
    </p:spTree>
  </p:cSld>
  <p:clrMapOvr>
    <a:masterClrMapping/>
  </p:clrMapOvr>
  <p:transition spd="med">
    <p:random/>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8"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11619" name="Rectangle 4"/>
          <p:cNvSpPr/>
          <p:nvPr/>
        </p:nvSpPr>
        <p:spPr>
          <a:xfrm>
            <a:off x="755650" y="946150"/>
            <a:ext cx="7632700" cy="31400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177800">
              <a:spcBef>
                <a:spcPct val="0"/>
              </a:spcBef>
              <a:buClrTx/>
              <a:buSzTx/>
              <a:buFontTx/>
              <a:buNone/>
            </a:pPr>
            <a:r>
              <a:rPr lang="en-US" altLang="zh-CN" sz="2000" dirty="0">
                <a:latin typeface="Times New Roman" panose="02020603050405020304" pitchFamily="18" charset="0"/>
              </a:rPr>
              <a:t>(</a:t>
            </a:r>
            <a:r>
              <a:rPr lang="zh-CN" altLang="en-US" sz="2000" dirty="0">
                <a:latin typeface="Times New Roman" panose="02020603050405020304" pitchFamily="18" charset="0"/>
              </a:rPr>
              <a:t>九财务成果计算账户</a:t>
            </a:r>
            <a:endParaRPr lang="zh-CN" altLang="en-US" sz="2000" dirty="0"/>
          </a:p>
          <a:p>
            <a:pPr marL="0" lvl="0" indent="177800">
              <a:spcBef>
                <a:spcPct val="0"/>
              </a:spcBef>
              <a:buClrTx/>
              <a:buSzTx/>
              <a:buFontTx/>
              <a:buNone/>
            </a:pPr>
            <a:endParaRPr lang="zh-CN" altLang="en-US" sz="2000" dirty="0"/>
          </a:p>
          <a:p>
            <a:pPr marL="0" lvl="0" indent="177800">
              <a:spcBef>
                <a:spcPct val="0"/>
              </a:spcBef>
              <a:buClrTx/>
              <a:buSzTx/>
              <a:buFontTx/>
              <a:buNone/>
            </a:pPr>
            <a:r>
              <a:rPr lang="zh-CN" altLang="en-US" sz="2000" dirty="0">
                <a:latin typeface="Times New Roman" panose="02020603050405020304" pitchFamily="18" charset="0"/>
              </a:rPr>
              <a:t>财务成果账户是用来核算企业在一定期间全部经济活动的最终结果（利润或亏损）的账户。这类账户有“本年利润”账户。</a:t>
            </a:r>
            <a:endParaRPr lang="zh-CN" altLang="en-US" sz="2000" dirty="0"/>
          </a:p>
          <a:p>
            <a:pPr marL="0" lvl="0" indent="177800">
              <a:spcBef>
                <a:spcPct val="0"/>
              </a:spcBef>
              <a:buClrTx/>
              <a:buSzTx/>
              <a:buFontTx/>
              <a:buNone/>
            </a:pPr>
            <a:r>
              <a:rPr lang="zh-CN" altLang="en-US" sz="2000" dirty="0">
                <a:latin typeface="Times New Roman" panose="02020603050405020304" pitchFamily="18" charset="0"/>
              </a:rPr>
              <a:t>“本年利润”账户的贷方登记各项收入的转入数，借方登记各费用（支出）的转入数。年内该账户余额为借贷两方发生额对比求得的差额，反映某期间经济活动的最终成果，在贷方表现为利润，在借方表现为亏损。年末，该账户余额应结转到“利润分配</a:t>
            </a:r>
            <a:r>
              <a:rPr lang="en-US" altLang="zh-CN" sz="2000" dirty="0">
                <a:latin typeface="Times New Roman" panose="02020603050405020304" pitchFamily="18" charset="0"/>
              </a:rPr>
              <a:t>——</a:t>
            </a:r>
            <a:r>
              <a:rPr lang="zh-CN" altLang="en-US" sz="2000" dirty="0">
                <a:latin typeface="Times New Roman" panose="02020603050405020304" pitchFamily="18" charset="0"/>
              </a:rPr>
              <a:t>未分配利润”账户，结转后“本年利润”账户无余额。其账户结构如下：</a:t>
            </a:r>
            <a:endParaRPr lang="zh-CN" altLang="en-US" sz="2000" dirty="0"/>
          </a:p>
          <a:p>
            <a:pPr marL="0" lvl="0" indent="177800">
              <a:spcBef>
                <a:spcPct val="0"/>
              </a:spcBef>
              <a:buClrTx/>
              <a:buSzTx/>
              <a:buFontTx/>
              <a:buNone/>
            </a:pPr>
            <a:r>
              <a:rPr lang="zh-CN" altLang="en-US" sz="2000" dirty="0">
                <a:latin typeface="Times New Roman" panose="02020603050405020304" pitchFamily="18" charset="0"/>
              </a:rPr>
              <a:t>      借方</a:t>
            </a:r>
            <a:r>
              <a:rPr lang="zh-CN" altLang="en-US" sz="2000" dirty="0"/>
              <a:t>            </a:t>
            </a:r>
            <a:r>
              <a:rPr lang="zh-CN" altLang="en-US" sz="2000" dirty="0">
                <a:latin typeface="Times New Roman" panose="02020603050405020304" pitchFamily="18" charset="0"/>
              </a:rPr>
              <a:t>财务成果账户</a:t>
            </a:r>
            <a:r>
              <a:rPr lang="zh-CN" altLang="en-US" sz="2000" dirty="0"/>
              <a:t>           </a:t>
            </a:r>
            <a:r>
              <a:rPr lang="zh-CN" altLang="en-US" sz="2000" dirty="0">
                <a:latin typeface="Times New Roman" panose="02020603050405020304" pitchFamily="18" charset="0"/>
              </a:rPr>
              <a:t>贷方</a:t>
            </a:r>
            <a:endParaRPr lang="zh-CN" altLang="en-US" sz="2000" dirty="0">
              <a:latin typeface="Times New Roman" panose="02020603050405020304" pitchFamily="18" charset="0"/>
            </a:endParaRPr>
          </a:p>
        </p:txBody>
      </p:sp>
      <p:graphicFrame>
        <p:nvGraphicFramePr>
          <p:cNvPr id="404515" name="Group 35"/>
          <p:cNvGraphicFramePr>
            <a:graphicFrameLocks noGrp="1"/>
          </p:cNvGraphicFramePr>
          <p:nvPr/>
        </p:nvGraphicFramePr>
        <p:xfrm>
          <a:off x="1330325" y="4076700"/>
          <a:ext cx="5905500" cy="1889125"/>
        </p:xfrm>
        <a:graphic>
          <a:graphicData uri="http://schemas.openxmlformats.org/drawingml/2006/table">
            <a:tbl>
              <a:tblPr/>
              <a:tblGrid>
                <a:gridCol w="2976563"/>
                <a:gridCol w="2928937"/>
              </a:tblGrid>
              <a:tr h="822676">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期初余额：年度内截至该期期初累计发生的亏损额</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发 生 额：本期转入的各项费用</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78" marB="4567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期初余额：年度内截至该期期初累计实现的利润额</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发 生 额：本期转入的各项收入</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78" marB="45678"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1066449">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期末余额：期末累计发生的亏损</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78" marB="45678"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76200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期末余额：期末累计实现的</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76200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净利润</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76200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78" marB="45678"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
        <p:nvSpPr>
          <p:cNvPr id="111632" name="Rectangle 32"/>
          <p:cNvSpPr/>
          <p:nvPr/>
        </p:nvSpPr>
        <p:spPr>
          <a:xfrm>
            <a:off x="-4489450" y="5024438"/>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defTabSz="914400">
              <a:spcBef>
                <a:spcPct val="0"/>
              </a:spcBef>
              <a:buClrTx/>
              <a:buSzTx/>
              <a:buFontTx/>
              <a:buNone/>
              <a:tabLst>
                <a:tab pos="1600200" algn="l"/>
              </a:tabLst>
            </a:pPr>
            <a:endParaRPr lang="zh-CN" altLang="en-US" sz="2400" dirty="0">
              <a:latin typeface="Times New Roman" panose="02020603050405020304" pitchFamily="18" charset="0"/>
            </a:endParaRPr>
          </a:p>
        </p:txBody>
      </p:sp>
    </p:spTree>
  </p:cSld>
  <p:clrMapOvr>
    <a:masterClrMapping/>
  </p:clrMapOvr>
  <p:transition spd="med">
    <p:random/>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2"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12643" name="Rectangle 2"/>
          <p:cNvSpPr>
            <a:spLocks noGrp="1"/>
          </p:cNvSpPr>
          <p:nvPr>
            <p:ph type="title"/>
          </p:nvPr>
        </p:nvSpPr>
        <p:spPr/>
        <p:txBody>
          <a:bodyPr vert="horz" wrap="square" lIns="91440" tIns="45720" rIns="91440" bIns="45720" anchor="b" anchorCtr="0"/>
          <a:p>
            <a:pPr eaLnBrk="1" hangingPunct="1"/>
            <a:r>
              <a:rPr lang="zh-CN" altLang="en-US" sz="2800" dirty="0"/>
              <a:t>第五章会计凭证</a:t>
            </a:r>
            <a:endParaRPr lang="zh-CN" altLang="en-US" sz="2800" dirty="0"/>
          </a:p>
        </p:txBody>
      </p:sp>
      <p:sp>
        <p:nvSpPr>
          <p:cNvPr id="112644" name="Line 5"/>
          <p:cNvSpPr/>
          <p:nvPr/>
        </p:nvSpPr>
        <p:spPr>
          <a:xfrm>
            <a:off x="5562600" y="5075238"/>
            <a:ext cx="2133600" cy="0"/>
          </a:xfrm>
          <a:prstGeom prst="line">
            <a:avLst/>
          </a:prstGeom>
          <a:ln w="9525">
            <a:noFill/>
          </a:ln>
        </p:spPr>
      </p:sp>
      <p:sp>
        <p:nvSpPr>
          <p:cNvPr id="112645" name="Text Box 6"/>
          <p:cNvSpPr txBox="1"/>
          <p:nvPr/>
        </p:nvSpPr>
        <p:spPr>
          <a:xfrm>
            <a:off x="3200400" y="1951038"/>
            <a:ext cx="1981200" cy="395287"/>
          </a:xfrm>
          <a:prstGeom prst="rect">
            <a:avLst/>
          </a:prstGeom>
          <a:solidFill>
            <a:schemeClr val="accent2"/>
          </a:solidFill>
          <a:ln w="28575" cap="flat" cmpd="sng">
            <a:solidFill>
              <a:srgbClr val="99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1800" b="1" dirty="0">
                <a:solidFill>
                  <a:srgbClr val="000066"/>
                </a:solidFill>
                <a:latin typeface="Times New Roman" panose="02020603050405020304" pitchFamily="18" charset="0"/>
              </a:rPr>
              <a:t>期初财务报告</a:t>
            </a:r>
            <a:endParaRPr lang="zh-CN" altLang="en-US" sz="1800" b="1" dirty="0">
              <a:solidFill>
                <a:srgbClr val="000066"/>
              </a:solidFill>
              <a:latin typeface="Times New Roman" panose="02020603050405020304" pitchFamily="18" charset="0"/>
            </a:endParaRPr>
          </a:p>
        </p:txBody>
      </p:sp>
      <p:sp>
        <p:nvSpPr>
          <p:cNvPr id="112646" name="Text Box 7"/>
          <p:cNvSpPr txBox="1"/>
          <p:nvPr/>
        </p:nvSpPr>
        <p:spPr>
          <a:xfrm>
            <a:off x="762000" y="2941638"/>
            <a:ext cx="2057400" cy="395287"/>
          </a:xfrm>
          <a:prstGeom prst="rect">
            <a:avLst/>
          </a:prstGeom>
          <a:solidFill>
            <a:schemeClr val="accent2"/>
          </a:solidFill>
          <a:ln w="28575" cap="flat" cmpd="sng">
            <a:solidFill>
              <a:srgbClr val="99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1800" b="1" dirty="0">
                <a:solidFill>
                  <a:srgbClr val="000066"/>
                </a:solidFill>
                <a:latin typeface="Times New Roman" panose="02020603050405020304" pitchFamily="18" charset="0"/>
              </a:rPr>
              <a:t>发生经济业务</a:t>
            </a:r>
            <a:endParaRPr lang="zh-CN" altLang="en-US" sz="1800" b="1" dirty="0">
              <a:solidFill>
                <a:srgbClr val="000066"/>
              </a:solidFill>
              <a:latin typeface="Times New Roman" panose="02020603050405020304" pitchFamily="18" charset="0"/>
            </a:endParaRPr>
          </a:p>
        </p:txBody>
      </p:sp>
      <p:sp>
        <p:nvSpPr>
          <p:cNvPr id="112647" name="Text Box 8"/>
          <p:cNvSpPr txBox="1"/>
          <p:nvPr/>
        </p:nvSpPr>
        <p:spPr>
          <a:xfrm>
            <a:off x="762000" y="3932238"/>
            <a:ext cx="2057400" cy="395287"/>
          </a:xfrm>
          <a:prstGeom prst="rect">
            <a:avLst/>
          </a:prstGeom>
          <a:solidFill>
            <a:schemeClr val="accent2"/>
          </a:solidFill>
          <a:ln w="28575" cap="flat" cmpd="sng">
            <a:solidFill>
              <a:srgbClr val="99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1800" b="1" dirty="0">
                <a:solidFill>
                  <a:srgbClr val="000066"/>
                </a:solidFill>
                <a:latin typeface="Times New Roman" panose="02020603050405020304" pitchFamily="18" charset="0"/>
              </a:rPr>
              <a:t>记账凭证、日记账</a:t>
            </a:r>
            <a:endParaRPr lang="zh-CN" altLang="en-US" sz="1800" b="1" dirty="0">
              <a:solidFill>
                <a:srgbClr val="000066"/>
              </a:solidFill>
              <a:latin typeface="Times New Roman" panose="02020603050405020304" pitchFamily="18" charset="0"/>
            </a:endParaRPr>
          </a:p>
        </p:txBody>
      </p:sp>
      <p:sp>
        <p:nvSpPr>
          <p:cNvPr id="112648" name="Text Box 9"/>
          <p:cNvSpPr txBox="1"/>
          <p:nvPr/>
        </p:nvSpPr>
        <p:spPr>
          <a:xfrm>
            <a:off x="762000" y="4922838"/>
            <a:ext cx="2057400" cy="395287"/>
          </a:xfrm>
          <a:prstGeom prst="rect">
            <a:avLst/>
          </a:prstGeom>
          <a:solidFill>
            <a:schemeClr val="accent2"/>
          </a:solidFill>
          <a:ln w="28575" cap="flat" cmpd="sng">
            <a:solidFill>
              <a:srgbClr val="99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1800" b="1" dirty="0">
                <a:solidFill>
                  <a:srgbClr val="000066"/>
                </a:solidFill>
                <a:latin typeface="Times New Roman" panose="02020603050405020304" pitchFamily="18" charset="0"/>
              </a:rPr>
              <a:t>分  类  账</a:t>
            </a:r>
            <a:endParaRPr lang="zh-CN" altLang="en-US" sz="1800" b="1" dirty="0">
              <a:solidFill>
                <a:srgbClr val="000066"/>
              </a:solidFill>
              <a:latin typeface="Times New Roman" panose="02020603050405020304" pitchFamily="18" charset="0"/>
            </a:endParaRPr>
          </a:p>
        </p:txBody>
      </p:sp>
      <p:sp>
        <p:nvSpPr>
          <p:cNvPr id="112649" name="Text Box 10"/>
          <p:cNvSpPr txBox="1"/>
          <p:nvPr/>
        </p:nvSpPr>
        <p:spPr>
          <a:xfrm>
            <a:off x="762000" y="5913438"/>
            <a:ext cx="2057400" cy="395287"/>
          </a:xfrm>
          <a:prstGeom prst="rect">
            <a:avLst/>
          </a:prstGeom>
          <a:solidFill>
            <a:schemeClr val="accent2"/>
          </a:solidFill>
          <a:ln w="28575" cap="flat" cmpd="sng">
            <a:solidFill>
              <a:srgbClr val="99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1800" b="1" dirty="0">
                <a:solidFill>
                  <a:srgbClr val="000066"/>
                </a:solidFill>
                <a:latin typeface="Times New Roman" panose="02020603050405020304" pitchFamily="18" charset="0"/>
              </a:rPr>
              <a:t>发生额及余额</a:t>
            </a:r>
            <a:endParaRPr lang="zh-CN" altLang="en-US" sz="1800" b="1" dirty="0">
              <a:solidFill>
                <a:srgbClr val="000066"/>
              </a:solidFill>
              <a:latin typeface="Times New Roman" panose="02020603050405020304" pitchFamily="18" charset="0"/>
            </a:endParaRPr>
          </a:p>
        </p:txBody>
      </p:sp>
      <p:sp>
        <p:nvSpPr>
          <p:cNvPr id="112650" name="Text Box 11"/>
          <p:cNvSpPr txBox="1"/>
          <p:nvPr/>
        </p:nvSpPr>
        <p:spPr>
          <a:xfrm>
            <a:off x="5562600" y="5913438"/>
            <a:ext cx="2057400" cy="395287"/>
          </a:xfrm>
          <a:prstGeom prst="rect">
            <a:avLst/>
          </a:prstGeom>
          <a:solidFill>
            <a:schemeClr val="accent2"/>
          </a:solidFill>
          <a:ln w="28575" cap="flat" cmpd="sng">
            <a:solidFill>
              <a:srgbClr val="99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1800" b="1" dirty="0">
                <a:solidFill>
                  <a:srgbClr val="000066"/>
                </a:solidFill>
                <a:latin typeface="Times New Roman" panose="02020603050405020304" pitchFamily="18" charset="0"/>
              </a:rPr>
              <a:t>试算平衡表</a:t>
            </a:r>
            <a:endParaRPr lang="zh-CN" altLang="en-US" sz="1800" b="1" dirty="0">
              <a:solidFill>
                <a:srgbClr val="000066"/>
              </a:solidFill>
              <a:latin typeface="Times New Roman" panose="02020603050405020304" pitchFamily="18" charset="0"/>
            </a:endParaRPr>
          </a:p>
        </p:txBody>
      </p:sp>
      <p:sp>
        <p:nvSpPr>
          <p:cNvPr id="112651" name="Text Box 12"/>
          <p:cNvSpPr txBox="1"/>
          <p:nvPr/>
        </p:nvSpPr>
        <p:spPr>
          <a:xfrm>
            <a:off x="5562600" y="4922838"/>
            <a:ext cx="2057400" cy="395287"/>
          </a:xfrm>
          <a:prstGeom prst="rect">
            <a:avLst/>
          </a:prstGeom>
          <a:solidFill>
            <a:schemeClr val="accent2"/>
          </a:solidFill>
          <a:ln w="28575" cap="flat" cmpd="sng">
            <a:solidFill>
              <a:srgbClr val="99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1800" b="1" dirty="0">
                <a:solidFill>
                  <a:srgbClr val="000066"/>
                </a:solidFill>
                <a:latin typeface="Times New Roman" panose="02020603050405020304" pitchFamily="18" charset="0"/>
              </a:rPr>
              <a:t>调  整  分  录</a:t>
            </a:r>
            <a:endParaRPr lang="zh-CN" altLang="en-US" sz="1800" b="1" dirty="0">
              <a:solidFill>
                <a:srgbClr val="000066"/>
              </a:solidFill>
              <a:latin typeface="Times New Roman" panose="02020603050405020304" pitchFamily="18" charset="0"/>
            </a:endParaRPr>
          </a:p>
        </p:txBody>
      </p:sp>
      <p:sp>
        <p:nvSpPr>
          <p:cNvPr id="112652" name="Text Box 13"/>
          <p:cNvSpPr txBox="1"/>
          <p:nvPr/>
        </p:nvSpPr>
        <p:spPr>
          <a:xfrm>
            <a:off x="5562600" y="3932238"/>
            <a:ext cx="2057400" cy="395287"/>
          </a:xfrm>
          <a:prstGeom prst="rect">
            <a:avLst/>
          </a:prstGeom>
          <a:solidFill>
            <a:schemeClr val="accent2"/>
          </a:solidFill>
          <a:ln w="28575" cap="flat" cmpd="sng">
            <a:solidFill>
              <a:srgbClr val="99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1800" b="1" dirty="0">
                <a:solidFill>
                  <a:srgbClr val="000066"/>
                </a:solidFill>
                <a:latin typeface="Times New Roman" panose="02020603050405020304" pitchFamily="18" charset="0"/>
              </a:rPr>
              <a:t>调整后试算平衡表</a:t>
            </a:r>
            <a:endParaRPr lang="zh-CN" altLang="en-US" sz="1800" b="1" dirty="0">
              <a:solidFill>
                <a:srgbClr val="000066"/>
              </a:solidFill>
              <a:latin typeface="Times New Roman" panose="02020603050405020304" pitchFamily="18" charset="0"/>
            </a:endParaRPr>
          </a:p>
        </p:txBody>
      </p:sp>
      <p:sp>
        <p:nvSpPr>
          <p:cNvPr id="112653" name="Text Box 14"/>
          <p:cNvSpPr txBox="1"/>
          <p:nvPr/>
        </p:nvSpPr>
        <p:spPr>
          <a:xfrm>
            <a:off x="5562600" y="2941638"/>
            <a:ext cx="2057400" cy="395287"/>
          </a:xfrm>
          <a:prstGeom prst="rect">
            <a:avLst/>
          </a:prstGeom>
          <a:solidFill>
            <a:schemeClr val="accent2"/>
          </a:solidFill>
          <a:ln w="28575" cap="flat" cmpd="sng">
            <a:solidFill>
              <a:srgbClr val="99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1800" b="1" dirty="0">
                <a:solidFill>
                  <a:srgbClr val="000066"/>
                </a:solidFill>
                <a:latin typeface="Times New Roman" panose="02020603050405020304" pitchFamily="18" charset="0"/>
              </a:rPr>
              <a:t>期末财务报告</a:t>
            </a:r>
            <a:endParaRPr lang="zh-CN" altLang="en-US" sz="1800" b="1" dirty="0">
              <a:solidFill>
                <a:srgbClr val="000066"/>
              </a:solidFill>
              <a:latin typeface="Times New Roman" panose="02020603050405020304" pitchFamily="18" charset="0"/>
            </a:endParaRPr>
          </a:p>
        </p:txBody>
      </p:sp>
      <p:sp>
        <p:nvSpPr>
          <p:cNvPr id="416783" name="Text Box 15"/>
          <p:cNvSpPr txBox="1"/>
          <p:nvPr/>
        </p:nvSpPr>
        <p:spPr>
          <a:xfrm>
            <a:off x="1295400" y="3475038"/>
            <a:ext cx="2971800" cy="366712"/>
          </a:xfrm>
          <a:prstGeom prst="rect">
            <a:avLst/>
          </a:prstGeom>
          <a:noFill/>
          <a:ln w="1905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1800" b="1" dirty="0">
                <a:solidFill>
                  <a:srgbClr val="000066"/>
                </a:solidFill>
                <a:latin typeface="宋体" panose="02010600030101010101" pitchFamily="2" charset="-122"/>
              </a:rPr>
              <a:t>①</a:t>
            </a:r>
            <a:r>
              <a:rPr lang="en-US" altLang="zh-CN" sz="1800" b="1" dirty="0">
                <a:solidFill>
                  <a:srgbClr val="000066"/>
                </a:solidFill>
                <a:latin typeface="Times New Roman" panose="02020603050405020304" pitchFamily="18" charset="0"/>
              </a:rPr>
              <a:t>  </a:t>
            </a:r>
            <a:r>
              <a:rPr lang="zh-CN" altLang="en-US" sz="1800" b="1" dirty="0">
                <a:solidFill>
                  <a:srgbClr val="000066"/>
                </a:solidFill>
                <a:latin typeface="Times New Roman" panose="02020603050405020304" pitchFamily="18" charset="0"/>
              </a:rPr>
              <a:t>初次确认与计量并入账</a:t>
            </a:r>
            <a:endParaRPr lang="zh-CN" altLang="en-US" sz="1800" b="1" dirty="0">
              <a:solidFill>
                <a:srgbClr val="000066"/>
              </a:solidFill>
              <a:latin typeface="Times New Roman" panose="02020603050405020304" pitchFamily="18" charset="0"/>
            </a:endParaRPr>
          </a:p>
        </p:txBody>
      </p:sp>
      <p:sp>
        <p:nvSpPr>
          <p:cNvPr id="416784" name="Text Box 16"/>
          <p:cNvSpPr txBox="1"/>
          <p:nvPr/>
        </p:nvSpPr>
        <p:spPr>
          <a:xfrm>
            <a:off x="1295400" y="4465638"/>
            <a:ext cx="1143000" cy="366712"/>
          </a:xfrm>
          <a:prstGeom prst="rect">
            <a:avLst/>
          </a:prstGeom>
          <a:noFill/>
          <a:ln w="1905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1800" b="1" dirty="0">
                <a:solidFill>
                  <a:srgbClr val="000066"/>
                </a:solidFill>
                <a:latin typeface="宋体" panose="02010600030101010101" pitchFamily="2" charset="-122"/>
              </a:rPr>
              <a:t>② </a:t>
            </a:r>
            <a:r>
              <a:rPr lang="zh-CN" altLang="en-US" sz="1800" b="1" dirty="0">
                <a:solidFill>
                  <a:srgbClr val="000066"/>
                </a:solidFill>
                <a:latin typeface="宋体" panose="02010600030101010101" pitchFamily="2" charset="-122"/>
              </a:rPr>
              <a:t>过账</a:t>
            </a:r>
            <a:endParaRPr lang="zh-CN" altLang="en-US" sz="1800" b="1" dirty="0">
              <a:solidFill>
                <a:srgbClr val="000066"/>
              </a:solidFill>
              <a:latin typeface="宋体" panose="02010600030101010101" pitchFamily="2" charset="-122"/>
            </a:endParaRPr>
          </a:p>
        </p:txBody>
      </p:sp>
      <p:sp>
        <p:nvSpPr>
          <p:cNvPr id="416785" name="Text Box 17"/>
          <p:cNvSpPr txBox="1"/>
          <p:nvPr/>
        </p:nvSpPr>
        <p:spPr>
          <a:xfrm>
            <a:off x="1295400" y="5380038"/>
            <a:ext cx="1752600" cy="366712"/>
          </a:xfrm>
          <a:prstGeom prst="rect">
            <a:avLst/>
          </a:prstGeom>
          <a:noFill/>
          <a:ln w="1905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1800" b="1" dirty="0">
                <a:solidFill>
                  <a:srgbClr val="000066"/>
                </a:solidFill>
                <a:latin typeface="Times New Roman" panose="02020603050405020304" pitchFamily="18" charset="0"/>
              </a:rPr>
              <a:t> </a:t>
            </a:r>
            <a:r>
              <a:rPr lang="en-US" altLang="zh-CN" sz="1800" b="1" dirty="0">
                <a:solidFill>
                  <a:srgbClr val="000066"/>
                </a:solidFill>
                <a:latin typeface="宋体" panose="02010600030101010101" pitchFamily="2" charset="-122"/>
              </a:rPr>
              <a:t>③ </a:t>
            </a:r>
            <a:r>
              <a:rPr lang="zh-CN" altLang="en-US" sz="1800" b="1" dirty="0">
                <a:solidFill>
                  <a:srgbClr val="000066"/>
                </a:solidFill>
                <a:latin typeface="宋体" panose="02010600030101010101" pitchFamily="2" charset="-122"/>
              </a:rPr>
              <a:t>结账与对账 </a:t>
            </a:r>
            <a:endParaRPr lang="zh-CN" altLang="en-US" sz="1800" b="1" dirty="0">
              <a:solidFill>
                <a:srgbClr val="000066"/>
              </a:solidFill>
              <a:latin typeface="宋体" panose="02010600030101010101" pitchFamily="2" charset="-122"/>
            </a:endParaRPr>
          </a:p>
        </p:txBody>
      </p:sp>
      <p:sp>
        <p:nvSpPr>
          <p:cNvPr id="416786" name="Text Box 18"/>
          <p:cNvSpPr txBox="1"/>
          <p:nvPr/>
        </p:nvSpPr>
        <p:spPr>
          <a:xfrm>
            <a:off x="3200400" y="5761038"/>
            <a:ext cx="2057400" cy="366712"/>
          </a:xfrm>
          <a:prstGeom prst="rect">
            <a:avLst/>
          </a:prstGeom>
          <a:noFill/>
          <a:ln w="1905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1800" b="1" dirty="0">
                <a:solidFill>
                  <a:srgbClr val="000066"/>
                </a:solidFill>
                <a:latin typeface="宋体" panose="02010600030101010101" pitchFamily="2" charset="-122"/>
              </a:rPr>
              <a:t>④</a:t>
            </a:r>
            <a:r>
              <a:rPr lang="zh-CN" altLang="en-US" sz="1800" b="1" dirty="0">
                <a:solidFill>
                  <a:srgbClr val="000066"/>
                </a:solidFill>
                <a:latin typeface="宋体" panose="02010600030101010101" pitchFamily="2" charset="-122"/>
              </a:rPr>
              <a:t>编制试算平衡表</a:t>
            </a:r>
            <a:endParaRPr lang="zh-CN" altLang="en-US" sz="1800" b="1" dirty="0">
              <a:solidFill>
                <a:srgbClr val="000066"/>
              </a:solidFill>
              <a:latin typeface="宋体" panose="02010600030101010101" pitchFamily="2" charset="-122"/>
            </a:endParaRPr>
          </a:p>
        </p:txBody>
      </p:sp>
      <p:sp>
        <p:nvSpPr>
          <p:cNvPr id="416787" name="Text Box 19"/>
          <p:cNvSpPr txBox="1"/>
          <p:nvPr/>
        </p:nvSpPr>
        <p:spPr>
          <a:xfrm>
            <a:off x="6172200" y="5380038"/>
            <a:ext cx="2667000" cy="366712"/>
          </a:xfrm>
          <a:prstGeom prst="rect">
            <a:avLst/>
          </a:prstGeom>
          <a:noFill/>
          <a:ln w="1905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just" eaLnBrk="1" hangingPunct="1">
              <a:spcBef>
                <a:spcPct val="50000"/>
              </a:spcBef>
              <a:buClrTx/>
              <a:buSzTx/>
              <a:buFontTx/>
              <a:buNone/>
            </a:pPr>
            <a:r>
              <a:rPr lang="en-US" altLang="zh-CN" sz="1800" b="1" dirty="0">
                <a:solidFill>
                  <a:srgbClr val="000066"/>
                </a:solidFill>
                <a:latin typeface="宋体" panose="02010600030101010101" pitchFamily="2" charset="-122"/>
              </a:rPr>
              <a:t>⑤ </a:t>
            </a:r>
            <a:r>
              <a:rPr lang="zh-CN" altLang="en-US" sz="1800" b="1" dirty="0">
                <a:solidFill>
                  <a:srgbClr val="000066"/>
                </a:solidFill>
                <a:latin typeface="Times New Roman" panose="02020603050405020304" pitchFamily="18" charset="0"/>
              </a:rPr>
              <a:t>编制调整分录并过账</a:t>
            </a:r>
            <a:endParaRPr lang="zh-CN" altLang="en-US" sz="2400" dirty="0">
              <a:latin typeface="Times New Roman" panose="02020603050405020304" pitchFamily="18" charset="0"/>
            </a:endParaRPr>
          </a:p>
        </p:txBody>
      </p:sp>
      <p:sp>
        <p:nvSpPr>
          <p:cNvPr id="416788" name="Line 20"/>
          <p:cNvSpPr/>
          <p:nvPr/>
        </p:nvSpPr>
        <p:spPr>
          <a:xfrm>
            <a:off x="1752600" y="3322638"/>
            <a:ext cx="0" cy="609600"/>
          </a:xfrm>
          <a:prstGeom prst="line">
            <a:avLst/>
          </a:prstGeom>
          <a:ln w="28575" cap="flat" cmpd="sng">
            <a:solidFill>
              <a:srgbClr val="990000"/>
            </a:solidFill>
            <a:prstDash val="solid"/>
            <a:headEnd type="none" w="med" len="med"/>
            <a:tailEnd type="triangle" w="med" len="med"/>
          </a:ln>
        </p:spPr>
      </p:sp>
      <p:sp>
        <p:nvSpPr>
          <p:cNvPr id="416789" name="Line 21"/>
          <p:cNvSpPr/>
          <p:nvPr/>
        </p:nvSpPr>
        <p:spPr>
          <a:xfrm>
            <a:off x="1752600" y="4313238"/>
            <a:ext cx="0" cy="609600"/>
          </a:xfrm>
          <a:prstGeom prst="line">
            <a:avLst/>
          </a:prstGeom>
          <a:ln w="28575" cap="flat" cmpd="sng">
            <a:solidFill>
              <a:srgbClr val="990000"/>
            </a:solidFill>
            <a:prstDash val="solid"/>
            <a:headEnd type="none" w="med" len="med"/>
            <a:tailEnd type="triangle" w="med" len="med"/>
          </a:ln>
        </p:spPr>
      </p:sp>
      <p:sp>
        <p:nvSpPr>
          <p:cNvPr id="416790" name="Line 22"/>
          <p:cNvSpPr/>
          <p:nvPr/>
        </p:nvSpPr>
        <p:spPr>
          <a:xfrm>
            <a:off x="1752600" y="5303838"/>
            <a:ext cx="0" cy="609600"/>
          </a:xfrm>
          <a:prstGeom prst="line">
            <a:avLst/>
          </a:prstGeom>
          <a:ln w="28575" cap="flat" cmpd="sng">
            <a:solidFill>
              <a:srgbClr val="990000"/>
            </a:solidFill>
            <a:prstDash val="solid"/>
            <a:headEnd type="none" w="med" len="med"/>
            <a:tailEnd type="triangle" w="med" len="med"/>
          </a:ln>
        </p:spPr>
      </p:sp>
      <p:sp>
        <p:nvSpPr>
          <p:cNvPr id="416791" name="Line 23"/>
          <p:cNvSpPr/>
          <p:nvPr/>
        </p:nvSpPr>
        <p:spPr>
          <a:xfrm>
            <a:off x="2819400" y="6142038"/>
            <a:ext cx="2743200" cy="0"/>
          </a:xfrm>
          <a:prstGeom prst="line">
            <a:avLst/>
          </a:prstGeom>
          <a:ln w="28575" cap="flat" cmpd="sng">
            <a:solidFill>
              <a:srgbClr val="990000"/>
            </a:solidFill>
            <a:prstDash val="solid"/>
            <a:headEnd type="none" w="med" len="med"/>
            <a:tailEnd type="triangle" w="med" len="med"/>
          </a:ln>
        </p:spPr>
      </p:sp>
      <p:sp>
        <p:nvSpPr>
          <p:cNvPr id="416792" name="Line 24"/>
          <p:cNvSpPr/>
          <p:nvPr/>
        </p:nvSpPr>
        <p:spPr>
          <a:xfrm flipV="1">
            <a:off x="6629400" y="5303838"/>
            <a:ext cx="0" cy="609600"/>
          </a:xfrm>
          <a:prstGeom prst="line">
            <a:avLst/>
          </a:prstGeom>
          <a:ln w="28575" cap="flat" cmpd="sng">
            <a:solidFill>
              <a:srgbClr val="990000"/>
            </a:solidFill>
            <a:prstDash val="solid"/>
            <a:headEnd type="none" w="med" len="med"/>
            <a:tailEnd type="triangle" w="med" len="med"/>
          </a:ln>
        </p:spPr>
      </p:sp>
      <p:sp>
        <p:nvSpPr>
          <p:cNvPr id="416793" name="Line 25"/>
          <p:cNvSpPr/>
          <p:nvPr/>
        </p:nvSpPr>
        <p:spPr>
          <a:xfrm flipV="1">
            <a:off x="6629400" y="4313238"/>
            <a:ext cx="0" cy="609600"/>
          </a:xfrm>
          <a:prstGeom prst="line">
            <a:avLst/>
          </a:prstGeom>
          <a:ln w="28575" cap="flat" cmpd="sng">
            <a:solidFill>
              <a:srgbClr val="990000"/>
            </a:solidFill>
            <a:prstDash val="solid"/>
            <a:headEnd type="none" w="med" len="med"/>
            <a:tailEnd type="triangle" w="med" len="med"/>
          </a:ln>
        </p:spPr>
      </p:sp>
      <p:sp>
        <p:nvSpPr>
          <p:cNvPr id="416794" name="Text Box 26"/>
          <p:cNvSpPr txBox="1"/>
          <p:nvPr/>
        </p:nvSpPr>
        <p:spPr>
          <a:xfrm>
            <a:off x="6172200" y="4465638"/>
            <a:ext cx="2667000" cy="366712"/>
          </a:xfrm>
          <a:prstGeom prst="rect">
            <a:avLst/>
          </a:prstGeom>
          <a:noFill/>
          <a:ln w="1905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1800" b="1" dirty="0">
                <a:solidFill>
                  <a:srgbClr val="000066"/>
                </a:solidFill>
                <a:latin typeface="宋体" panose="02010600030101010101" pitchFamily="2" charset="-122"/>
              </a:rPr>
              <a:t>⑥ </a:t>
            </a:r>
            <a:r>
              <a:rPr lang="zh-CN" altLang="en-US" sz="1800" b="1" dirty="0">
                <a:solidFill>
                  <a:srgbClr val="000066"/>
                </a:solidFill>
                <a:latin typeface="Times New Roman" panose="02020603050405020304" pitchFamily="18" charset="0"/>
              </a:rPr>
              <a:t>编制调整后的平衡表</a:t>
            </a:r>
            <a:endParaRPr lang="zh-CN" altLang="en-US" sz="1800" b="1" dirty="0">
              <a:solidFill>
                <a:srgbClr val="000066"/>
              </a:solidFill>
              <a:latin typeface="Times New Roman" panose="02020603050405020304" pitchFamily="18" charset="0"/>
            </a:endParaRPr>
          </a:p>
        </p:txBody>
      </p:sp>
      <p:sp>
        <p:nvSpPr>
          <p:cNvPr id="416795" name="Text Box 27"/>
          <p:cNvSpPr txBox="1"/>
          <p:nvPr/>
        </p:nvSpPr>
        <p:spPr>
          <a:xfrm>
            <a:off x="6172200" y="3475038"/>
            <a:ext cx="2971800" cy="366712"/>
          </a:xfrm>
          <a:prstGeom prst="rect">
            <a:avLst/>
          </a:prstGeom>
          <a:noFill/>
          <a:ln w="1905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1800" b="1" dirty="0">
                <a:solidFill>
                  <a:srgbClr val="000066"/>
                </a:solidFill>
                <a:latin typeface="宋体" panose="02010600030101010101" pitchFamily="2" charset="-122"/>
              </a:rPr>
              <a:t>⑦ </a:t>
            </a:r>
            <a:r>
              <a:rPr lang="zh-CN" altLang="en-US" sz="1800" b="1" dirty="0">
                <a:solidFill>
                  <a:srgbClr val="000066"/>
                </a:solidFill>
                <a:latin typeface="Times New Roman" panose="02020603050405020304" pitchFamily="18" charset="0"/>
              </a:rPr>
              <a:t>再次确认与计量编制报</a:t>
            </a:r>
            <a:endParaRPr lang="zh-CN" altLang="en-US" sz="1800" b="1" dirty="0">
              <a:solidFill>
                <a:srgbClr val="000066"/>
              </a:solidFill>
              <a:latin typeface="Times New Roman" panose="02020603050405020304" pitchFamily="18" charset="0"/>
            </a:endParaRPr>
          </a:p>
        </p:txBody>
      </p:sp>
      <p:sp>
        <p:nvSpPr>
          <p:cNvPr id="416796" name="Line 28"/>
          <p:cNvSpPr/>
          <p:nvPr/>
        </p:nvSpPr>
        <p:spPr>
          <a:xfrm flipV="1">
            <a:off x="6629400" y="3322638"/>
            <a:ext cx="0" cy="609600"/>
          </a:xfrm>
          <a:prstGeom prst="line">
            <a:avLst/>
          </a:prstGeom>
          <a:ln w="28575" cap="flat" cmpd="sng">
            <a:solidFill>
              <a:srgbClr val="990000"/>
            </a:solidFill>
            <a:prstDash val="solid"/>
            <a:headEnd type="none" w="med" len="med"/>
            <a:tailEnd type="triangle" w="med" len="med"/>
          </a:ln>
        </p:spPr>
      </p:sp>
      <p:sp>
        <p:nvSpPr>
          <p:cNvPr id="416797" name="Line 29"/>
          <p:cNvSpPr/>
          <p:nvPr/>
        </p:nvSpPr>
        <p:spPr>
          <a:xfrm flipV="1">
            <a:off x="6629400" y="2103438"/>
            <a:ext cx="0" cy="838200"/>
          </a:xfrm>
          <a:prstGeom prst="line">
            <a:avLst/>
          </a:prstGeom>
          <a:ln w="28575" cap="flat" cmpd="sng">
            <a:solidFill>
              <a:srgbClr val="990000"/>
            </a:solidFill>
            <a:prstDash val="solid"/>
            <a:headEnd type="none" w="med" len="med"/>
            <a:tailEnd type="none" w="med" len="med"/>
          </a:ln>
        </p:spPr>
      </p:sp>
      <p:sp>
        <p:nvSpPr>
          <p:cNvPr id="416798" name="Line 30"/>
          <p:cNvSpPr/>
          <p:nvPr/>
        </p:nvSpPr>
        <p:spPr>
          <a:xfrm flipH="1">
            <a:off x="5181600" y="2103438"/>
            <a:ext cx="1447800" cy="0"/>
          </a:xfrm>
          <a:prstGeom prst="line">
            <a:avLst/>
          </a:prstGeom>
          <a:ln w="28575" cap="flat" cmpd="sng">
            <a:solidFill>
              <a:srgbClr val="990000"/>
            </a:solidFill>
            <a:prstDash val="solid"/>
            <a:headEnd type="none" w="med" len="med"/>
            <a:tailEnd type="triangle" w="med" len="med"/>
          </a:ln>
        </p:spPr>
      </p:sp>
      <p:sp>
        <p:nvSpPr>
          <p:cNvPr id="416799" name="Line 31"/>
          <p:cNvSpPr/>
          <p:nvPr/>
        </p:nvSpPr>
        <p:spPr>
          <a:xfrm flipH="1">
            <a:off x="1752600" y="2103438"/>
            <a:ext cx="1447800" cy="0"/>
          </a:xfrm>
          <a:prstGeom prst="line">
            <a:avLst/>
          </a:prstGeom>
          <a:ln w="28575" cap="flat" cmpd="sng">
            <a:solidFill>
              <a:srgbClr val="990000"/>
            </a:solidFill>
            <a:prstDash val="solid"/>
            <a:headEnd type="none" w="med" len="med"/>
            <a:tailEnd type="none" w="med" len="med"/>
          </a:ln>
        </p:spPr>
      </p:sp>
      <p:sp>
        <p:nvSpPr>
          <p:cNvPr id="416800" name="Line 32"/>
          <p:cNvSpPr/>
          <p:nvPr/>
        </p:nvSpPr>
        <p:spPr>
          <a:xfrm>
            <a:off x="1752600" y="2103438"/>
            <a:ext cx="0" cy="838200"/>
          </a:xfrm>
          <a:prstGeom prst="line">
            <a:avLst/>
          </a:prstGeom>
          <a:ln w="28575" cap="flat" cmpd="sng">
            <a:solidFill>
              <a:srgbClr val="990000"/>
            </a:solidFill>
            <a:prstDash val="solid"/>
            <a:headEnd type="none" w="med" len="med"/>
            <a:tailEnd type="triangle" w="med" len="med"/>
          </a:ln>
        </p:spPr>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416788"/>
                                        </p:tgtEl>
                                        <p:attrNameLst>
                                          <p:attrName>style.visibility</p:attrName>
                                        </p:attrNameLst>
                                      </p:cBhvr>
                                      <p:to>
                                        <p:strVal val="visible"/>
                                      </p:to>
                                    </p:set>
                                    <p:animEffect transition="in" filter="slide(fromTop)">
                                      <p:cBhvr>
                                        <p:cTn id="7" dur="500"/>
                                        <p:tgtEl>
                                          <p:spTgt spid="416788"/>
                                        </p:tgtEl>
                                      </p:cBhvr>
                                    </p:animEffect>
                                  </p:childTnLst>
                                </p:cTn>
                              </p:par>
                            </p:childTnLst>
                          </p:cTn>
                        </p:par>
                      </p:childTnLst>
                    </p:cTn>
                  </p:par>
                  <p:par>
                    <p:cTn id="8" fill="hold">
                      <p:stCondLst>
                        <p:cond delay="indefinite"/>
                      </p:stCondLst>
                      <p:childTnLst>
                        <p:par>
                          <p:cTn id="9" fill="hold">
                            <p:stCondLst>
                              <p:cond delay="0"/>
                            </p:stCondLst>
                            <p:childTnLst>
                              <p:par>
                                <p:cTn id="10" presetID="19" presetClass="entr" presetSubtype="10" fill="hold" grpId="0" nodeType="clickEffect">
                                  <p:stCondLst>
                                    <p:cond delay="0"/>
                                  </p:stCondLst>
                                  <p:childTnLst>
                                    <p:set>
                                      <p:cBhvr>
                                        <p:cTn id="11" dur="1" fill="hold">
                                          <p:stCondLst>
                                            <p:cond delay="0"/>
                                          </p:stCondLst>
                                        </p:cTn>
                                        <p:tgtEl>
                                          <p:spTgt spid="416783"/>
                                        </p:tgtEl>
                                        <p:attrNameLst>
                                          <p:attrName>style.visibility</p:attrName>
                                        </p:attrNameLst>
                                      </p:cBhvr>
                                      <p:to>
                                        <p:strVal val="visible"/>
                                      </p:to>
                                    </p:set>
                                    <p:anim calcmode="lin" valueType="num">
                                      <p:cBhvr>
                                        <p:cTn id="12" dur="5000" fill="hold"/>
                                        <p:tgtEl>
                                          <p:spTgt spid="416783"/>
                                        </p:tgtEl>
                                        <p:attrNameLst>
                                          <p:attrName>ppt_w</p:attrName>
                                        </p:attrNameLst>
                                      </p:cBhvr>
                                      <p:tavLst>
                                        <p:tav tm="0" fmla="#ppt_w*sin(2.5*pi*$)">
                                          <p:val>
                                            <p:fltVal val="0.000000"/>
                                          </p:val>
                                        </p:tav>
                                        <p:tav tm="100000">
                                          <p:val>
                                            <p:fltVal val="1.000000"/>
                                          </p:val>
                                        </p:tav>
                                      </p:tavLst>
                                    </p:anim>
                                    <p:anim calcmode="lin" valueType="num">
                                      <p:cBhvr>
                                        <p:cTn id="13" dur="5000" fill="hold"/>
                                        <p:tgtEl>
                                          <p:spTgt spid="416783"/>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1" fill="hold" nodeType="clickEffect">
                                  <p:stCondLst>
                                    <p:cond delay="0"/>
                                  </p:stCondLst>
                                  <p:childTnLst>
                                    <p:set>
                                      <p:cBhvr>
                                        <p:cTn id="17" dur="1" fill="hold">
                                          <p:stCondLst>
                                            <p:cond delay="0"/>
                                          </p:stCondLst>
                                        </p:cTn>
                                        <p:tgtEl>
                                          <p:spTgt spid="416789"/>
                                        </p:tgtEl>
                                        <p:attrNameLst>
                                          <p:attrName>style.visibility</p:attrName>
                                        </p:attrNameLst>
                                      </p:cBhvr>
                                      <p:to>
                                        <p:strVal val="visible"/>
                                      </p:to>
                                    </p:set>
                                    <p:animEffect transition="in" filter="slide(fromTop)">
                                      <p:cBhvr>
                                        <p:cTn id="18" dur="500"/>
                                        <p:tgtEl>
                                          <p:spTgt spid="416789"/>
                                        </p:tgtEl>
                                      </p:cBhvr>
                                    </p:animEffect>
                                  </p:childTnLst>
                                </p:cTn>
                              </p:par>
                            </p:childTnLst>
                          </p:cTn>
                        </p:par>
                      </p:childTnLst>
                    </p:cTn>
                  </p:par>
                  <p:par>
                    <p:cTn id="19" fill="hold">
                      <p:stCondLst>
                        <p:cond delay="indefinite"/>
                      </p:stCondLst>
                      <p:childTnLst>
                        <p:par>
                          <p:cTn id="20" fill="hold">
                            <p:stCondLst>
                              <p:cond delay="0"/>
                            </p:stCondLst>
                            <p:childTnLst>
                              <p:par>
                                <p:cTn id="21" presetID="19" presetClass="entr" presetSubtype="10" fill="hold" grpId="0" nodeType="clickEffect">
                                  <p:stCondLst>
                                    <p:cond delay="0"/>
                                  </p:stCondLst>
                                  <p:childTnLst>
                                    <p:set>
                                      <p:cBhvr>
                                        <p:cTn id="22" dur="1" fill="hold">
                                          <p:stCondLst>
                                            <p:cond delay="0"/>
                                          </p:stCondLst>
                                        </p:cTn>
                                        <p:tgtEl>
                                          <p:spTgt spid="416784"/>
                                        </p:tgtEl>
                                        <p:attrNameLst>
                                          <p:attrName>style.visibility</p:attrName>
                                        </p:attrNameLst>
                                      </p:cBhvr>
                                      <p:to>
                                        <p:strVal val="visible"/>
                                      </p:to>
                                    </p:set>
                                    <p:anim calcmode="lin" valueType="num">
                                      <p:cBhvr>
                                        <p:cTn id="23" dur="5000" fill="hold"/>
                                        <p:tgtEl>
                                          <p:spTgt spid="416784"/>
                                        </p:tgtEl>
                                        <p:attrNameLst>
                                          <p:attrName>ppt_w</p:attrName>
                                        </p:attrNameLst>
                                      </p:cBhvr>
                                      <p:tavLst>
                                        <p:tav tm="0" fmla="#ppt_w*sin(2.5*pi*$)">
                                          <p:val>
                                            <p:fltVal val="0.000000"/>
                                          </p:val>
                                        </p:tav>
                                        <p:tav tm="100000">
                                          <p:val>
                                            <p:fltVal val="1.000000"/>
                                          </p:val>
                                        </p:tav>
                                      </p:tavLst>
                                    </p:anim>
                                    <p:anim calcmode="lin" valueType="num">
                                      <p:cBhvr>
                                        <p:cTn id="24" dur="5000" fill="hold"/>
                                        <p:tgtEl>
                                          <p:spTgt spid="416784"/>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2" presetClass="entr" presetSubtype="1" fill="hold" nodeType="clickEffect">
                                  <p:stCondLst>
                                    <p:cond delay="0"/>
                                  </p:stCondLst>
                                  <p:childTnLst>
                                    <p:set>
                                      <p:cBhvr>
                                        <p:cTn id="28" dur="1" fill="hold">
                                          <p:stCondLst>
                                            <p:cond delay="0"/>
                                          </p:stCondLst>
                                        </p:cTn>
                                        <p:tgtEl>
                                          <p:spTgt spid="416790"/>
                                        </p:tgtEl>
                                        <p:attrNameLst>
                                          <p:attrName>style.visibility</p:attrName>
                                        </p:attrNameLst>
                                      </p:cBhvr>
                                      <p:to>
                                        <p:strVal val="visible"/>
                                      </p:to>
                                    </p:set>
                                    <p:animEffect transition="in" filter="slide(fromTop)">
                                      <p:cBhvr>
                                        <p:cTn id="29" dur="500"/>
                                        <p:tgtEl>
                                          <p:spTgt spid="416790"/>
                                        </p:tgtEl>
                                      </p:cBhvr>
                                    </p:animEffect>
                                  </p:childTnLst>
                                </p:cTn>
                              </p:par>
                            </p:childTnLst>
                          </p:cTn>
                        </p:par>
                      </p:childTnLst>
                    </p:cTn>
                  </p:par>
                  <p:par>
                    <p:cTn id="30" fill="hold">
                      <p:stCondLst>
                        <p:cond delay="indefinite"/>
                      </p:stCondLst>
                      <p:childTnLst>
                        <p:par>
                          <p:cTn id="31" fill="hold">
                            <p:stCondLst>
                              <p:cond delay="0"/>
                            </p:stCondLst>
                            <p:childTnLst>
                              <p:par>
                                <p:cTn id="32" presetID="19" presetClass="entr" presetSubtype="10" fill="hold" grpId="0" nodeType="clickEffect">
                                  <p:stCondLst>
                                    <p:cond delay="0"/>
                                  </p:stCondLst>
                                  <p:childTnLst>
                                    <p:set>
                                      <p:cBhvr>
                                        <p:cTn id="33" dur="1" fill="hold">
                                          <p:stCondLst>
                                            <p:cond delay="0"/>
                                          </p:stCondLst>
                                        </p:cTn>
                                        <p:tgtEl>
                                          <p:spTgt spid="416785"/>
                                        </p:tgtEl>
                                        <p:attrNameLst>
                                          <p:attrName>style.visibility</p:attrName>
                                        </p:attrNameLst>
                                      </p:cBhvr>
                                      <p:to>
                                        <p:strVal val="visible"/>
                                      </p:to>
                                    </p:set>
                                    <p:anim calcmode="lin" valueType="num">
                                      <p:cBhvr>
                                        <p:cTn id="34" dur="5000" fill="hold"/>
                                        <p:tgtEl>
                                          <p:spTgt spid="416785"/>
                                        </p:tgtEl>
                                        <p:attrNameLst>
                                          <p:attrName>ppt_w</p:attrName>
                                        </p:attrNameLst>
                                      </p:cBhvr>
                                      <p:tavLst>
                                        <p:tav tm="0" fmla="#ppt_w*sin(2.5*pi*$)">
                                          <p:val>
                                            <p:fltVal val="0.000000"/>
                                          </p:val>
                                        </p:tav>
                                        <p:tav tm="100000">
                                          <p:val>
                                            <p:fltVal val="1.000000"/>
                                          </p:val>
                                        </p:tav>
                                      </p:tavLst>
                                    </p:anim>
                                    <p:anim calcmode="lin" valueType="num">
                                      <p:cBhvr>
                                        <p:cTn id="35" dur="5000" fill="hold"/>
                                        <p:tgtEl>
                                          <p:spTgt spid="416785"/>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12" presetClass="entr" presetSubtype="8" fill="hold" nodeType="clickEffect">
                                  <p:stCondLst>
                                    <p:cond delay="0"/>
                                  </p:stCondLst>
                                  <p:childTnLst>
                                    <p:set>
                                      <p:cBhvr>
                                        <p:cTn id="39" dur="1" fill="hold">
                                          <p:stCondLst>
                                            <p:cond delay="0"/>
                                          </p:stCondLst>
                                        </p:cTn>
                                        <p:tgtEl>
                                          <p:spTgt spid="416791"/>
                                        </p:tgtEl>
                                        <p:attrNameLst>
                                          <p:attrName>style.visibility</p:attrName>
                                        </p:attrNameLst>
                                      </p:cBhvr>
                                      <p:to>
                                        <p:strVal val="visible"/>
                                      </p:to>
                                    </p:set>
                                    <p:animEffect transition="in" filter="slide(fromLeft)">
                                      <p:cBhvr>
                                        <p:cTn id="40" dur="500"/>
                                        <p:tgtEl>
                                          <p:spTgt spid="416791"/>
                                        </p:tgtEl>
                                      </p:cBhvr>
                                    </p:animEffect>
                                  </p:childTnLst>
                                </p:cTn>
                              </p:par>
                            </p:childTnLst>
                          </p:cTn>
                        </p:par>
                      </p:childTnLst>
                    </p:cTn>
                  </p:par>
                  <p:par>
                    <p:cTn id="41" fill="hold">
                      <p:stCondLst>
                        <p:cond delay="indefinite"/>
                      </p:stCondLst>
                      <p:childTnLst>
                        <p:par>
                          <p:cTn id="42" fill="hold">
                            <p:stCondLst>
                              <p:cond delay="0"/>
                            </p:stCondLst>
                            <p:childTnLst>
                              <p:par>
                                <p:cTn id="43" presetID="19" presetClass="entr" presetSubtype="10" fill="hold" grpId="0" nodeType="clickEffect">
                                  <p:stCondLst>
                                    <p:cond delay="0"/>
                                  </p:stCondLst>
                                  <p:childTnLst>
                                    <p:set>
                                      <p:cBhvr>
                                        <p:cTn id="44" dur="1" fill="hold">
                                          <p:stCondLst>
                                            <p:cond delay="0"/>
                                          </p:stCondLst>
                                        </p:cTn>
                                        <p:tgtEl>
                                          <p:spTgt spid="416786"/>
                                        </p:tgtEl>
                                        <p:attrNameLst>
                                          <p:attrName>style.visibility</p:attrName>
                                        </p:attrNameLst>
                                      </p:cBhvr>
                                      <p:to>
                                        <p:strVal val="visible"/>
                                      </p:to>
                                    </p:set>
                                    <p:anim calcmode="lin" valueType="num">
                                      <p:cBhvr>
                                        <p:cTn id="45" dur="5000" fill="hold"/>
                                        <p:tgtEl>
                                          <p:spTgt spid="416786"/>
                                        </p:tgtEl>
                                        <p:attrNameLst>
                                          <p:attrName>ppt_w</p:attrName>
                                        </p:attrNameLst>
                                      </p:cBhvr>
                                      <p:tavLst>
                                        <p:tav tm="0" fmla="#ppt_w*sin(2.5*pi*$)">
                                          <p:val>
                                            <p:fltVal val="0.000000"/>
                                          </p:val>
                                        </p:tav>
                                        <p:tav tm="100000">
                                          <p:val>
                                            <p:fltVal val="1.000000"/>
                                          </p:val>
                                        </p:tav>
                                      </p:tavLst>
                                    </p:anim>
                                    <p:anim calcmode="lin" valueType="num">
                                      <p:cBhvr>
                                        <p:cTn id="46" dur="5000" fill="hold"/>
                                        <p:tgtEl>
                                          <p:spTgt spid="416786"/>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nodeType="clickEffect">
                                  <p:stCondLst>
                                    <p:cond delay="0"/>
                                  </p:stCondLst>
                                  <p:childTnLst>
                                    <p:set>
                                      <p:cBhvr>
                                        <p:cTn id="50" dur="1" fill="hold">
                                          <p:stCondLst>
                                            <p:cond delay="0"/>
                                          </p:stCondLst>
                                        </p:cTn>
                                        <p:tgtEl>
                                          <p:spTgt spid="416792"/>
                                        </p:tgtEl>
                                        <p:attrNameLst>
                                          <p:attrName>style.visibility</p:attrName>
                                        </p:attrNameLst>
                                      </p:cBhvr>
                                      <p:to>
                                        <p:strVal val="visible"/>
                                      </p:to>
                                    </p:set>
                                    <p:animEffect transition="in" filter="slide(fromBottom)">
                                      <p:cBhvr>
                                        <p:cTn id="51" dur="500"/>
                                        <p:tgtEl>
                                          <p:spTgt spid="416792"/>
                                        </p:tgtEl>
                                      </p:cBhvr>
                                    </p:animEffect>
                                  </p:childTnLst>
                                </p:cTn>
                              </p:par>
                            </p:childTnLst>
                          </p:cTn>
                        </p:par>
                      </p:childTnLst>
                    </p:cTn>
                  </p:par>
                  <p:par>
                    <p:cTn id="52" fill="hold">
                      <p:stCondLst>
                        <p:cond delay="indefinite"/>
                      </p:stCondLst>
                      <p:childTnLst>
                        <p:par>
                          <p:cTn id="53" fill="hold">
                            <p:stCondLst>
                              <p:cond delay="0"/>
                            </p:stCondLst>
                            <p:childTnLst>
                              <p:par>
                                <p:cTn id="54" presetID="19" presetClass="entr" presetSubtype="10" fill="hold" grpId="0" nodeType="clickEffect">
                                  <p:stCondLst>
                                    <p:cond delay="0"/>
                                  </p:stCondLst>
                                  <p:childTnLst>
                                    <p:set>
                                      <p:cBhvr>
                                        <p:cTn id="55" dur="1" fill="hold">
                                          <p:stCondLst>
                                            <p:cond delay="0"/>
                                          </p:stCondLst>
                                        </p:cTn>
                                        <p:tgtEl>
                                          <p:spTgt spid="416787"/>
                                        </p:tgtEl>
                                        <p:attrNameLst>
                                          <p:attrName>style.visibility</p:attrName>
                                        </p:attrNameLst>
                                      </p:cBhvr>
                                      <p:to>
                                        <p:strVal val="visible"/>
                                      </p:to>
                                    </p:set>
                                    <p:anim calcmode="lin" valueType="num">
                                      <p:cBhvr>
                                        <p:cTn id="56" dur="5000" fill="hold"/>
                                        <p:tgtEl>
                                          <p:spTgt spid="416787"/>
                                        </p:tgtEl>
                                        <p:attrNameLst>
                                          <p:attrName>ppt_w</p:attrName>
                                        </p:attrNameLst>
                                      </p:cBhvr>
                                      <p:tavLst>
                                        <p:tav tm="0" fmla="#ppt_w*sin(2.5*pi*$)">
                                          <p:val>
                                            <p:fltVal val="0.000000"/>
                                          </p:val>
                                        </p:tav>
                                        <p:tav tm="100000">
                                          <p:val>
                                            <p:fltVal val="1.000000"/>
                                          </p:val>
                                        </p:tav>
                                      </p:tavLst>
                                    </p:anim>
                                    <p:anim calcmode="lin" valueType="num">
                                      <p:cBhvr>
                                        <p:cTn id="57" dur="5000" fill="hold"/>
                                        <p:tgtEl>
                                          <p:spTgt spid="416787"/>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12" presetClass="entr" presetSubtype="4" fill="hold" nodeType="clickEffect">
                                  <p:stCondLst>
                                    <p:cond delay="0"/>
                                  </p:stCondLst>
                                  <p:childTnLst>
                                    <p:set>
                                      <p:cBhvr>
                                        <p:cTn id="61" dur="1" fill="hold">
                                          <p:stCondLst>
                                            <p:cond delay="0"/>
                                          </p:stCondLst>
                                        </p:cTn>
                                        <p:tgtEl>
                                          <p:spTgt spid="416793"/>
                                        </p:tgtEl>
                                        <p:attrNameLst>
                                          <p:attrName>style.visibility</p:attrName>
                                        </p:attrNameLst>
                                      </p:cBhvr>
                                      <p:to>
                                        <p:strVal val="visible"/>
                                      </p:to>
                                    </p:set>
                                    <p:animEffect transition="in" filter="slide(fromBottom)">
                                      <p:cBhvr>
                                        <p:cTn id="62" dur="500"/>
                                        <p:tgtEl>
                                          <p:spTgt spid="416793"/>
                                        </p:tgtEl>
                                      </p:cBhvr>
                                    </p:animEffect>
                                  </p:childTnLst>
                                </p:cTn>
                              </p:par>
                            </p:childTnLst>
                          </p:cTn>
                        </p:par>
                      </p:childTnLst>
                    </p:cTn>
                  </p:par>
                  <p:par>
                    <p:cTn id="63" fill="hold">
                      <p:stCondLst>
                        <p:cond delay="indefinite"/>
                      </p:stCondLst>
                      <p:childTnLst>
                        <p:par>
                          <p:cTn id="64" fill="hold">
                            <p:stCondLst>
                              <p:cond delay="0"/>
                            </p:stCondLst>
                            <p:childTnLst>
                              <p:par>
                                <p:cTn id="65" presetID="19" presetClass="entr" presetSubtype="10" fill="hold" grpId="0" nodeType="clickEffect">
                                  <p:stCondLst>
                                    <p:cond delay="0"/>
                                  </p:stCondLst>
                                  <p:childTnLst>
                                    <p:set>
                                      <p:cBhvr>
                                        <p:cTn id="66" dur="1" fill="hold">
                                          <p:stCondLst>
                                            <p:cond delay="0"/>
                                          </p:stCondLst>
                                        </p:cTn>
                                        <p:tgtEl>
                                          <p:spTgt spid="416794"/>
                                        </p:tgtEl>
                                        <p:attrNameLst>
                                          <p:attrName>style.visibility</p:attrName>
                                        </p:attrNameLst>
                                      </p:cBhvr>
                                      <p:to>
                                        <p:strVal val="visible"/>
                                      </p:to>
                                    </p:set>
                                    <p:anim calcmode="lin" valueType="num">
                                      <p:cBhvr>
                                        <p:cTn id="67" dur="5000" fill="hold"/>
                                        <p:tgtEl>
                                          <p:spTgt spid="416794"/>
                                        </p:tgtEl>
                                        <p:attrNameLst>
                                          <p:attrName>ppt_w</p:attrName>
                                        </p:attrNameLst>
                                      </p:cBhvr>
                                      <p:tavLst>
                                        <p:tav tm="0" fmla="#ppt_w*sin(2.5*pi*$)">
                                          <p:val>
                                            <p:fltVal val="0.000000"/>
                                          </p:val>
                                        </p:tav>
                                        <p:tav tm="100000">
                                          <p:val>
                                            <p:fltVal val="1.000000"/>
                                          </p:val>
                                        </p:tav>
                                      </p:tavLst>
                                    </p:anim>
                                    <p:anim calcmode="lin" valueType="num">
                                      <p:cBhvr>
                                        <p:cTn id="68" dur="5000" fill="hold"/>
                                        <p:tgtEl>
                                          <p:spTgt spid="416794"/>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12" presetClass="entr" presetSubtype="4" fill="hold" nodeType="clickEffect">
                                  <p:stCondLst>
                                    <p:cond delay="0"/>
                                  </p:stCondLst>
                                  <p:childTnLst>
                                    <p:set>
                                      <p:cBhvr>
                                        <p:cTn id="72" dur="1" fill="hold">
                                          <p:stCondLst>
                                            <p:cond delay="0"/>
                                          </p:stCondLst>
                                        </p:cTn>
                                        <p:tgtEl>
                                          <p:spTgt spid="416796"/>
                                        </p:tgtEl>
                                        <p:attrNameLst>
                                          <p:attrName>style.visibility</p:attrName>
                                        </p:attrNameLst>
                                      </p:cBhvr>
                                      <p:to>
                                        <p:strVal val="visible"/>
                                      </p:to>
                                    </p:set>
                                    <p:animEffect transition="in" filter="slide(fromBottom)">
                                      <p:cBhvr>
                                        <p:cTn id="73" dur="500"/>
                                        <p:tgtEl>
                                          <p:spTgt spid="416796"/>
                                        </p:tgtEl>
                                      </p:cBhvr>
                                    </p:animEffect>
                                  </p:childTnLst>
                                </p:cTn>
                              </p:par>
                            </p:childTnLst>
                          </p:cTn>
                        </p:par>
                      </p:childTnLst>
                    </p:cTn>
                  </p:par>
                  <p:par>
                    <p:cTn id="74" fill="hold">
                      <p:stCondLst>
                        <p:cond delay="indefinite"/>
                      </p:stCondLst>
                      <p:childTnLst>
                        <p:par>
                          <p:cTn id="75" fill="hold">
                            <p:stCondLst>
                              <p:cond delay="0"/>
                            </p:stCondLst>
                            <p:childTnLst>
                              <p:par>
                                <p:cTn id="76" presetID="19" presetClass="entr" presetSubtype="10" fill="hold" grpId="0" nodeType="clickEffect">
                                  <p:stCondLst>
                                    <p:cond delay="0"/>
                                  </p:stCondLst>
                                  <p:childTnLst>
                                    <p:set>
                                      <p:cBhvr>
                                        <p:cTn id="77" dur="1" fill="hold">
                                          <p:stCondLst>
                                            <p:cond delay="0"/>
                                          </p:stCondLst>
                                        </p:cTn>
                                        <p:tgtEl>
                                          <p:spTgt spid="416795"/>
                                        </p:tgtEl>
                                        <p:attrNameLst>
                                          <p:attrName>style.visibility</p:attrName>
                                        </p:attrNameLst>
                                      </p:cBhvr>
                                      <p:to>
                                        <p:strVal val="visible"/>
                                      </p:to>
                                    </p:set>
                                    <p:anim calcmode="lin" valueType="num">
                                      <p:cBhvr>
                                        <p:cTn id="78" dur="5000" fill="hold"/>
                                        <p:tgtEl>
                                          <p:spTgt spid="416795"/>
                                        </p:tgtEl>
                                        <p:attrNameLst>
                                          <p:attrName>ppt_w</p:attrName>
                                        </p:attrNameLst>
                                      </p:cBhvr>
                                      <p:tavLst>
                                        <p:tav tm="0" fmla="#ppt_w*sin(2.5*pi*$)">
                                          <p:val>
                                            <p:fltVal val="0.000000"/>
                                          </p:val>
                                        </p:tav>
                                        <p:tav tm="100000">
                                          <p:val>
                                            <p:fltVal val="1.000000"/>
                                          </p:val>
                                        </p:tav>
                                      </p:tavLst>
                                    </p:anim>
                                    <p:anim calcmode="lin" valueType="num">
                                      <p:cBhvr>
                                        <p:cTn id="79" dur="5000" fill="hold"/>
                                        <p:tgtEl>
                                          <p:spTgt spid="416795"/>
                                        </p:tgtEl>
                                        <p:attrNameLst>
                                          <p:attrName>ppt_h</p:attrName>
                                        </p:attrNameLst>
                                      </p:cBhvr>
                                      <p:tavLst>
                                        <p:tav tm="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12" presetClass="entr" presetSubtype="4" fill="hold" nodeType="clickEffect">
                                  <p:stCondLst>
                                    <p:cond delay="0"/>
                                  </p:stCondLst>
                                  <p:childTnLst>
                                    <p:set>
                                      <p:cBhvr>
                                        <p:cTn id="83" dur="1" fill="hold">
                                          <p:stCondLst>
                                            <p:cond delay="0"/>
                                          </p:stCondLst>
                                        </p:cTn>
                                        <p:tgtEl>
                                          <p:spTgt spid="416797"/>
                                        </p:tgtEl>
                                        <p:attrNameLst>
                                          <p:attrName>style.visibility</p:attrName>
                                        </p:attrNameLst>
                                      </p:cBhvr>
                                      <p:to>
                                        <p:strVal val="visible"/>
                                      </p:to>
                                    </p:set>
                                    <p:animEffect transition="in" filter="slide(fromBottom)">
                                      <p:cBhvr>
                                        <p:cTn id="84" dur="500"/>
                                        <p:tgtEl>
                                          <p:spTgt spid="416797"/>
                                        </p:tgtEl>
                                      </p:cBhvr>
                                    </p:animEffect>
                                  </p:childTnLst>
                                </p:cTn>
                              </p:par>
                            </p:childTnLst>
                          </p:cTn>
                        </p:par>
                      </p:childTnLst>
                    </p:cTn>
                  </p:par>
                  <p:par>
                    <p:cTn id="85" fill="hold">
                      <p:stCondLst>
                        <p:cond delay="indefinite"/>
                      </p:stCondLst>
                      <p:childTnLst>
                        <p:par>
                          <p:cTn id="86" fill="hold">
                            <p:stCondLst>
                              <p:cond delay="0"/>
                            </p:stCondLst>
                            <p:childTnLst>
                              <p:par>
                                <p:cTn id="87" presetID="12" presetClass="entr" presetSubtype="2" fill="hold" nodeType="clickEffect">
                                  <p:stCondLst>
                                    <p:cond delay="0"/>
                                  </p:stCondLst>
                                  <p:childTnLst>
                                    <p:set>
                                      <p:cBhvr>
                                        <p:cTn id="88" dur="1" fill="hold">
                                          <p:stCondLst>
                                            <p:cond delay="0"/>
                                          </p:stCondLst>
                                        </p:cTn>
                                        <p:tgtEl>
                                          <p:spTgt spid="416798"/>
                                        </p:tgtEl>
                                        <p:attrNameLst>
                                          <p:attrName>style.visibility</p:attrName>
                                        </p:attrNameLst>
                                      </p:cBhvr>
                                      <p:to>
                                        <p:strVal val="visible"/>
                                      </p:to>
                                    </p:set>
                                    <p:animEffect transition="in" filter="slide(fromRight)">
                                      <p:cBhvr>
                                        <p:cTn id="89" dur="500"/>
                                        <p:tgtEl>
                                          <p:spTgt spid="416798"/>
                                        </p:tgtEl>
                                      </p:cBhvr>
                                    </p:animEffect>
                                  </p:childTnLst>
                                </p:cTn>
                              </p:par>
                            </p:childTnLst>
                          </p:cTn>
                        </p:par>
                      </p:childTnLst>
                    </p:cTn>
                  </p:par>
                  <p:par>
                    <p:cTn id="90" fill="hold">
                      <p:stCondLst>
                        <p:cond delay="indefinite"/>
                      </p:stCondLst>
                      <p:childTnLst>
                        <p:par>
                          <p:cTn id="91" fill="hold">
                            <p:stCondLst>
                              <p:cond delay="0"/>
                            </p:stCondLst>
                            <p:childTnLst>
                              <p:par>
                                <p:cTn id="92" presetID="12" presetClass="entr" presetSubtype="2" fill="hold" nodeType="clickEffect">
                                  <p:stCondLst>
                                    <p:cond delay="0"/>
                                  </p:stCondLst>
                                  <p:childTnLst>
                                    <p:set>
                                      <p:cBhvr>
                                        <p:cTn id="93" dur="1" fill="hold">
                                          <p:stCondLst>
                                            <p:cond delay="0"/>
                                          </p:stCondLst>
                                        </p:cTn>
                                        <p:tgtEl>
                                          <p:spTgt spid="416799"/>
                                        </p:tgtEl>
                                        <p:attrNameLst>
                                          <p:attrName>style.visibility</p:attrName>
                                        </p:attrNameLst>
                                      </p:cBhvr>
                                      <p:to>
                                        <p:strVal val="visible"/>
                                      </p:to>
                                    </p:set>
                                    <p:animEffect transition="in" filter="slide(fromRight)">
                                      <p:cBhvr>
                                        <p:cTn id="94" dur="500"/>
                                        <p:tgtEl>
                                          <p:spTgt spid="416799"/>
                                        </p:tgtEl>
                                      </p:cBhvr>
                                    </p:animEffect>
                                  </p:childTnLst>
                                </p:cTn>
                              </p:par>
                            </p:childTnLst>
                          </p:cTn>
                        </p:par>
                      </p:childTnLst>
                    </p:cTn>
                  </p:par>
                  <p:par>
                    <p:cTn id="95" fill="hold">
                      <p:stCondLst>
                        <p:cond delay="indefinite"/>
                      </p:stCondLst>
                      <p:childTnLst>
                        <p:par>
                          <p:cTn id="96" fill="hold">
                            <p:stCondLst>
                              <p:cond delay="0"/>
                            </p:stCondLst>
                            <p:childTnLst>
                              <p:par>
                                <p:cTn id="97" presetID="12" presetClass="entr" presetSubtype="1" fill="hold" nodeType="clickEffect">
                                  <p:stCondLst>
                                    <p:cond delay="0"/>
                                  </p:stCondLst>
                                  <p:childTnLst>
                                    <p:set>
                                      <p:cBhvr>
                                        <p:cTn id="98" dur="1" fill="hold">
                                          <p:stCondLst>
                                            <p:cond delay="0"/>
                                          </p:stCondLst>
                                        </p:cTn>
                                        <p:tgtEl>
                                          <p:spTgt spid="416800"/>
                                        </p:tgtEl>
                                        <p:attrNameLst>
                                          <p:attrName>style.visibility</p:attrName>
                                        </p:attrNameLst>
                                      </p:cBhvr>
                                      <p:to>
                                        <p:strVal val="visible"/>
                                      </p:to>
                                    </p:set>
                                    <p:animEffect transition="in" filter="slide(fromTop)">
                                      <p:cBhvr>
                                        <p:cTn id="99" dur="500"/>
                                        <p:tgtEl>
                                          <p:spTgt spid="4168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83" grpId="0"/>
      <p:bldP spid="416784" grpId="0"/>
      <p:bldP spid="416785" grpId="0"/>
      <p:bldP spid="416786" grpId="0"/>
      <p:bldP spid="416787" grpId="0"/>
      <p:bldP spid="416794" grpId="0"/>
      <p:bldP spid="41679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6"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13667" name="Rectangle 58"/>
          <p:cNvSpPr/>
          <p:nvPr/>
        </p:nvSpPr>
        <p:spPr>
          <a:xfrm>
            <a:off x="395288" y="1535113"/>
            <a:ext cx="8351837" cy="4054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000" dirty="0"/>
              <a:t>一、会计凭证的种类</a:t>
            </a:r>
            <a:endParaRPr lang="en-US" altLang="zh-CN" sz="2000" dirty="0"/>
          </a:p>
          <a:p>
            <a:pPr marL="0" lvl="0" indent="0" eaLnBrk="1" hangingPunct="1">
              <a:spcBef>
                <a:spcPct val="0"/>
              </a:spcBef>
              <a:buClrTx/>
              <a:buSzTx/>
              <a:buFontTx/>
              <a:buNone/>
            </a:pPr>
            <a:r>
              <a:rPr lang="zh-CN" altLang="en-US" sz="2000" dirty="0"/>
              <a:t>（一）会计凭证的概念</a:t>
            </a:r>
            <a:r>
              <a:rPr lang="en-US" altLang="zh-CN" sz="2000" dirty="0"/>
              <a:t>.</a:t>
            </a:r>
            <a:endParaRPr lang="en-US" altLang="zh-CN" sz="2000" dirty="0"/>
          </a:p>
          <a:p>
            <a:pPr marL="0" lvl="0" indent="0" eaLnBrk="1" hangingPunct="1">
              <a:spcBef>
                <a:spcPct val="0"/>
              </a:spcBef>
              <a:buClrTx/>
              <a:buSzTx/>
              <a:buFontTx/>
              <a:buNone/>
            </a:pPr>
            <a:r>
              <a:rPr lang="zh-CN" altLang="en-US" sz="2000" dirty="0"/>
              <a:t>         会计凭证是记录经济业务、明确经济责任、作为记账依据的书面证明。</a:t>
            </a:r>
            <a:endParaRPr lang="zh-CN" altLang="en-US" sz="2000" dirty="0"/>
          </a:p>
          <a:p>
            <a:pPr marL="0" lvl="0" indent="0" eaLnBrk="1" hangingPunct="1">
              <a:spcBef>
                <a:spcPct val="0"/>
              </a:spcBef>
              <a:buClrTx/>
              <a:buSzTx/>
              <a:buFontTx/>
              <a:buNone/>
            </a:pPr>
            <a:r>
              <a:rPr lang="zh-CN" altLang="en-US" sz="2000" dirty="0"/>
              <a:t>（二）会计凭证的意义</a:t>
            </a:r>
            <a:r>
              <a:rPr lang="en-US" altLang="zh-CN" sz="2000" dirty="0"/>
              <a:t>.</a:t>
            </a:r>
            <a:endParaRPr lang="en-US" altLang="zh-CN" sz="2000" dirty="0"/>
          </a:p>
          <a:p>
            <a:pPr marL="0" lvl="0" indent="0" eaLnBrk="1" hangingPunct="1">
              <a:spcBef>
                <a:spcPct val="0"/>
              </a:spcBef>
              <a:buClrTx/>
              <a:buSzTx/>
              <a:buFontTx/>
              <a:buNone/>
            </a:pPr>
            <a:r>
              <a:rPr lang="zh-CN" altLang="en-US" sz="2000" dirty="0"/>
              <a:t>      （</a:t>
            </a:r>
            <a:r>
              <a:rPr lang="en-US" altLang="zh-CN" sz="2000" dirty="0"/>
              <a:t>1</a:t>
            </a:r>
            <a:r>
              <a:rPr lang="zh-CN" altLang="en-US" sz="2000" dirty="0"/>
              <a:t>）认真填制和严格审核会计凭证，可以为记账、算账提供真实、可靠的数据资料，从而保证会计核算的准确性。</a:t>
            </a:r>
            <a:endParaRPr lang="zh-CN" altLang="en-US" sz="2000" dirty="0"/>
          </a:p>
          <a:p>
            <a:pPr marL="0" lvl="0" indent="0" eaLnBrk="1" hangingPunct="1">
              <a:spcBef>
                <a:spcPct val="0"/>
              </a:spcBef>
              <a:buClrTx/>
              <a:buSzTx/>
              <a:buFontTx/>
              <a:buNone/>
            </a:pPr>
            <a:r>
              <a:rPr lang="zh-CN" altLang="en-US" sz="2000" dirty="0"/>
              <a:t>      （</a:t>
            </a:r>
            <a:r>
              <a:rPr lang="en-US" altLang="zh-CN" sz="2000" dirty="0"/>
              <a:t>2</a:t>
            </a:r>
            <a:r>
              <a:rPr lang="zh-CN" altLang="en-US" sz="2000" dirty="0"/>
              <a:t>）认真填制和严格审核会计凭证，可以检查和监督经济业务活动的合理性、合法性，充分发挥会计的监督作用。</a:t>
            </a:r>
            <a:endParaRPr lang="zh-CN" altLang="en-US" sz="2000" dirty="0"/>
          </a:p>
          <a:p>
            <a:pPr marL="0" lvl="0" indent="0" eaLnBrk="1" hangingPunct="1">
              <a:spcBef>
                <a:spcPct val="0"/>
              </a:spcBef>
              <a:buClrTx/>
              <a:buSzTx/>
              <a:buFontTx/>
              <a:buNone/>
            </a:pPr>
            <a:r>
              <a:rPr lang="zh-CN" altLang="en-US" sz="2000" dirty="0"/>
              <a:t>      （</a:t>
            </a:r>
            <a:r>
              <a:rPr lang="en-US" altLang="zh-CN" sz="2000" dirty="0"/>
              <a:t>3</a:t>
            </a:r>
            <a:r>
              <a:rPr lang="zh-CN" altLang="en-US" sz="2000" dirty="0"/>
              <a:t>）认真填制和严格审核会计凭证，可以明确有关部门、有关人员在办理经济业务中的责任，从而加强经济责任制。</a:t>
            </a:r>
            <a:endParaRPr lang="zh-CN" altLang="en-US" sz="2000" dirty="0"/>
          </a:p>
          <a:p>
            <a:pPr marL="0" lvl="0" indent="0" eaLnBrk="1" hangingPunct="1">
              <a:spcBef>
                <a:spcPct val="0"/>
              </a:spcBef>
              <a:buClrTx/>
              <a:buSzTx/>
              <a:buFontTx/>
              <a:buNone/>
            </a:pPr>
            <a:endParaRPr lang="zh-CN" altLang="en-US" sz="2000" dirty="0"/>
          </a:p>
          <a:p>
            <a:pPr marL="0" lvl="0" indent="0" eaLnBrk="1" hangingPunct="1">
              <a:spcBef>
                <a:spcPct val="0"/>
              </a:spcBef>
              <a:buClrTx/>
              <a:buSzTx/>
              <a:buFontTx/>
              <a:buNone/>
            </a:pPr>
            <a:r>
              <a:rPr lang="zh-CN" altLang="en-US" sz="2000" dirty="0"/>
              <a:t>（三）会计凭证的种类</a:t>
            </a:r>
            <a:r>
              <a:rPr lang="en-US" altLang="zh-CN" sz="2000" dirty="0"/>
              <a:t>.</a:t>
            </a:r>
            <a:endParaRPr lang="en-US" altLang="zh-CN" sz="2000" dirty="0"/>
          </a:p>
        </p:txBody>
      </p:sp>
      <p:sp>
        <p:nvSpPr>
          <p:cNvPr id="113668" name="AutoShape 59"/>
          <p:cNvSpPr/>
          <p:nvPr/>
        </p:nvSpPr>
        <p:spPr>
          <a:xfrm>
            <a:off x="2411413" y="5734050"/>
            <a:ext cx="152400" cy="914400"/>
          </a:xfrm>
          <a:prstGeom prst="leftBrace">
            <a:avLst>
              <a:gd name="adj1" fmla="val 50000"/>
              <a:gd name="adj2" fmla="val 50000"/>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
        <p:nvSpPr>
          <p:cNvPr id="113669" name="Text Box 60"/>
          <p:cNvSpPr txBox="1"/>
          <p:nvPr/>
        </p:nvSpPr>
        <p:spPr>
          <a:xfrm>
            <a:off x="2555875" y="5589588"/>
            <a:ext cx="1368425"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2000" b="1" dirty="0"/>
              <a:t>原始凭证</a:t>
            </a:r>
            <a:endParaRPr lang="en-US" altLang="zh-CN" sz="2000" b="1" dirty="0"/>
          </a:p>
        </p:txBody>
      </p:sp>
      <p:sp>
        <p:nvSpPr>
          <p:cNvPr id="113670" name="Text Box 61"/>
          <p:cNvSpPr txBox="1"/>
          <p:nvPr/>
        </p:nvSpPr>
        <p:spPr>
          <a:xfrm>
            <a:off x="2555875" y="6345238"/>
            <a:ext cx="1368425"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2000" b="1" dirty="0"/>
              <a:t>记帐凭证</a:t>
            </a:r>
            <a:endParaRPr lang="en-US" altLang="zh-CN" sz="2000" b="1" dirty="0"/>
          </a:p>
        </p:txBody>
      </p:sp>
    </p:spTree>
  </p:cSld>
  <p:clrMapOvr>
    <a:masterClrMapping/>
  </p:clrMapOvr>
  <p:transition spd="med">
    <p:random/>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90"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415748" name="Rectangle 4"/>
          <p:cNvSpPr>
            <a:spLocks noGrp="1"/>
          </p:cNvSpPr>
          <p:nvPr>
            <p:ph idx="1"/>
          </p:nvPr>
        </p:nvSpPr>
        <p:spPr>
          <a:xfrm>
            <a:off x="323850" y="1268413"/>
            <a:ext cx="8420100" cy="6172200"/>
          </a:xfrm>
        </p:spPr>
        <p:txBody>
          <a:bodyPr vert="horz" wrap="square" lIns="91440" tIns="45720" rIns="91440" bIns="45720" anchor="t" anchorCtr="0"/>
          <a:p>
            <a:pPr eaLnBrk="1" hangingPunct="1"/>
            <a:r>
              <a:rPr lang="zh-CN" altLang="en-US" sz="1800" dirty="0"/>
              <a:t>二、原始凭证</a:t>
            </a:r>
            <a:r>
              <a:rPr lang="en-US" altLang="zh-CN" sz="1800" dirty="0"/>
              <a:t>.</a:t>
            </a:r>
            <a:endParaRPr lang="en-US" altLang="zh-CN" sz="1800" dirty="0"/>
          </a:p>
          <a:p>
            <a:pPr eaLnBrk="1" hangingPunct="1"/>
            <a:r>
              <a:rPr lang="zh-CN" altLang="en-US" sz="1800" dirty="0"/>
              <a:t>（一）原始凭证的概念</a:t>
            </a:r>
            <a:r>
              <a:rPr lang="en-US" altLang="zh-CN" sz="1800" dirty="0"/>
              <a:t>.</a:t>
            </a:r>
            <a:endParaRPr lang="en-US" altLang="zh-CN" sz="1800" dirty="0"/>
          </a:p>
          <a:p>
            <a:pPr eaLnBrk="1" hangingPunct="1"/>
            <a:r>
              <a:rPr lang="en-US" altLang="zh-CN" sz="1800" dirty="0"/>
              <a:t>	</a:t>
            </a:r>
            <a:r>
              <a:rPr lang="zh-CN" altLang="en-US" sz="1800" dirty="0"/>
              <a:t>原始凭证是在经济业务发生或完成时取得或编制的。它载明经济业务的具体内容，明确经济责任，是具有法律效力的书面证明。它是组织会计核算的原始资料和重要依据。</a:t>
            </a:r>
            <a:endParaRPr lang="zh-CN" altLang="en-US" sz="1800" dirty="0"/>
          </a:p>
          <a:p>
            <a:pPr eaLnBrk="1" hangingPunct="1"/>
            <a:r>
              <a:rPr lang="zh-CN" altLang="en-US" sz="1800" dirty="0"/>
              <a:t>（二）原始凭证的种类</a:t>
            </a:r>
            <a:r>
              <a:rPr lang="en-US" altLang="zh-CN" sz="1800" dirty="0"/>
              <a:t>.</a:t>
            </a:r>
            <a:endParaRPr lang="en-US" altLang="zh-CN" sz="1800" dirty="0"/>
          </a:p>
        </p:txBody>
      </p:sp>
      <p:grpSp>
        <p:nvGrpSpPr>
          <p:cNvPr id="114692" name="Group 33"/>
          <p:cNvGrpSpPr/>
          <p:nvPr/>
        </p:nvGrpSpPr>
        <p:grpSpPr>
          <a:xfrm>
            <a:off x="1141413" y="3141663"/>
            <a:ext cx="4367212" cy="3724275"/>
            <a:chOff x="719" y="1946"/>
            <a:chExt cx="2751" cy="2346"/>
          </a:xfrm>
        </p:grpSpPr>
        <p:sp>
          <p:nvSpPr>
            <p:cNvPr id="114705" name="AutoShape 6"/>
            <p:cNvSpPr/>
            <p:nvPr/>
          </p:nvSpPr>
          <p:spPr>
            <a:xfrm>
              <a:off x="1056" y="2224"/>
              <a:ext cx="100" cy="1541"/>
            </a:xfrm>
            <a:prstGeom prst="leftBrace">
              <a:avLst>
                <a:gd name="adj1" fmla="val 128416"/>
                <a:gd name="adj2" fmla="val 50000"/>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
          <p:nvSpPr>
            <p:cNvPr id="114706" name="Text Box 7"/>
            <p:cNvSpPr txBox="1"/>
            <p:nvPr/>
          </p:nvSpPr>
          <p:spPr>
            <a:xfrm>
              <a:off x="719" y="2621"/>
              <a:ext cx="289" cy="1428"/>
            </a:xfrm>
            <a:prstGeom prst="rect">
              <a:avLst/>
            </a:prstGeom>
            <a:noFill/>
            <a:ln w="9525">
              <a:noFill/>
            </a:ln>
          </p:spPr>
          <p:txBody>
            <a:bodyPr vert="eaVert">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原始凭证</a:t>
              </a:r>
              <a:endParaRPr lang="zh-CN" altLang="en-US" sz="1800" dirty="0">
                <a:latin typeface="Times New Roman" panose="02020603050405020304" pitchFamily="18" charset="0"/>
              </a:endParaRPr>
            </a:p>
          </p:txBody>
        </p:sp>
        <p:sp>
          <p:nvSpPr>
            <p:cNvPr id="114707" name="Text Box 8"/>
            <p:cNvSpPr txBox="1"/>
            <p:nvPr/>
          </p:nvSpPr>
          <p:spPr>
            <a:xfrm>
              <a:off x="1247" y="2128"/>
              <a:ext cx="90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按来源分</a:t>
              </a:r>
              <a:endParaRPr lang="zh-CN" altLang="en-US" sz="1800" dirty="0">
                <a:latin typeface="Times New Roman" panose="02020603050405020304" pitchFamily="18" charset="0"/>
              </a:endParaRPr>
            </a:p>
          </p:txBody>
        </p:sp>
        <p:sp>
          <p:nvSpPr>
            <p:cNvPr id="114708" name="AutoShape 9"/>
            <p:cNvSpPr/>
            <p:nvPr/>
          </p:nvSpPr>
          <p:spPr>
            <a:xfrm>
              <a:off x="1973" y="2041"/>
              <a:ext cx="64" cy="387"/>
            </a:xfrm>
            <a:prstGeom prst="leftBrace">
              <a:avLst>
                <a:gd name="adj1" fmla="val 50390"/>
                <a:gd name="adj2" fmla="val 50000"/>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
          <p:nvSpPr>
            <p:cNvPr id="114709" name="Text Box 10"/>
            <p:cNvSpPr txBox="1"/>
            <p:nvPr/>
          </p:nvSpPr>
          <p:spPr>
            <a:xfrm>
              <a:off x="2064" y="1946"/>
              <a:ext cx="120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外来原始凭证</a:t>
              </a:r>
              <a:endParaRPr lang="zh-CN" altLang="en-US" sz="1800" dirty="0">
                <a:latin typeface="Times New Roman" panose="02020603050405020304" pitchFamily="18" charset="0"/>
              </a:endParaRPr>
            </a:p>
          </p:txBody>
        </p:sp>
        <p:sp>
          <p:nvSpPr>
            <p:cNvPr id="114710" name="Text Box 11"/>
            <p:cNvSpPr txBox="1"/>
            <p:nvPr/>
          </p:nvSpPr>
          <p:spPr>
            <a:xfrm>
              <a:off x="2018" y="2225"/>
              <a:ext cx="1452"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自制原始凭证</a:t>
              </a:r>
              <a:endParaRPr lang="zh-CN" altLang="en-US" sz="1800" dirty="0">
                <a:latin typeface="Times New Roman" panose="02020603050405020304" pitchFamily="18" charset="0"/>
              </a:endParaRPr>
            </a:p>
          </p:txBody>
        </p:sp>
        <p:sp>
          <p:nvSpPr>
            <p:cNvPr id="114711" name="Text Box 12"/>
            <p:cNvSpPr txBox="1"/>
            <p:nvPr/>
          </p:nvSpPr>
          <p:spPr>
            <a:xfrm>
              <a:off x="1188" y="2873"/>
              <a:ext cx="108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endParaRPr lang="zh-CN" altLang="en-US" sz="1800" dirty="0">
                <a:latin typeface="Times New Roman" panose="02020603050405020304" pitchFamily="18" charset="0"/>
              </a:endParaRPr>
            </a:p>
          </p:txBody>
        </p:sp>
        <p:sp>
          <p:nvSpPr>
            <p:cNvPr id="114712" name="AutoShape 13"/>
            <p:cNvSpPr/>
            <p:nvPr/>
          </p:nvSpPr>
          <p:spPr>
            <a:xfrm>
              <a:off x="1973" y="2657"/>
              <a:ext cx="57" cy="382"/>
            </a:xfrm>
            <a:prstGeom prst="leftBrace">
              <a:avLst>
                <a:gd name="adj1" fmla="val 55847"/>
                <a:gd name="adj2" fmla="val 50000"/>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
          <p:nvSpPr>
            <p:cNvPr id="114713" name="Text Box 14"/>
            <p:cNvSpPr txBox="1"/>
            <p:nvPr/>
          </p:nvSpPr>
          <p:spPr>
            <a:xfrm>
              <a:off x="2316" y="2597"/>
              <a:ext cx="78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endParaRPr lang="zh-CN" altLang="en-US" sz="1800" dirty="0">
                <a:latin typeface="Times New Roman" panose="02020603050405020304" pitchFamily="18" charset="0"/>
              </a:endParaRPr>
            </a:p>
          </p:txBody>
        </p:sp>
        <p:sp>
          <p:nvSpPr>
            <p:cNvPr id="114714" name="Text Box 16"/>
            <p:cNvSpPr txBox="1"/>
            <p:nvPr/>
          </p:nvSpPr>
          <p:spPr>
            <a:xfrm>
              <a:off x="1224" y="3809"/>
              <a:ext cx="96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endParaRPr lang="zh-CN" altLang="en-US" sz="1800" dirty="0">
                <a:latin typeface="Times New Roman" panose="02020603050405020304" pitchFamily="18" charset="0"/>
              </a:endParaRPr>
            </a:p>
          </p:txBody>
        </p:sp>
        <p:sp>
          <p:nvSpPr>
            <p:cNvPr id="114715" name="Text Box 19"/>
            <p:cNvSpPr txBox="1"/>
            <p:nvPr/>
          </p:nvSpPr>
          <p:spPr>
            <a:xfrm>
              <a:off x="2328" y="4061"/>
              <a:ext cx="98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endParaRPr lang="zh-CN" altLang="en-US" sz="1800" dirty="0">
                <a:latin typeface="Times New Roman" panose="02020603050405020304" pitchFamily="18" charset="0"/>
              </a:endParaRPr>
            </a:p>
          </p:txBody>
        </p:sp>
      </p:grpSp>
      <p:sp>
        <p:nvSpPr>
          <p:cNvPr id="114693" name="Text Box 20"/>
          <p:cNvSpPr txBox="1"/>
          <p:nvPr/>
        </p:nvSpPr>
        <p:spPr>
          <a:xfrm>
            <a:off x="2051050" y="4286250"/>
            <a:ext cx="14287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按用途分</a:t>
            </a:r>
            <a:endParaRPr lang="zh-CN" altLang="en-US" sz="1800" dirty="0">
              <a:latin typeface="Times New Roman" panose="02020603050405020304" pitchFamily="18" charset="0"/>
            </a:endParaRPr>
          </a:p>
        </p:txBody>
      </p:sp>
      <p:sp>
        <p:nvSpPr>
          <p:cNvPr id="114694" name="Text Box 21"/>
          <p:cNvSpPr txBox="1"/>
          <p:nvPr/>
        </p:nvSpPr>
        <p:spPr>
          <a:xfrm>
            <a:off x="3203575" y="4070350"/>
            <a:ext cx="23050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通知凭证</a:t>
            </a:r>
            <a:endParaRPr lang="en-US" altLang="zh-CN" sz="1800" dirty="0">
              <a:latin typeface="Times New Roman" panose="02020603050405020304" pitchFamily="18" charset="0"/>
            </a:endParaRPr>
          </a:p>
        </p:txBody>
      </p:sp>
      <p:sp>
        <p:nvSpPr>
          <p:cNvPr id="114695" name="Text Box 22"/>
          <p:cNvSpPr txBox="1"/>
          <p:nvPr/>
        </p:nvSpPr>
        <p:spPr>
          <a:xfrm>
            <a:off x="3203575" y="4357688"/>
            <a:ext cx="2305050" cy="3667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执行凭证</a:t>
            </a:r>
            <a:endParaRPr lang="en-US" altLang="zh-CN" sz="1800" dirty="0">
              <a:latin typeface="Times New Roman" panose="02020603050405020304" pitchFamily="18" charset="0"/>
            </a:endParaRPr>
          </a:p>
        </p:txBody>
      </p:sp>
      <p:sp>
        <p:nvSpPr>
          <p:cNvPr id="114696" name="Text Box 23"/>
          <p:cNvSpPr txBox="1"/>
          <p:nvPr/>
        </p:nvSpPr>
        <p:spPr>
          <a:xfrm>
            <a:off x="3203575" y="4646613"/>
            <a:ext cx="2305050" cy="3667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计算凭证</a:t>
            </a:r>
            <a:endParaRPr lang="en-US" altLang="zh-CN" sz="1800" dirty="0">
              <a:latin typeface="Times New Roman" panose="02020603050405020304" pitchFamily="18" charset="0"/>
            </a:endParaRPr>
          </a:p>
        </p:txBody>
      </p:sp>
      <p:sp>
        <p:nvSpPr>
          <p:cNvPr id="114697" name="Text Box 24"/>
          <p:cNvSpPr txBox="1"/>
          <p:nvPr/>
        </p:nvSpPr>
        <p:spPr>
          <a:xfrm>
            <a:off x="1835150" y="5213350"/>
            <a:ext cx="16446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按填制手续分</a:t>
            </a:r>
            <a:endParaRPr lang="zh-CN" altLang="en-US" sz="1800" dirty="0">
              <a:latin typeface="Times New Roman" panose="02020603050405020304" pitchFamily="18" charset="0"/>
            </a:endParaRPr>
          </a:p>
        </p:txBody>
      </p:sp>
      <p:sp>
        <p:nvSpPr>
          <p:cNvPr id="114698" name="AutoShape 25"/>
          <p:cNvSpPr/>
          <p:nvPr/>
        </p:nvSpPr>
        <p:spPr>
          <a:xfrm>
            <a:off x="3203575" y="5075238"/>
            <a:ext cx="101600" cy="614362"/>
          </a:xfrm>
          <a:prstGeom prst="leftBrace">
            <a:avLst>
              <a:gd name="adj1" fmla="val 50390"/>
              <a:gd name="adj2" fmla="val 50000"/>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
        <p:nvSpPr>
          <p:cNvPr id="114699" name="Text Box 26"/>
          <p:cNvSpPr txBox="1"/>
          <p:nvPr/>
        </p:nvSpPr>
        <p:spPr>
          <a:xfrm>
            <a:off x="3348038" y="4924425"/>
            <a:ext cx="19050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一次凭证</a:t>
            </a:r>
            <a:endParaRPr lang="zh-CN" altLang="en-US" sz="1800" dirty="0">
              <a:latin typeface="Times New Roman" panose="02020603050405020304" pitchFamily="18" charset="0"/>
            </a:endParaRPr>
          </a:p>
        </p:txBody>
      </p:sp>
      <p:sp>
        <p:nvSpPr>
          <p:cNvPr id="114700" name="Text Box 27"/>
          <p:cNvSpPr txBox="1"/>
          <p:nvPr/>
        </p:nvSpPr>
        <p:spPr>
          <a:xfrm>
            <a:off x="3275013" y="5367338"/>
            <a:ext cx="2305050" cy="3667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累计凭证</a:t>
            </a:r>
            <a:endParaRPr lang="zh-CN" altLang="en-US" sz="1800" dirty="0">
              <a:latin typeface="Times New Roman" panose="02020603050405020304" pitchFamily="18" charset="0"/>
            </a:endParaRPr>
          </a:p>
        </p:txBody>
      </p:sp>
      <p:sp>
        <p:nvSpPr>
          <p:cNvPr id="114701" name="Text Box 28"/>
          <p:cNvSpPr txBox="1"/>
          <p:nvPr/>
        </p:nvSpPr>
        <p:spPr>
          <a:xfrm>
            <a:off x="2051050" y="6076950"/>
            <a:ext cx="14287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按格式分</a:t>
            </a:r>
            <a:endParaRPr lang="zh-CN" altLang="en-US" sz="1800" dirty="0">
              <a:latin typeface="Times New Roman" panose="02020603050405020304" pitchFamily="18" charset="0"/>
            </a:endParaRPr>
          </a:p>
        </p:txBody>
      </p:sp>
      <p:sp>
        <p:nvSpPr>
          <p:cNvPr id="114702" name="AutoShape 29"/>
          <p:cNvSpPr/>
          <p:nvPr/>
        </p:nvSpPr>
        <p:spPr>
          <a:xfrm>
            <a:off x="3203575" y="5938838"/>
            <a:ext cx="101600" cy="614362"/>
          </a:xfrm>
          <a:prstGeom prst="leftBrace">
            <a:avLst>
              <a:gd name="adj1" fmla="val 50390"/>
              <a:gd name="adj2" fmla="val 50000"/>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
        <p:nvSpPr>
          <p:cNvPr id="114703" name="Text Box 30"/>
          <p:cNvSpPr txBox="1"/>
          <p:nvPr/>
        </p:nvSpPr>
        <p:spPr>
          <a:xfrm>
            <a:off x="3348038" y="5788025"/>
            <a:ext cx="19050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通用凭证</a:t>
            </a:r>
            <a:endParaRPr lang="zh-CN" altLang="en-US" sz="1800" dirty="0">
              <a:latin typeface="Times New Roman" panose="02020603050405020304" pitchFamily="18" charset="0"/>
            </a:endParaRPr>
          </a:p>
        </p:txBody>
      </p:sp>
      <p:sp>
        <p:nvSpPr>
          <p:cNvPr id="114704" name="Text Box 31"/>
          <p:cNvSpPr txBox="1"/>
          <p:nvPr/>
        </p:nvSpPr>
        <p:spPr>
          <a:xfrm>
            <a:off x="3275013" y="6230938"/>
            <a:ext cx="2305050" cy="3667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专用凭证</a:t>
            </a:r>
            <a:endParaRPr lang="zh-CN" altLang="en-US" sz="1800" dirty="0">
              <a:latin typeface="Times New Roman" panose="02020603050405020304" pitchFamily="18"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15748">
                                            <p:txEl>
                                              <p:charRg st="0" end="8"/>
                                            </p:txEl>
                                          </p:spTgt>
                                        </p:tgtEl>
                                        <p:attrNameLst>
                                          <p:attrName>style.visibility</p:attrName>
                                        </p:attrNameLst>
                                      </p:cBhvr>
                                      <p:to>
                                        <p:strVal val="visible"/>
                                      </p:to>
                                    </p:set>
                                    <p:anim calcmode="lin" valueType="num">
                                      <p:cBhvr additive="base">
                                        <p:cTn id="7" dur="500" fill="hold"/>
                                        <p:tgtEl>
                                          <p:spTgt spid="415748">
                                            <p:txEl>
                                              <p:charRg st="0" end="8"/>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15748">
                                            <p:txEl>
                                              <p:charRg st="0" end="8"/>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15748">
                                            <p:txEl>
                                              <p:charRg st="8" end="20"/>
                                            </p:txEl>
                                          </p:spTgt>
                                        </p:tgtEl>
                                        <p:attrNameLst>
                                          <p:attrName>style.visibility</p:attrName>
                                        </p:attrNameLst>
                                      </p:cBhvr>
                                      <p:to>
                                        <p:strVal val="visible"/>
                                      </p:to>
                                    </p:set>
                                    <p:anim calcmode="lin" valueType="num">
                                      <p:cBhvr additive="base">
                                        <p:cTn id="12" dur="500" fill="hold"/>
                                        <p:tgtEl>
                                          <p:spTgt spid="415748">
                                            <p:txEl>
                                              <p:charRg st="8" end="2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15748">
                                            <p:txEl>
                                              <p:charRg st="8" end="2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15748">
                                            <p:txEl>
                                              <p:charRg st="20" end="97"/>
                                            </p:txEl>
                                          </p:spTgt>
                                        </p:tgtEl>
                                        <p:attrNameLst>
                                          <p:attrName>style.visibility</p:attrName>
                                        </p:attrNameLst>
                                      </p:cBhvr>
                                      <p:to>
                                        <p:strVal val="visible"/>
                                      </p:to>
                                    </p:set>
                                    <p:anim calcmode="lin" valueType="num">
                                      <p:cBhvr additive="base">
                                        <p:cTn id="17" dur="500" fill="hold"/>
                                        <p:tgtEl>
                                          <p:spTgt spid="415748">
                                            <p:txEl>
                                              <p:charRg st="20" end="97"/>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15748">
                                            <p:txEl>
                                              <p:charRg st="20" end="97"/>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415748">
                                            <p:txEl>
                                              <p:charRg st="97" end="109"/>
                                            </p:txEl>
                                          </p:spTgt>
                                        </p:tgtEl>
                                        <p:attrNameLst>
                                          <p:attrName>style.visibility</p:attrName>
                                        </p:attrNameLst>
                                      </p:cBhvr>
                                      <p:to>
                                        <p:strVal val="visible"/>
                                      </p:to>
                                    </p:set>
                                    <p:anim calcmode="lin" valueType="num">
                                      <p:cBhvr additive="base">
                                        <p:cTn id="22" dur="500" fill="hold"/>
                                        <p:tgtEl>
                                          <p:spTgt spid="415748">
                                            <p:txEl>
                                              <p:charRg st="97" end="109"/>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415748">
                                            <p:txEl>
                                              <p:charRg st="97" end="10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8" grpId="0" advAuto="100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4"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15715" name="Rectangle 4"/>
          <p:cNvSpPr/>
          <p:nvPr/>
        </p:nvSpPr>
        <p:spPr>
          <a:xfrm>
            <a:off x="827088" y="1628775"/>
            <a:ext cx="5121275" cy="88265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1349375">
              <a:spcBef>
                <a:spcPct val="0"/>
              </a:spcBef>
              <a:buClrTx/>
              <a:buSzTx/>
              <a:buFontTx/>
              <a:buNone/>
            </a:pPr>
            <a:r>
              <a:rPr lang="zh-CN" altLang="en-US" sz="1200" b="1" dirty="0">
                <a:solidFill>
                  <a:srgbClr val="000000"/>
                </a:solidFill>
                <a:latin typeface="宋体" panose="02010600030101010101" pitchFamily="2" charset="-122"/>
                <a:cs typeface="Times New Roman" panose="02020603050405020304" pitchFamily="18" charset="0"/>
              </a:rPr>
              <a:t>表</a:t>
            </a:r>
            <a:r>
              <a:rPr lang="en-US" altLang="zh-CN" sz="1200" b="1" dirty="0">
                <a:solidFill>
                  <a:srgbClr val="000000"/>
                </a:solidFill>
                <a:latin typeface="宋体" panose="02010600030101010101" pitchFamily="2" charset="-122"/>
                <a:cs typeface="Times New Roman" panose="02020603050405020304" pitchFamily="18" charset="0"/>
              </a:rPr>
              <a:t>5</a:t>
            </a:r>
            <a:r>
              <a:rPr lang="zh-CN" altLang="en-US" sz="1200" b="1" dirty="0">
                <a:solidFill>
                  <a:srgbClr val="000000"/>
                </a:solidFill>
                <a:latin typeface="宋体" panose="02010600030101010101" pitchFamily="2" charset="-122"/>
                <a:cs typeface="Times New Roman" panose="02020603050405020304" pitchFamily="18" charset="0"/>
              </a:rPr>
              <a:t>－</a:t>
            </a:r>
            <a:r>
              <a:rPr lang="en-US" altLang="zh-CN" sz="1200" b="1" dirty="0">
                <a:solidFill>
                  <a:srgbClr val="000000"/>
                </a:solidFill>
                <a:latin typeface="宋体" panose="02010600030101010101" pitchFamily="2" charset="-122"/>
                <a:cs typeface="Times New Roman" panose="02020603050405020304" pitchFamily="18" charset="0"/>
              </a:rPr>
              <a:t>1  </a:t>
            </a:r>
            <a:r>
              <a:rPr lang="zh-CN" altLang="en-US" sz="1400" b="1" u="sng" dirty="0">
                <a:solidFill>
                  <a:srgbClr val="000000"/>
                </a:solidFill>
                <a:latin typeface="Times New Roman" panose="02020603050405020304" pitchFamily="18" charset="0"/>
                <a:cs typeface="Times New Roman" panose="02020603050405020304" pitchFamily="18" charset="0"/>
              </a:rPr>
              <a:t>增值税专用发票 </a:t>
            </a:r>
            <a:r>
              <a:rPr lang="zh-CN" altLang="en-US" sz="1400" b="1" dirty="0">
                <a:solidFill>
                  <a:srgbClr val="000000"/>
                </a:solidFill>
                <a:latin typeface="宋体" panose="02010600030101010101" pitchFamily="2" charset="-122"/>
                <a:cs typeface="Times New Roman" panose="02020603050405020304" pitchFamily="18" charset="0"/>
              </a:rPr>
              <a:t>        </a:t>
            </a:r>
            <a:r>
              <a:rPr lang="en-US" altLang="zh-CN" sz="1400" b="1" dirty="0">
                <a:solidFill>
                  <a:srgbClr val="000000"/>
                </a:solidFill>
                <a:latin typeface="宋体" panose="02010600030101010101" pitchFamily="2" charset="-122"/>
                <a:cs typeface="Times New Roman" panose="02020603050405020304" pitchFamily="18" charset="0"/>
              </a:rPr>
              <a:t>N</a:t>
            </a:r>
            <a:r>
              <a:rPr lang="en-US" altLang="zh-CN" sz="1400" b="1" u="sng" dirty="0">
                <a:solidFill>
                  <a:srgbClr val="000000"/>
                </a:solidFill>
                <a:latin typeface="宋体" panose="02010600030101010101" pitchFamily="2" charset="-122"/>
                <a:cs typeface="Times New Roman" panose="02020603050405020304" pitchFamily="18" charset="0"/>
              </a:rPr>
              <a:t>O.</a:t>
            </a:r>
            <a:r>
              <a:rPr lang="en-US" altLang="zh-CN" sz="1400" b="1" dirty="0">
                <a:solidFill>
                  <a:srgbClr val="000000"/>
                </a:solidFill>
                <a:latin typeface="宋体" panose="02010600030101010101" pitchFamily="2" charset="-122"/>
                <a:cs typeface="Times New Roman" panose="02020603050405020304" pitchFamily="18" charset="0"/>
              </a:rPr>
              <a:t>11283583</a:t>
            </a:r>
            <a:endParaRPr lang="en-US" altLang="zh-CN" sz="800" b="1" dirty="0">
              <a:cs typeface="Times New Roman" panose="02020603050405020304" pitchFamily="18" charset="0"/>
            </a:endParaRPr>
          </a:p>
          <a:p>
            <a:pPr marL="0" lvl="0" indent="1349375">
              <a:spcBef>
                <a:spcPct val="0"/>
              </a:spcBef>
              <a:buClrTx/>
              <a:buSzTx/>
              <a:buFontTx/>
              <a:buNone/>
            </a:pPr>
            <a:r>
              <a:rPr lang="en-US" altLang="zh-CN" sz="1400" b="1" dirty="0">
                <a:solidFill>
                  <a:srgbClr val="000000"/>
                </a:solidFill>
                <a:latin typeface="宋体" panose="02010600030101010101" pitchFamily="2" charset="-122"/>
                <a:cs typeface="Times New Roman" panose="02020603050405020304" pitchFamily="18" charset="0"/>
              </a:rPr>
              <a:t>        </a:t>
            </a:r>
            <a:r>
              <a:rPr lang="zh-CN" altLang="en-US" sz="1400" b="1" dirty="0">
                <a:solidFill>
                  <a:srgbClr val="000000"/>
                </a:solidFill>
                <a:latin typeface="宋体" panose="02010600030101010101" pitchFamily="2" charset="-122"/>
                <a:cs typeface="Times New Roman" panose="02020603050405020304" pitchFamily="18" charset="0"/>
              </a:rPr>
              <a:t>发 票 联</a:t>
            </a:r>
            <a:r>
              <a:rPr lang="zh-CN" altLang="en-US" sz="1400" dirty="0">
                <a:solidFill>
                  <a:srgbClr val="000000"/>
                </a:solidFill>
                <a:latin typeface="宋体" panose="02010600030101010101" pitchFamily="2" charset="-122"/>
                <a:cs typeface="Times New Roman" panose="02020603050405020304" pitchFamily="18" charset="0"/>
              </a:rPr>
              <a:t>     </a:t>
            </a:r>
            <a:r>
              <a:rPr lang="zh-CN" altLang="en-US" sz="1400" dirty="0">
                <a:solidFill>
                  <a:srgbClr val="000000"/>
                </a:solidFill>
                <a:latin typeface="Times New Roman" panose="02020603050405020304" pitchFamily="18" charset="0"/>
                <a:cs typeface="Times New Roman" panose="02020603050405020304" pitchFamily="18" charset="0"/>
              </a:rPr>
              <a:t> </a:t>
            </a:r>
            <a:r>
              <a:rPr lang="zh-CN" altLang="en-US" sz="1000" dirty="0">
                <a:solidFill>
                  <a:srgbClr val="000000"/>
                </a:solidFill>
                <a:latin typeface="Times New Roman" panose="02020603050405020304" pitchFamily="18" charset="0"/>
                <a:cs typeface="Times New Roman" panose="02020603050405020304" pitchFamily="18" charset="0"/>
              </a:rPr>
              <a:t> 开票日期     年  月  日</a:t>
            </a:r>
            <a:endParaRPr lang="zh-CN" altLang="en-US" sz="800" dirty="0">
              <a:cs typeface="Times New Roman" panose="02020603050405020304" pitchFamily="18" charset="0"/>
            </a:endParaRPr>
          </a:p>
          <a:p>
            <a:pPr marL="0" lvl="0" indent="1349375">
              <a:spcBef>
                <a:spcPct val="0"/>
              </a:spcBef>
              <a:buClrTx/>
              <a:buSzTx/>
              <a:buFontTx/>
              <a:buNone/>
            </a:pPr>
            <a:endParaRPr lang="zh-CN" altLang="en-US" sz="2400" dirty="0">
              <a:latin typeface="Times New Roman" panose="02020603050405020304" pitchFamily="18" charset="0"/>
              <a:ea typeface="Times New Roman" panose="02020603050405020304" pitchFamily="18" charset="0"/>
            </a:endParaRPr>
          </a:p>
        </p:txBody>
      </p:sp>
      <p:graphicFrame>
        <p:nvGraphicFramePr>
          <p:cNvPr id="454661" name="Group 5"/>
          <p:cNvGraphicFramePr>
            <a:graphicFrameLocks noGrp="1"/>
          </p:cNvGraphicFramePr>
          <p:nvPr/>
        </p:nvGraphicFramePr>
        <p:xfrm>
          <a:off x="755650" y="2209800"/>
          <a:ext cx="6032501" cy="2714625"/>
        </p:xfrm>
        <a:graphic>
          <a:graphicData uri="http://schemas.openxmlformats.org/drawingml/2006/table">
            <a:tbl>
              <a:tblPr/>
              <a:tblGrid>
                <a:gridCol w="358794"/>
                <a:gridCol w="1008116"/>
                <a:gridCol w="885872"/>
                <a:gridCol w="611219"/>
                <a:gridCol w="498501"/>
                <a:gridCol w="682661"/>
                <a:gridCol w="344506"/>
                <a:gridCol w="208291"/>
                <a:gridCol w="208291"/>
                <a:gridCol w="209561"/>
                <a:gridCol w="208291"/>
                <a:gridCol w="208291"/>
                <a:gridCol w="600107"/>
              </a:tblGrid>
              <a:tr h="701839">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购货单位</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5" marR="91445" marT="45731" marB="45731" horzOverflow="overflow">
                    <a:lnL w="254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gridSpan="6">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名        称：</a:t>
                      </a:r>
                      <a:endPar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纳税人识别号：</a:t>
                      </a:r>
                      <a:endParaRPr kumimoji="0" lang="zh-CN" altLang="en-US" sz="1000" b="0" i="0" u="none" strike="noStrike" cap="none" normalizeH="0" baseline="0">
                        <a:ln>
                          <a:noFill/>
                        </a:ln>
                        <a:solidFill>
                          <a:schemeClr val="tx1"/>
                        </a:solidFill>
                        <a:effectLst/>
                        <a:latin typeface="Times New Roman" panose="02020603050405020304" pitchFamily="18" charset="0"/>
                        <a:ea typeface="华文宋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地 址  电 话：</a:t>
                      </a:r>
                      <a:endParaRPr kumimoji="0" lang="zh-CN" altLang="en-US" sz="1000" b="0" i="0" u="none" strike="noStrike" cap="none" normalizeH="0" baseline="0">
                        <a:ln>
                          <a:noFill/>
                        </a:ln>
                        <a:solidFill>
                          <a:schemeClr val="tx1"/>
                        </a:solidFill>
                        <a:effectLst/>
                        <a:latin typeface="Times New Roman" panose="02020603050405020304" pitchFamily="18" charset="0"/>
                        <a:ea typeface="华文宋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开户行及账号：</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1445" marR="91445" marT="45731" marB="4573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hMerge="1">
                  <a:tcPr/>
                </a:tc>
                <a:tc hMerge="1">
                  <a:tcPr/>
                </a:tc>
                <a:tc hMerge="1">
                  <a:tcPr/>
                </a:tc>
                <a:tc hMerge="1">
                  <a:tcPr/>
                </a:tc>
                <a:tc hMerge="1">
                  <a:tcPr/>
                </a:tc>
                <a:tc gridSpan="2">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密码区</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5" marR="91445" marT="45731" marB="4573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hMerge="1">
                  <a:tcPr/>
                </a:tc>
                <a:tc gridSpan="4">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45" marR="91445" marT="45731" marB="45731" horzOverflow="overflow">
                    <a:lnL w="12700" cap="flat" cmpd="sng" algn="ctr">
                      <a:solidFill>
                        <a:srgbClr val="000000"/>
                      </a:solidFill>
                      <a:prstDash val="solid"/>
                      <a:miter lim="800000"/>
                      <a:headEnd type="none" w="med" len="med"/>
                      <a:tailEnd type="none" w="med" len="med"/>
                    </a:lnL>
                    <a:lnR w="25400"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hMerge="1">
                  <a:tcPr/>
                </a:tc>
                <a:tc hMerge="1">
                  <a:tcPr/>
                </a:tc>
                <a:tc hMerge="1">
                  <a:tcPr/>
                </a:tc>
              </a:tr>
              <a:tr h="548768">
                <a:tc gridSpan="2">
                  <a:txBody>
                    <a:bodyPr/>
                    <a:lstStyle/>
                    <a:p>
                      <a:pPr marL="0" marR="0" lvl="0" indent="333375"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货物或应税劳务名称</a:t>
                      </a:r>
                      <a:endPar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333375"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合  计</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1445" marR="91445" marT="45731" marB="45731" horzOverflow="overflow">
                    <a:lnL w="254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hMerge="1">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规格型号</a:t>
                      </a:r>
                      <a:endPar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5" marR="91445" marT="45731" marB="4573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单位</a:t>
                      </a:r>
                      <a:endPar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5" marR="91445" marT="45731" marB="4573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数量</a:t>
                      </a:r>
                      <a:endPar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5" marR="91445" marT="45731" marB="4573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单价</a:t>
                      </a:r>
                      <a:endPar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5" marR="91445" marT="45731" marB="4573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gridSpan="5">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金额</a:t>
                      </a:r>
                      <a:endPar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5" marR="91445" marT="45731" marB="4573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hMerge="1">
                  <a:tcPr/>
                </a:tc>
                <a:tc hMerge="1">
                  <a:tcPr/>
                </a:tc>
                <a:tc hMerge="1">
                  <a:tcPr/>
                </a:tc>
                <a:tc hMerge="1">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税率</a:t>
                      </a:r>
                      <a:endPar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5" marR="91445" marT="45731" marB="4573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税额</a:t>
                      </a:r>
                      <a:endPar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5" marR="91445" marT="45731" marB="45731" horzOverflow="overflow">
                    <a:lnL w="12700" cap="flat" cmpd="sng" algn="ctr">
                      <a:solidFill>
                        <a:srgbClr val="000000"/>
                      </a:solidFill>
                      <a:prstDash val="solid"/>
                      <a:miter lim="800000"/>
                      <a:headEnd type="none" w="med" len="med"/>
                      <a:tailEnd type="none" w="med" len="med"/>
                    </a:lnL>
                    <a:lnR w="254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44532">
                <a:tc gridSpan="2">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价税合计（大写）</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5" marR="91445" marT="45731" marB="45731" horzOverflow="overflow">
                    <a:lnL w="254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hMerge="1">
                  <a:tcPr/>
                </a:tc>
                <a:tc gridSpan="11">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（小写）￥</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5" marR="91445" marT="45731" marB="45731" horzOverflow="overflow">
                    <a:lnL w="12700" cap="flat" cmpd="sng" algn="ctr">
                      <a:solidFill>
                        <a:srgbClr val="000000"/>
                      </a:solidFill>
                      <a:prstDash val="solid"/>
                      <a:miter lim="800000"/>
                      <a:headEnd type="none" w="med" len="med"/>
                      <a:tailEnd type="none" w="med" len="med"/>
                    </a:lnL>
                    <a:lnR w="254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hMerge="1">
                  <a:tcPr/>
                </a:tc>
                <a:tc hMerge="1">
                  <a:tcPr/>
                </a:tc>
                <a:tc hMerge="1">
                  <a:tcPr/>
                </a:tc>
                <a:tc hMerge="1">
                  <a:tcPr/>
                </a:tc>
                <a:tc hMerge="1">
                  <a:tcPr/>
                </a:tc>
                <a:tc hMerge="1">
                  <a:tcPr/>
                </a:tc>
                <a:tc hMerge="1">
                  <a:tcPr/>
                </a:tc>
                <a:tc hMerge="1">
                  <a:tcPr/>
                </a:tc>
                <a:tc hMerge="1">
                  <a:tcPr/>
                </a:tc>
                <a:tc hMerge="1">
                  <a:tcPr/>
                </a:tc>
              </a:tr>
              <a:tr h="701204">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销货单位</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5" marR="91445" marT="45731" marB="45731" horzOverflow="overflow">
                    <a:lnL w="254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5400" cap="flat" cmpd="sng" algn="ctr">
                      <a:solidFill>
                        <a:srgbClr val="000000"/>
                      </a:solidFill>
                      <a:prstDash val="solid"/>
                      <a:miter lim="800000"/>
                      <a:headEnd type="none" w="med" len="med"/>
                      <a:tailEnd type="none" w="med" len="med"/>
                    </a:lnB>
                    <a:lnTlToBr>
                      <a:noFill/>
                    </a:lnTlToBr>
                    <a:lnBlToTr>
                      <a:noFill/>
                    </a:lnBlToTr>
                    <a:noFill/>
                  </a:tcPr>
                </a:tc>
                <a:tc gridSpan="7">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名        称：</a:t>
                      </a:r>
                      <a:endPar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纳税人识别号：</a:t>
                      </a:r>
                      <a:endParaRPr kumimoji="0" lang="zh-CN" altLang="en-US" sz="1000" b="0" i="0" u="none" strike="noStrike" cap="none" normalizeH="0" baseline="0">
                        <a:ln>
                          <a:noFill/>
                        </a:ln>
                        <a:solidFill>
                          <a:schemeClr val="tx1"/>
                        </a:solidFill>
                        <a:effectLst/>
                        <a:latin typeface="Times New Roman" panose="02020603050405020304" pitchFamily="18" charset="0"/>
                        <a:ea typeface="华文宋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地 址  电 话：</a:t>
                      </a:r>
                      <a:endParaRPr kumimoji="0" lang="zh-CN" altLang="en-US" sz="1000" b="0" i="0" u="none" strike="noStrike" cap="none" normalizeH="0" baseline="0">
                        <a:ln>
                          <a:noFill/>
                        </a:ln>
                        <a:solidFill>
                          <a:schemeClr val="tx1"/>
                        </a:solidFill>
                        <a:effectLst/>
                        <a:latin typeface="Times New Roman" panose="02020603050405020304" pitchFamily="18" charset="0"/>
                        <a:ea typeface="华文宋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开户行及账号：</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1445" marR="91445" marT="45731" marB="4573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5400" cap="flat" cmpd="sng" algn="ctr">
                      <a:solidFill>
                        <a:srgbClr val="000000"/>
                      </a:solidFill>
                      <a:prstDash val="solid"/>
                      <a:miter lim="800000"/>
                      <a:headEnd type="none" w="med" len="med"/>
                      <a:tailEnd type="none" w="med" len="med"/>
                    </a:lnB>
                    <a:lnTlToBr>
                      <a:noFill/>
                    </a:lnTlToBr>
                    <a:lnBlToTr>
                      <a:noFill/>
                    </a:lnBlToTr>
                    <a:noFill/>
                  </a:tcPr>
                </a:tc>
                <a:tc hMerge="1">
                  <a:tcPr/>
                </a:tc>
                <a:tc hMerge="1">
                  <a:tcPr/>
                </a:tc>
                <a:tc hMerge="1">
                  <a:tcPr/>
                </a:tc>
                <a:tc hMerge="1">
                  <a:tcPr/>
                </a:tc>
                <a:tc hMerge="1">
                  <a:tcPr/>
                </a:tc>
                <a:tc hMerge="1">
                  <a:tcPr/>
                </a:tc>
                <a:tc gridSpan="2">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备</a:t>
                      </a:r>
                      <a:endPar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注</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1445" marR="91445" marT="45731" marB="4573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5400" cap="flat" cmpd="sng" algn="ctr">
                      <a:solidFill>
                        <a:srgbClr val="000000"/>
                      </a:solidFill>
                      <a:prstDash val="solid"/>
                      <a:miter lim="800000"/>
                      <a:headEnd type="none" w="med" len="med"/>
                      <a:tailEnd type="none" w="med" len="med"/>
                    </a:lnB>
                    <a:lnTlToBr>
                      <a:noFill/>
                    </a:lnTlToBr>
                    <a:lnBlToTr>
                      <a:noFill/>
                    </a:lnBlToTr>
                    <a:noFill/>
                  </a:tcPr>
                </a:tc>
                <a:tc hMerge="1">
                  <a:tcPr/>
                </a:tc>
                <a:tc gridSpan="3">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45" marR="91445" marT="45731" marB="45731" horzOverflow="overflow">
                    <a:lnL w="12700" cap="flat" cmpd="sng" algn="ctr">
                      <a:solidFill>
                        <a:srgbClr val="000000"/>
                      </a:solidFill>
                      <a:prstDash val="solid"/>
                      <a:miter lim="800000"/>
                      <a:headEnd type="none" w="med" len="med"/>
                      <a:tailEnd type="none" w="med" len="med"/>
                    </a:lnL>
                    <a:lnR w="254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5400" cap="flat" cmpd="sng" algn="ctr">
                      <a:solidFill>
                        <a:srgbClr val="000000"/>
                      </a:solidFill>
                      <a:prstDash val="solid"/>
                      <a:miter lim="800000"/>
                      <a:headEnd type="none" w="med" len="med"/>
                      <a:tailEnd type="none" w="med" len="med"/>
                    </a:lnB>
                    <a:lnTlToBr>
                      <a:noFill/>
                    </a:lnTlToBr>
                    <a:lnBlToTr>
                      <a:noFill/>
                    </a:lnBlToTr>
                    <a:noFill/>
                  </a:tcPr>
                </a:tc>
                <a:tc hMerge="1">
                  <a:tcPr/>
                </a:tc>
                <a:tc hMerge="1">
                  <a:tcPr/>
                </a:tc>
              </a:tr>
              <a:tr h="51828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45" marR="91445" marT="45731" marB="45731"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45" marR="91445" marT="45731" marB="45731"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45" marR="91445" marT="45731" marB="45731"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45" marR="91445" marT="45731" marB="45731"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45" marR="91445" marT="45731" marB="45731"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45" marR="91445" marT="45731" marB="45731"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45" marR="91445" marT="45731" marB="45731"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45" marR="91445" marT="45731" marB="45731"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45" marR="91445" marT="45731" marB="45731"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45" marR="91445" marT="45731" marB="45731"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45" marR="91445" marT="45731" marB="45731"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45" marR="91445" marT="45731" marB="45731"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45" marR="91445" marT="45731" marB="45731"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
        <p:nvSpPr>
          <p:cNvPr id="115783" name="Rectangle 72"/>
          <p:cNvSpPr/>
          <p:nvPr/>
        </p:nvSpPr>
        <p:spPr>
          <a:xfrm>
            <a:off x="811213" y="4921250"/>
            <a:ext cx="4025900" cy="6096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spcBef>
                <a:spcPct val="0"/>
              </a:spcBef>
              <a:buClrTx/>
              <a:buSzTx/>
              <a:buFontTx/>
              <a:buNone/>
            </a:pPr>
            <a:r>
              <a:rPr lang="zh-CN" altLang="en-US" sz="1000" dirty="0">
                <a:solidFill>
                  <a:srgbClr val="000000"/>
                </a:solidFill>
                <a:latin typeface="Times New Roman" panose="02020603050405020304" pitchFamily="18" charset="0"/>
                <a:cs typeface="Times New Roman" panose="02020603050405020304" pitchFamily="18" charset="0"/>
              </a:rPr>
              <a:t>      收款人：       复核：                开票人：                销货单位：（章）</a:t>
            </a:r>
            <a:endParaRPr lang="zh-CN" altLang="en-US" sz="800" dirty="0">
              <a:cs typeface="Times New Roman" panose="02020603050405020304" pitchFamily="18" charset="0"/>
            </a:endParaRPr>
          </a:p>
          <a:p>
            <a:pPr marL="0" lvl="0" indent="0">
              <a:spcBef>
                <a:spcPct val="0"/>
              </a:spcBef>
              <a:buClrTx/>
              <a:buSzTx/>
              <a:buFontTx/>
              <a:buNone/>
            </a:pPr>
            <a:endParaRPr lang="zh-CN" altLang="en-US" sz="2400" dirty="0">
              <a:latin typeface="Times New Roman" panose="02020603050405020304" pitchFamily="18" charset="0"/>
              <a:ea typeface="Times New Roman" panose="02020603050405020304" pitchFamily="18" charset="0"/>
            </a:endParaRPr>
          </a:p>
        </p:txBody>
      </p:sp>
    </p:spTree>
  </p:cSld>
  <p:clrMapOvr>
    <a:masterClrMapping/>
  </p:clrMapOvr>
  <p:transition spd="med">
    <p:random/>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8"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16739" name="Rectangle 73"/>
          <p:cNvSpPr/>
          <p:nvPr/>
        </p:nvSpPr>
        <p:spPr>
          <a:xfrm>
            <a:off x="933450" y="1890713"/>
            <a:ext cx="5540375" cy="9144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466725">
              <a:spcBef>
                <a:spcPct val="0"/>
              </a:spcBef>
              <a:buClrTx/>
              <a:buSzTx/>
              <a:buFontTx/>
              <a:buNone/>
            </a:pPr>
            <a:r>
              <a:rPr lang="en-US" altLang="zh-CN" sz="1000" b="1" dirty="0">
                <a:solidFill>
                  <a:srgbClr val="000000"/>
                </a:solidFill>
                <a:latin typeface="宋体" panose="02010600030101010101" pitchFamily="2" charset="-122"/>
                <a:cs typeface="Times New Roman" panose="02020603050405020304" pitchFamily="18" charset="0"/>
              </a:rPr>
              <a:t>                             </a:t>
            </a:r>
            <a:r>
              <a:rPr lang="zh-CN" altLang="en-US" sz="1000" b="1" dirty="0">
                <a:solidFill>
                  <a:srgbClr val="000000"/>
                </a:solidFill>
                <a:latin typeface="宋体" panose="02010600030101010101" pitchFamily="2" charset="-122"/>
                <a:cs typeface="Times New Roman" panose="02020603050405020304" pitchFamily="18" charset="0"/>
              </a:rPr>
              <a:t>产品入库单</a:t>
            </a:r>
            <a:endParaRPr lang="zh-CN" altLang="en-US" sz="800" b="1" dirty="0">
              <a:cs typeface="Times New Roman" panose="02020603050405020304" pitchFamily="18" charset="0"/>
            </a:endParaRPr>
          </a:p>
          <a:p>
            <a:pPr marL="0" lvl="0" indent="466725">
              <a:spcBef>
                <a:spcPct val="0"/>
              </a:spcBef>
              <a:buClrTx/>
              <a:buSzTx/>
              <a:buFontTx/>
              <a:buNone/>
            </a:pPr>
            <a:r>
              <a:rPr lang="zh-CN" altLang="en-US" sz="1000" dirty="0">
                <a:solidFill>
                  <a:srgbClr val="000000"/>
                </a:solidFill>
                <a:latin typeface="宋体" panose="02010600030101010101" pitchFamily="2" charset="-122"/>
                <a:cs typeface="Times New Roman" panose="02020603050405020304" pitchFamily="18" charset="0"/>
              </a:rPr>
              <a:t>年   月   日                   编    号：</a:t>
            </a:r>
            <a:endParaRPr lang="zh-CN" altLang="en-US" sz="800" dirty="0">
              <a:cs typeface="Times New Roman" panose="02020603050405020304" pitchFamily="18" charset="0"/>
            </a:endParaRPr>
          </a:p>
          <a:p>
            <a:pPr marL="0" lvl="0" indent="466725">
              <a:spcBef>
                <a:spcPct val="0"/>
              </a:spcBef>
              <a:buClrTx/>
              <a:buSzTx/>
              <a:buFontTx/>
              <a:buNone/>
            </a:pPr>
            <a:r>
              <a:rPr lang="zh-CN" altLang="en-US" sz="1000" dirty="0">
                <a:solidFill>
                  <a:srgbClr val="000000"/>
                </a:solidFill>
                <a:latin typeface="宋体" panose="02010600030101010101" pitchFamily="2" charset="-122"/>
                <a:cs typeface="Times New Roman" panose="02020603050405020304" pitchFamily="18" charset="0"/>
              </a:rPr>
              <a:t>交库单位：                                                       产品仓库：  </a:t>
            </a:r>
            <a:endParaRPr lang="zh-CN" altLang="en-US" sz="800" dirty="0">
              <a:cs typeface="Times New Roman" panose="02020603050405020304" pitchFamily="18" charset="0"/>
            </a:endParaRPr>
          </a:p>
          <a:p>
            <a:pPr marL="0" lvl="0" indent="466725">
              <a:spcBef>
                <a:spcPct val="0"/>
              </a:spcBef>
              <a:buClrTx/>
              <a:buSzTx/>
              <a:buFontTx/>
              <a:buNone/>
            </a:pPr>
            <a:endParaRPr lang="zh-CN" altLang="en-US" sz="2400" dirty="0">
              <a:latin typeface="Times New Roman" panose="02020603050405020304" pitchFamily="18" charset="0"/>
              <a:ea typeface="Times New Roman" panose="02020603050405020304" pitchFamily="18" charset="0"/>
            </a:endParaRPr>
          </a:p>
        </p:txBody>
      </p:sp>
      <p:graphicFrame>
        <p:nvGraphicFramePr>
          <p:cNvPr id="455996" name="Group 316"/>
          <p:cNvGraphicFramePr>
            <a:graphicFrameLocks noGrp="1"/>
          </p:cNvGraphicFramePr>
          <p:nvPr/>
        </p:nvGraphicFramePr>
        <p:xfrm>
          <a:off x="971550" y="2492375"/>
          <a:ext cx="5413375" cy="1920876"/>
        </p:xfrm>
        <a:graphic>
          <a:graphicData uri="http://schemas.openxmlformats.org/drawingml/2006/table">
            <a:tbl>
              <a:tblPr/>
              <a:tblGrid>
                <a:gridCol w="541338"/>
                <a:gridCol w="541337"/>
                <a:gridCol w="541338"/>
                <a:gridCol w="541337"/>
                <a:gridCol w="541338"/>
                <a:gridCol w="541337"/>
                <a:gridCol w="541338"/>
                <a:gridCol w="541337"/>
                <a:gridCol w="541338"/>
                <a:gridCol w="541337"/>
              </a:tblGrid>
              <a:tr h="244316">
                <a:tc rowSpan="2">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产品</a:t>
                      </a:r>
                      <a:endPar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编号</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91" marB="45691" horzOverflow="overflow">
                    <a:lnL w="254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产品</a:t>
                      </a:r>
                      <a:endPar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名称</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91" marB="4569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规格</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91" marB="4569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单位 </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91" marB="4569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交付</a:t>
                      </a:r>
                      <a:endPar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数量</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91" marB="4569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检验结果</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91" marB="4569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hMerge="1">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实收</a:t>
                      </a:r>
                      <a:endPar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数量</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91" marB="4569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单价</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91" marB="4569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金额</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91" marB="45691" horzOverflow="overflow">
                    <a:lnL w="12700" cap="flat" cmpd="sng" algn="ctr">
                      <a:solidFill>
                        <a:srgbClr val="000000"/>
                      </a:solidFill>
                      <a:prstDash val="solid"/>
                      <a:miter lim="800000"/>
                      <a:headEnd type="none" w="med" len="med"/>
                      <a:tailEnd type="none" w="med" len="med"/>
                    </a:lnL>
                    <a:lnR w="25400"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96144">
                <a:tc vMerge="1">
                  <a:tcPr/>
                </a:tc>
                <a:tc vMerge="1">
                  <a:tcPr/>
                </a:tc>
                <a:tc vMerge="1">
                  <a:tcPr/>
                </a:tc>
                <a:tc vMerge="1">
                  <a:tcPr/>
                </a:tc>
                <a:tc vMerge="1">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合格</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91" marB="4569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不合格</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91" marB="4569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vMerge="1">
                  <a:tcPr/>
                </a:tc>
                <a:tc vMerge="1">
                  <a:tcPr/>
                </a:tc>
                <a:tc vMerge="1">
                  <a:tcPr/>
                </a:tc>
              </a:tr>
              <a:tr h="5180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691" marB="45691" horzOverflow="overflow">
                    <a:lnL w="254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691" marB="4569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691" marB="4569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691" marB="4569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691" marB="4569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691" marB="4569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691" marB="4569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691" marB="4569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691" marB="4569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691" marB="45691" horzOverflow="overflow">
                    <a:lnL w="12700" cap="flat" cmpd="sng" algn="ctr">
                      <a:solidFill>
                        <a:srgbClr val="000000"/>
                      </a:solidFill>
                      <a:prstDash val="solid"/>
                      <a:miter lim="800000"/>
                      <a:headEnd type="none" w="med" len="med"/>
                      <a:tailEnd type="none" w="med" len="med"/>
                    </a:lnL>
                    <a:lnR w="254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5180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691" marB="45691" horzOverflow="overflow">
                    <a:lnL w="254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691" marB="4569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691" marB="4569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691" marB="4569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691" marB="4569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691" marB="4569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691" marB="4569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691" marB="4569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691" marB="4569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691" marB="45691" horzOverflow="overflow">
                    <a:lnL w="12700" cap="flat" cmpd="sng" algn="ctr">
                      <a:solidFill>
                        <a:srgbClr val="000000"/>
                      </a:solidFill>
                      <a:prstDash val="solid"/>
                      <a:miter lim="800000"/>
                      <a:headEnd type="none" w="med" len="med"/>
                      <a:tailEnd type="none" w="med" len="med"/>
                    </a:lnL>
                    <a:lnR w="254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44316">
                <a:tc gridSpan="10">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备注</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91" marB="45691" horzOverflow="overflow">
                    <a:lnL w="25400" cap="flat" cmpd="sng" algn="ctr">
                      <a:solidFill>
                        <a:srgbClr val="000000"/>
                      </a:solidFill>
                      <a:prstDash val="solid"/>
                      <a:miter lim="800000"/>
                      <a:headEnd type="none" w="med" len="med"/>
                      <a:tailEnd type="none" w="med" len="med"/>
                    </a:lnL>
                    <a:lnR w="254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5400" cap="flat" cmpd="sng" algn="ctr">
                      <a:solidFill>
                        <a:srgbClr val="000000"/>
                      </a:solidFill>
                      <a:prstDash val="solid"/>
                      <a:miter lim="800000"/>
                      <a:headEnd type="none" w="med" len="med"/>
                      <a:tailEnd type="none" w="med" len="med"/>
                    </a:lnB>
                    <a:lnTlToBr>
                      <a:noFill/>
                    </a:lnTlToBr>
                    <a:lnBlToTr>
                      <a:noFill/>
                    </a:lnBlToTr>
                    <a:noFill/>
                  </a:tcPr>
                </a:tc>
                <a:tc hMerge="1">
                  <a:tcPr/>
                </a:tc>
                <a:tc hMerge="1">
                  <a:tcPr/>
                </a:tc>
                <a:tc hMerge="1">
                  <a:tcPr/>
                </a:tc>
                <a:tc hMerge="1">
                  <a:tcPr/>
                </a:tc>
                <a:tc hMerge="1">
                  <a:tcPr/>
                </a:tc>
                <a:tc hMerge="1">
                  <a:tcPr/>
                </a:tc>
                <a:tc hMerge="1">
                  <a:tcPr/>
                </a:tc>
                <a:tc hMerge="1">
                  <a:tcPr/>
                </a:tc>
                <a:tc hMerge="1">
                  <a:tcPr/>
                </a:tc>
              </a:tr>
            </a:tbl>
          </a:graphicData>
        </a:graphic>
      </p:graphicFrame>
      <p:sp>
        <p:nvSpPr>
          <p:cNvPr id="116790" name="Rectangle 317"/>
          <p:cNvSpPr/>
          <p:nvPr/>
        </p:nvSpPr>
        <p:spPr>
          <a:xfrm>
            <a:off x="933450" y="4724400"/>
            <a:ext cx="5159375" cy="2444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spcBef>
                <a:spcPct val="0"/>
              </a:spcBef>
              <a:buClrTx/>
              <a:buSzTx/>
              <a:buFontTx/>
              <a:buNone/>
            </a:pPr>
            <a:r>
              <a:rPr lang="zh-CN" altLang="en-US" sz="1000" dirty="0">
                <a:solidFill>
                  <a:srgbClr val="000000"/>
                </a:solidFill>
                <a:latin typeface="宋体" panose="02010600030101010101" pitchFamily="2" charset="-122"/>
                <a:cs typeface="Times New Roman" panose="02020603050405020304" pitchFamily="18" charset="0"/>
              </a:rPr>
              <a:t>记账：               检验：             仓库：                 经手：  </a:t>
            </a:r>
            <a:endParaRPr lang="zh-CN" altLang="en-US" sz="2400" dirty="0">
              <a:latin typeface="Times New Roman" panose="02020603050405020304" pitchFamily="18" charset="0"/>
              <a:ea typeface="Times New Roman" panose="02020603050405020304" pitchFamily="18" charset="0"/>
            </a:endParaRPr>
          </a:p>
        </p:txBody>
      </p:sp>
    </p:spTree>
  </p:cSld>
  <p:clrMapOvr>
    <a:masterClrMapping/>
  </p:clrMapOvr>
  <p:transition spd="med">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6387" name="Rectangle 3"/>
          <p:cNvSpPr>
            <a:spLocks noGrp="1"/>
          </p:cNvSpPr>
          <p:nvPr>
            <p:ph idx="1"/>
          </p:nvPr>
        </p:nvSpPr>
        <p:spPr>
          <a:xfrm>
            <a:off x="827088" y="1484313"/>
            <a:ext cx="7416800" cy="4392612"/>
          </a:xfrm>
        </p:spPr>
        <p:txBody>
          <a:bodyPr vert="horz" wrap="square" lIns="91440" tIns="45720" rIns="91440" bIns="45720" anchor="t" anchorCtr="0"/>
          <a:p>
            <a:pPr marL="627380" indent="-444500" eaLnBrk="1" hangingPunct="1">
              <a:lnSpc>
                <a:spcPct val="80000"/>
              </a:lnSpc>
            </a:pPr>
            <a:r>
              <a:rPr lang="zh-CN" altLang="en-US" sz="2800" b="1" dirty="0"/>
              <a:t>四 会计信息质量要求（会计核算的一般原则）</a:t>
            </a:r>
            <a:endParaRPr lang="zh-CN" altLang="en-US" sz="2800" b="1" dirty="0"/>
          </a:p>
          <a:p>
            <a:pPr marL="627380" indent="-444500" eaLnBrk="1" hangingPunct="1">
              <a:lnSpc>
                <a:spcPct val="80000"/>
              </a:lnSpc>
            </a:pPr>
            <a:r>
              <a:rPr lang="en-US" altLang="zh-CN" sz="2800" b="1" dirty="0"/>
              <a:t>	1</a:t>
            </a:r>
            <a:r>
              <a:rPr lang="zh-CN" altLang="en-US" sz="2800" b="1" dirty="0"/>
              <a:t>、可靠性原则</a:t>
            </a:r>
            <a:r>
              <a:rPr lang="en-US" altLang="zh-CN" sz="2800" b="1" dirty="0"/>
              <a:t>.</a:t>
            </a:r>
            <a:r>
              <a:rPr lang="zh-CN" altLang="en-US" sz="2800" b="1" dirty="0"/>
              <a:t>（真实性、客观性）</a:t>
            </a:r>
            <a:endParaRPr lang="zh-CN" altLang="en-US" sz="2800" b="1" dirty="0"/>
          </a:p>
          <a:p>
            <a:pPr marL="627380" indent="-444500" eaLnBrk="1" hangingPunct="1">
              <a:lnSpc>
                <a:spcPct val="80000"/>
              </a:lnSpc>
            </a:pPr>
            <a:r>
              <a:rPr lang="zh-CN" altLang="en-US" sz="2800" b="1" dirty="0"/>
              <a:t>	</a:t>
            </a:r>
            <a:r>
              <a:rPr lang="en-US" altLang="zh-CN" sz="2800" b="1" dirty="0"/>
              <a:t>2</a:t>
            </a:r>
            <a:r>
              <a:rPr lang="zh-CN" altLang="en-US" sz="2800" b="1" dirty="0"/>
              <a:t>、相关性原则</a:t>
            </a:r>
            <a:r>
              <a:rPr lang="en-US" altLang="zh-CN" sz="2800" b="1" dirty="0"/>
              <a:t>.</a:t>
            </a:r>
            <a:r>
              <a:rPr lang="zh-CN" altLang="en-US" sz="2800" b="1" dirty="0"/>
              <a:t>（有用性）</a:t>
            </a:r>
            <a:endParaRPr lang="zh-CN" altLang="en-US" sz="2800" b="1" dirty="0"/>
          </a:p>
          <a:p>
            <a:pPr marL="627380" indent="-444500" eaLnBrk="1" hangingPunct="1">
              <a:lnSpc>
                <a:spcPct val="80000"/>
              </a:lnSpc>
            </a:pPr>
            <a:r>
              <a:rPr lang="zh-CN" altLang="en-US" sz="2800" b="1" dirty="0"/>
              <a:t>	</a:t>
            </a:r>
            <a:r>
              <a:rPr lang="en-US" altLang="zh-CN" sz="2800" b="1" dirty="0">
                <a:solidFill>
                  <a:schemeClr val="hlink"/>
                </a:solidFill>
              </a:rPr>
              <a:t>3</a:t>
            </a:r>
            <a:r>
              <a:rPr lang="zh-CN" altLang="en-US" sz="2800" b="1" dirty="0">
                <a:solidFill>
                  <a:schemeClr val="hlink"/>
                </a:solidFill>
              </a:rPr>
              <a:t>、可比性原则</a:t>
            </a:r>
            <a:r>
              <a:rPr lang="en-US" altLang="zh-CN" sz="2800" b="1" dirty="0">
                <a:solidFill>
                  <a:schemeClr val="hlink"/>
                </a:solidFill>
              </a:rPr>
              <a:t>.</a:t>
            </a:r>
            <a:endParaRPr lang="en-US" altLang="zh-CN" sz="2800" b="1" dirty="0">
              <a:solidFill>
                <a:schemeClr val="hlink"/>
              </a:solidFill>
            </a:endParaRPr>
          </a:p>
          <a:p>
            <a:pPr marL="627380" indent="-444500" eaLnBrk="1" hangingPunct="1">
              <a:lnSpc>
                <a:spcPct val="80000"/>
              </a:lnSpc>
            </a:pPr>
            <a:r>
              <a:rPr lang="en-US" altLang="zh-CN" sz="2800" b="1" dirty="0">
                <a:solidFill>
                  <a:schemeClr val="hlink"/>
                </a:solidFill>
              </a:rPr>
              <a:t>	</a:t>
            </a:r>
            <a:r>
              <a:rPr lang="en-US" altLang="zh-CN" sz="2800" b="1" dirty="0"/>
              <a:t>4</a:t>
            </a:r>
            <a:r>
              <a:rPr lang="zh-CN" altLang="en-US" sz="2800" b="1" dirty="0"/>
              <a:t>、及时性原则</a:t>
            </a:r>
            <a:r>
              <a:rPr lang="en-US" altLang="zh-CN" sz="2800" b="1" dirty="0"/>
              <a:t>.</a:t>
            </a:r>
            <a:endParaRPr lang="en-US" altLang="zh-CN" sz="2800" b="1" dirty="0"/>
          </a:p>
          <a:p>
            <a:pPr marL="627380" indent="-444500" eaLnBrk="1" hangingPunct="1">
              <a:lnSpc>
                <a:spcPct val="80000"/>
              </a:lnSpc>
            </a:pPr>
            <a:r>
              <a:rPr lang="en-US" altLang="zh-CN" sz="2800" b="1" dirty="0"/>
              <a:t>   5</a:t>
            </a:r>
            <a:r>
              <a:rPr lang="zh-CN" altLang="en-US" sz="2800" b="1" dirty="0"/>
              <a:t>、可理解性原则</a:t>
            </a:r>
            <a:r>
              <a:rPr lang="en-US" altLang="zh-CN" sz="2800" b="1" dirty="0"/>
              <a:t>.</a:t>
            </a:r>
            <a:r>
              <a:rPr lang="zh-CN" altLang="en-US" sz="2800" b="1" dirty="0"/>
              <a:t>（明晰性）</a:t>
            </a:r>
            <a:endParaRPr lang="en-US" altLang="zh-CN" sz="2800" b="1" dirty="0"/>
          </a:p>
          <a:p>
            <a:pPr marL="627380" indent="-444500" eaLnBrk="1" hangingPunct="1">
              <a:lnSpc>
                <a:spcPct val="80000"/>
              </a:lnSpc>
            </a:pPr>
            <a:r>
              <a:rPr lang="en-US" altLang="zh-CN" sz="2800" b="1" dirty="0"/>
              <a:t>	6</a:t>
            </a:r>
            <a:r>
              <a:rPr lang="zh-CN" altLang="en-US" sz="2800" b="1" dirty="0"/>
              <a:t>、谨慎性原则</a:t>
            </a:r>
            <a:r>
              <a:rPr lang="en-US" altLang="zh-CN" sz="2800" b="1" dirty="0"/>
              <a:t>.</a:t>
            </a:r>
            <a:r>
              <a:rPr lang="zh-CN" altLang="en-US" sz="2800" b="1" dirty="0"/>
              <a:t>（稳健、审慎）</a:t>
            </a:r>
            <a:endParaRPr lang="zh-CN" altLang="en-US" sz="2800" b="1" dirty="0"/>
          </a:p>
          <a:p>
            <a:pPr marL="627380" indent="-444500" eaLnBrk="1" hangingPunct="1">
              <a:lnSpc>
                <a:spcPct val="80000"/>
              </a:lnSpc>
            </a:pPr>
            <a:r>
              <a:rPr lang="zh-CN" altLang="en-US" sz="2800" b="1" dirty="0"/>
              <a:t>	</a:t>
            </a:r>
            <a:r>
              <a:rPr lang="en-US" altLang="zh-CN" sz="2800" b="1" dirty="0"/>
              <a:t>7</a:t>
            </a:r>
            <a:r>
              <a:rPr lang="zh-CN" altLang="en-US" sz="2800" b="1" dirty="0"/>
              <a:t>、重要性原则</a:t>
            </a:r>
            <a:r>
              <a:rPr lang="en-US" altLang="zh-CN" sz="2800" b="1" dirty="0"/>
              <a:t>.</a:t>
            </a:r>
            <a:endParaRPr lang="en-US" altLang="zh-CN" sz="2800" b="1" dirty="0"/>
          </a:p>
          <a:p>
            <a:pPr marL="627380" indent="-444500" eaLnBrk="1" hangingPunct="1">
              <a:lnSpc>
                <a:spcPct val="80000"/>
              </a:lnSpc>
            </a:pPr>
            <a:r>
              <a:rPr lang="en-US" altLang="zh-CN" sz="2800" b="1" dirty="0"/>
              <a:t>   8</a:t>
            </a:r>
            <a:r>
              <a:rPr lang="zh-CN" altLang="en-US" sz="2800" b="1" dirty="0"/>
              <a:t>、实质重于形式原则。</a:t>
            </a:r>
            <a:endParaRPr lang="zh-CN" altLang="en-US" sz="2800" b="1" dirty="0"/>
          </a:p>
          <a:p>
            <a:pPr marL="627380" indent="-444500" eaLnBrk="1" hangingPunct="1">
              <a:lnSpc>
                <a:spcPct val="80000"/>
              </a:lnSpc>
            </a:pPr>
            <a:endParaRPr lang="zh-CN" altLang="en-US" sz="2800" b="1" dirty="0"/>
          </a:p>
          <a:p>
            <a:pPr marL="627380" indent="-444500" eaLnBrk="1" hangingPunct="1">
              <a:lnSpc>
                <a:spcPct val="80000"/>
              </a:lnSpc>
            </a:pPr>
            <a:endParaRPr lang="en-US" altLang="zh-CN" sz="2800" b="1" dirty="0"/>
          </a:p>
        </p:txBody>
      </p:sp>
    </p:spTree>
  </p:cSld>
  <p:clrMapOvr>
    <a:masterClrMapping/>
  </p:clrMapOvr>
  <p:transition spd="med">
    <p:random/>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2"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Tree>
  </p:cSld>
  <p:clrMapOvr>
    <a:masterClrMapping/>
  </p:clrMapOvr>
  <p:transition spd="med">
    <p:random/>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6"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18787" name="Rectangle 4"/>
          <p:cNvSpPr>
            <a:spLocks noGrp="1"/>
          </p:cNvSpPr>
          <p:nvPr>
            <p:ph type="title"/>
          </p:nvPr>
        </p:nvSpPr>
        <p:spPr>
          <a:xfrm>
            <a:off x="-757237" y="836613"/>
            <a:ext cx="6096000" cy="1447800"/>
          </a:xfrm>
        </p:spPr>
        <p:txBody>
          <a:bodyPr vert="horz" wrap="square" lIns="92075" tIns="46038" rIns="92075" bIns="46038" anchor="ctr" anchorCtr="0"/>
          <a:p>
            <a:pPr algn="ctr" eaLnBrk="1" hangingPunct="1"/>
            <a:r>
              <a:rPr lang="zh-CN" altLang="en-US" sz="2800" dirty="0">
                <a:solidFill>
                  <a:schemeClr val="tx1"/>
                </a:solidFill>
              </a:rPr>
              <a:t>（三）、原始凭证的填制</a:t>
            </a:r>
            <a:r>
              <a:rPr lang="zh-CN" altLang="en-US" dirty="0"/>
              <a:t> </a:t>
            </a:r>
            <a:endParaRPr lang="zh-CN" altLang="en-US" dirty="0"/>
          </a:p>
        </p:txBody>
      </p:sp>
      <p:sp>
        <p:nvSpPr>
          <p:cNvPr id="118788" name="Rectangle 5"/>
          <p:cNvSpPr>
            <a:spLocks noGrp="1"/>
          </p:cNvSpPr>
          <p:nvPr>
            <p:ph idx="1"/>
          </p:nvPr>
        </p:nvSpPr>
        <p:spPr>
          <a:xfrm>
            <a:off x="468313" y="2060575"/>
            <a:ext cx="4032250" cy="4495800"/>
          </a:xfrm>
        </p:spPr>
        <p:txBody>
          <a:bodyPr vert="horz" wrap="square" lIns="92075" tIns="46038" rIns="92075" bIns="46038" anchor="t" anchorCtr="0"/>
          <a:p>
            <a:pPr eaLnBrk="1" hangingPunct="1">
              <a:buNone/>
            </a:pPr>
            <a:r>
              <a:rPr lang="zh-CN" altLang="en-US" sz="2400" b="1" dirty="0"/>
              <a:t>      原始凭证要素</a:t>
            </a:r>
            <a:endParaRPr lang="zh-CN" altLang="en-US" sz="2400" b="1" dirty="0"/>
          </a:p>
          <a:p>
            <a:pPr eaLnBrk="1" hangingPunct="1"/>
            <a:r>
              <a:rPr lang="zh-CN" altLang="en-US" sz="2400" dirty="0"/>
              <a:t>凭证名称</a:t>
            </a:r>
            <a:endParaRPr lang="zh-CN" altLang="en-US" sz="2400" dirty="0"/>
          </a:p>
          <a:p>
            <a:pPr eaLnBrk="1" hangingPunct="1"/>
            <a:r>
              <a:rPr lang="zh-CN" altLang="en-US" sz="2400" dirty="0"/>
              <a:t>填制日期</a:t>
            </a:r>
            <a:endParaRPr lang="zh-CN" altLang="en-US" sz="2400" dirty="0"/>
          </a:p>
          <a:p>
            <a:pPr eaLnBrk="1" hangingPunct="1"/>
            <a:r>
              <a:rPr lang="zh-CN" altLang="en-US" sz="2400" dirty="0"/>
              <a:t>凭证编号</a:t>
            </a:r>
            <a:endParaRPr lang="zh-CN" altLang="en-US" sz="2400" dirty="0"/>
          </a:p>
          <a:p>
            <a:pPr eaLnBrk="1" hangingPunct="1"/>
            <a:r>
              <a:rPr lang="zh-CN" altLang="en-US" sz="2400" dirty="0"/>
              <a:t>填制单位、填制人、经办人员签章</a:t>
            </a:r>
            <a:endParaRPr lang="zh-CN" altLang="en-US" sz="2400" dirty="0"/>
          </a:p>
          <a:p>
            <a:pPr eaLnBrk="1" hangingPunct="1"/>
            <a:r>
              <a:rPr lang="zh-CN" altLang="en-US" sz="2400" dirty="0"/>
              <a:t>接受凭证单位的名称</a:t>
            </a:r>
            <a:endParaRPr lang="zh-CN" altLang="en-US" sz="2400" dirty="0"/>
          </a:p>
          <a:p>
            <a:pPr eaLnBrk="1" hangingPunct="1"/>
            <a:r>
              <a:rPr lang="zh-CN" altLang="en-US" sz="2400" dirty="0"/>
              <a:t>经济业务内容</a:t>
            </a:r>
            <a:endParaRPr lang="zh-CN" altLang="en-US" sz="2400" dirty="0"/>
          </a:p>
        </p:txBody>
      </p:sp>
      <p:sp>
        <p:nvSpPr>
          <p:cNvPr id="118789" name="Rectangle 6"/>
          <p:cNvSpPr/>
          <p:nvPr/>
        </p:nvSpPr>
        <p:spPr>
          <a:xfrm>
            <a:off x="4724400" y="2060575"/>
            <a:ext cx="4419600" cy="4343400"/>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eaLnBrk="1" hangingPunct="1">
              <a:lnSpc>
                <a:spcPct val="120000"/>
              </a:lnSpc>
              <a:buNone/>
            </a:pPr>
            <a:r>
              <a:rPr lang="zh-CN" altLang="en-US" sz="2400" dirty="0">
                <a:latin typeface="华文宋体" pitchFamily="2" charset="-122"/>
                <a:ea typeface="华文宋体" pitchFamily="2" charset="-122"/>
              </a:rPr>
              <a:t>      </a:t>
            </a:r>
            <a:r>
              <a:rPr lang="zh-CN" altLang="en-US" sz="2400" b="1" dirty="0">
                <a:latin typeface="华文宋体" pitchFamily="2" charset="-122"/>
                <a:ea typeface="华文宋体" pitchFamily="2" charset="-122"/>
              </a:rPr>
              <a:t>填制要求</a:t>
            </a:r>
            <a:endParaRPr lang="zh-CN" altLang="en-US" sz="2400" b="1" dirty="0">
              <a:latin typeface="华文宋体" pitchFamily="2" charset="-122"/>
              <a:ea typeface="华文宋体" pitchFamily="2" charset="-122"/>
            </a:endParaRPr>
          </a:p>
          <a:p>
            <a:pPr marL="342900" lvl="0" indent="-342900" eaLnBrk="1" hangingPunct="1">
              <a:lnSpc>
                <a:spcPct val="120000"/>
              </a:lnSpc>
              <a:buFont typeface="Wingdings" panose="05000000000000000000" pitchFamily="2" charset="2"/>
              <a:buChar char="n"/>
            </a:pPr>
            <a:r>
              <a:rPr lang="zh-CN" altLang="en-US" sz="2400" dirty="0">
                <a:latin typeface="华文宋体" pitchFamily="2" charset="-122"/>
                <a:ea typeface="华文宋体" pitchFamily="2" charset="-122"/>
              </a:rPr>
              <a:t>符合实际情况 </a:t>
            </a:r>
            <a:endParaRPr lang="zh-CN" altLang="en-US" sz="2400" dirty="0">
              <a:latin typeface="华文宋体" pitchFamily="2" charset="-122"/>
              <a:ea typeface="华文宋体" pitchFamily="2" charset="-122"/>
            </a:endParaRPr>
          </a:p>
          <a:p>
            <a:pPr marL="342900" lvl="0" indent="-342900" eaLnBrk="1" hangingPunct="1">
              <a:lnSpc>
                <a:spcPct val="120000"/>
              </a:lnSpc>
              <a:buFont typeface="Wingdings" panose="05000000000000000000" pitchFamily="2" charset="2"/>
              <a:buChar char="n"/>
            </a:pPr>
            <a:r>
              <a:rPr lang="zh-CN" altLang="en-US" sz="2400" dirty="0">
                <a:latin typeface="华文宋体" pitchFamily="2" charset="-122"/>
                <a:ea typeface="华文宋体" pitchFamily="2" charset="-122"/>
              </a:rPr>
              <a:t>明确经济责任 </a:t>
            </a:r>
            <a:endParaRPr lang="zh-CN" altLang="en-US" sz="2400" dirty="0">
              <a:latin typeface="华文宋体" pitchFamily="2" charset="-122"/>
              <a:ea typeface="华文宋体" pitchFamily="2" charset="-122"/>
            </a:endParaRPr>
          </a:p>
          <a:p>
            <a:pPr marL="342900" lvl="0" indent="-342900" eaLnBrk="1" hangingPunct="1">
              <a:lnSpc>
                <a:spcPct val="120000"/>
              </a:lnSpc>
              <a:buFont typeface="Wingdings" panose="05000000000000000000" pitchFamily="2" charset="2"/>
              <a:buChar char="n"/>
            </a:pPr>
            <a:r>
              <a:rPr lang="zh-CN" altLang="en-US" sz="2400" dirty="0">
                <a:latin typeface="华文宋体" pitchFamily="2" charset="-122"/>
                <a:ea typeface="华文宋体" pitchFamily="2" charset="-122"/>
              </a:rPr>
              <a:t>填写内容齐全 </a:t>
            </a:r>
            <a:endParaRPr lang="zh-CN" altLang="en-US" sz="2400" dirty="0">
              <a:latin typeface="华文宋体" pitchFamily="2" charset="-122"/>
              <a:ea typeface="华文宋体" pitchFamily="2" charset="-122"/>
            </a:endParaRPr>
          </a:p>
          <a:p>
            <a:pPr marL="342900" lvl="0" indent="-342900" eaLnBrk="1" hangingPunct="1">
              <a:lnSpc>
                <a:spcPct val="120000"/>
              </a:lnSpc>
              <a:buFont typeface="Wingdings" panose="05000000000000000000" pitchFamily="2" charset="2"/>
              <a:buChar char="n"/>
            </a:pPr>
            <a:r>
              <a:rPr lang="zh-CN" altLang="en-US" sz="2400" dirty="0">
                <a:latin typeface="华文宋体" pitchFamily="2" charset="-122"/>
                <a:ea typeface="华文宋体" pitchFamily="2" charset="-122"/>
              </a:rPr>
              <a:t>书写格式要规范</a:t>
            </a:r>
            <a:r>
              <a:rPr lang="zh-CN" altLang="en-US" sz="4000" dirty="0">
                <a:solidFill>
                  <a:srgbClr val="33CCFF"/>
                </a:solidFill>
                <a:latin typeface="黑体" panose="02010609060101010101" pitchFamily="49" charset="-122"/>
                <a:ea typeface="黑体" panose="02010609060101010101" pitchFamily="49" charset="-122"/>
              </a:rPr>
              <a:t> </a:t>
            </a:r>
            <a:endParaRPr lang="zh-CN" altLang="en-US" sz="4000" dirty="0">
              <a:solidFill>
                <a:srgbClr val="33CCFF"/>
              </a:solidFill>
              <a:latin typeface="黑体" panose="02010609060101010101" pitchFamily="49" charset="-122"/>
              <a:ea typeface="黑体" panose="02010609060101010101" pitchFamily="49" charset="-122"/>
            </a:endParaRPr>
          </a:p>
        </p:txBody>
      </p:sp>
    </p:spTree>
  </p:cSld>
  <p:clrMapOvr>
    <a:masterClrMapping/>
  </p:clrMapOvr>
  <p:transition spd="med">
    <p:random/>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0"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19811" name="Rectangle 4"/>
          <p:cNvSpPr/>
          <p:nvPr/>
        </p:nvSpPr>
        <p:spPr>
          <a:xfrm>
            <a:off x="827088" y="1628775"/>
            <a:ext cx="5121275" cy="88265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1349375">
              <a:spcBef>
                <a:spcPct val="0"/>
              </a:spcBef>
              <a:buClrTx/>
              <a:buSzTx/>
              <a:buFontTx/>
              <a:buNone/>
            </a:pPr>
            <a:r>
              <a:rPr lang="zh-CN" altLang="en-US" sz="1200" b="1" dirty="0">
                <a:solidFill>
                  <a:srgbClr val="000000"/>
                </a:solidFill>
                <a:latin typeface="宋体" panose="02010600030101010101" pitchFamily="2" charset="-122"/>
                <a:cs typeface="Times New Roman" panose="02020603050405020304" pitchFamily="18" charset="0"/>
              </a:rPr>
              <a:t>表</a:t>
            </a:r>
            <a:r>
              <a:rPr lang="en-US" altLang="zh-CN" sz="1200" b="1" dirty="0">
                <a:solidFill>
                  <a:srgbClr val="000000"/>
                </a:solidFill>
                <a:latin typeface="宋体" panose="02010600030101010101" pitchFamily="2" charset="-122"/>
                <a:cs typeface="Times New Roman" panose="02020603050405020304" pitchFamily="18" charset="0"/>
              </a:rPr>
              <a:t>5</a:t>
            </a:r>
            <a:r>
              <a:rPr lang="zh-CN" altLang="en-US" sz="1200" b="1" dirty="0">
                <a:solidFill>
                  <a:srgbClr val="000000"/>
                </a:solidFill>
                <a:latin typeface="宋体" panose="02010600030101010101" pitchFamily="2" charset="-122"/>
                <a:cs typeface="Times New Roman" panose="02020603050405020304" pitchFamily="18" charset="0"/>
              </a:rPr>
              <a:t>－</a:t>
            </a:r>
            <a:r>
              <a:rPr lang="en-US" altLang="zh-CN" sz="1200" b="1" dirty="0">
                <a:solidFill>
                  <a:srgbClr val="000000"/>
                </a:solidFill>
                <a:latin typeface="宋体" panose="02010600030101010101" pitchFamily="2" charset="-122"/>
                <a:cs typeface="Times New Roman" panose="02020603050405020304" pitchFamily="18" charset="0"/>
              </a:rPr>
              <a:t>1  </a:t>
            </a:r>
            <a:r>
              <a:rPr lang="zh-CN" altLang="en-US" sz="1400" b="1" u="sng" dirty="0">
                <a:solidFill>
                  <a:srgbClr val="000000"/>
                </a:solidFill>
                <a:latin typeface="Times New Roman" panose="02020603050405020304" pitchFamily="18" charset="0"/>
                <a:cs typeface="Times New Roman" panose="02020603050405020304" pitchFamily="18" charset="0"/>
              </a:rPr>
              <a:t>增值税专用发票 </a:t>
            </a:r>
            <a:r>
              <a:rPr lang="zh-CN" altLang="en-US" sz="1400" b="1" dirty="0">
                <a:solidFill>
                  <a:srgbClr val="000000"/>
                </a:solidFill>
                <a:latin typeface="宋体" panose="02010600030101010101" pitchFamily="2" charset="-122"/>
                <a:cs typeface="Times New Roman" panose="02020603050405020304" pitchFamily="18" charset="0"/>
              </a:rPr>
              <a:t>        </a:t>
            </a:r>
            <a:r>
              <a:rPr lang="en-US" altLang="zh-CN" sz="1400" b="1" dirty="0">
                <a:solidFill>
                  <a:srgbClr val="000000"/>
                </a:solidFill>
                <a:latin typeface="宋体" panose="02010600030101010101" pitchFamily="2" charset="-122"/>
                <a:cs typeface="Times New Roman" panose="02020603050405020304" pitchFamily="18" charset="0"/>
              </a:rPr>
              <a:t>N</a:t>
            </a:r>
            <a:r>
              <a:rPr lang="en-US" altLang="zh-CN" sz="1400" b="1" u="sng" dirty="0">
                <a:solidFill>
                  <a:srgbClr val="000000"/>
                </a:solidFill>
                <a:latin typeface="宋体" panose="02010600030101010101" pitchFamily="2" charset="-122"/>
                <a:cs typeface="Times New Roman" panose="02020603050405020304" pitchFamily="18" charset="0"/>
              </a:rPr>
              <a:t>O.</a:t>
            </a:r>
            <a:r>
              <a:rPr lang="en-US" altLang="zh-CN" sz="1400" b="1" dirty="0">
                <a:solidFill>
                  <a:srgbClr val="000000"/>
                </a:solidFill>
                <a:latin typeface="宋体" panose="02010600030101010101" pitchFamily="2" charset="-122"/>
                <a:cs typeface="Times New Roman" panose="02020603050405020304" pitchFamily="18" charset="0"/>
              </a:rPr>
              <a:t>11283583</a:t>
            </a:r>
            <a:endParaRPr lang="en-US" altLang="zh-CN" sz="800" b="1" dirty="0">
              <a:cs typeface="Times New Roman" panose="02020603050405020304" pitchFamily="18" charset="0"/>
            </a:endParaRPr>
          </a:p>
          <a:p>
            <a:pPr marL="0" lvl="0" indent="1349375">
              <a:spcBef>
                <a:spcPct val="0"/>
              </a:spcBef>
              <a:buClrTx/>
              <a:buSzTx/>
              <a:buFontTx/>
              <a:buNone/>
            </a:pPr>
            <a:r>
              <a:rPr lang="en-US" altLang="zh-CN" sz="1400" b="1" dirty="0">
                <a:solidFill>
                  <a:srgbClr val="000000"/>
                </a:solidFill>
                <a:latin typeface="宋体" panose="02010600030101010101" pitchFamily="2" charset="-122"/>
                <a:cs typeface="Times New Roman" panose="02020603050405020304" pitchFamily="18" charset="0"/>
              </a:rPr>
              <a:t>        </a:t>
            </a:r>
            <a:r>
              <a:rPr lang="zh-CN" altLang="en-US" sz="1400" b="1" dirty="0">
                <a:solidFill>
                  <a:srgbClr val="000000"/>
                </a:solidFill>
                <a:latin typeface="宋体" panose="02010600030101010101" pitchFamily="2" charset="-122"/>
                <a:cs typeface="Times New Roman" panose="02020603050405020304" pitchFamily="18" charset="0"/>
              </a:rPr>
              <a:t>发 票 联</a:t>
            </a:r>
            <a:r>
              <a:rPr lang="zh-CN" altLang="en-US" sz="1400" dirty="0">
                <a:solidFill>
                  <a:srgbClr val="000000"/>
                </a:solidFill>
                <a:latin typeface="宋体" panose="02010600030101010101" pitchFamily="2" charset="-122"/>
                <a:cs typeface="Times New Roman" panose="02020603050405020304" pitchFamily="18" charset="0"/>
              </a:rPr>
              <a:t>     </a:t>
            </a:r>
            <a:r>
              <a:rPr lang="zh-CN" altLang="en-US" sz="1400" dirty="0">
                <a:solidFill>
                  <a:srgbClr val="000000"/>
                </a:solidFill>
                <a:latin typeface="Times New Roman" panose="02020603050405020304" pitchFamily="18" charset="0"/>
                <a:cs typeface="Times New Roman" panose="02020603050405020304" pitchFamily="18" charset="0"/>
              </a:rPr>
              <a:t> </a:t>
            </a:r>
            <a:r>
              <a:rPr lang="zh-CN" altLang="en-US" sz="1000" dirty="0">
                <a:solidFill>
                  <a:srgbClr val="000000"/>
                </a:solidFill>
                <a:latin typeface="Times New Roman" panose="02020603050405020304" pitchFamily="18" charset="0"/>
                <a:cs typeface="Times New Roman" panose="02020603050405020304" pitchFamily="18" charset="0"/>
              </a:rPr>
              <a:t> 开票日期     年  月  日</a:t>
            </a:r>
            <a:endParaRPr lang="zh-CN" altLang="en-US" sz="800" dirty="0">
              <a:cs typeface="Times New Roman" panose="02020603050405020304" pitchFamily="18" charset="0"/>
            </a:endParaRPr>
          </a:p>
          <a:p>
            <a:pPr marL="0" lvl="0" indent="1349375">
              <a:spcBef>
                <a:spcPct val="0"/>
              </a:spcBef>
              <a:buClrTx/>
              <a:buSzTx/>
              <a:buFontTx/>
              <a:buNone/>
            </a:pPr>
            <a:endParaRPr lang="zh-CN" altLang="en-US" sz="2400" dirty="0">
              <a:latin typeface="Times New Roman" panose="02020603050405020304" pitchFamily="18" charset="0"/>
              <a:ea typeface="Times New Roman" panose="02020603050405020304" pitchFamily="18" charset="0"/>
            </a:endParaRPr>
          </a:p>
        </p:txBody>
      </p:sp>
      <p:graphicFrame>
        <p:nvGraphicFramePr>
          <p:cNvPr id="453943" name="Group 311"/>
          <p:cNvGraphicFramePr>
            <a:graphicFrameLocks noGrp="1"/>
          </p:cNvGraphicFramePr>
          <p:nvPr/>
        </p:nvGraphicFramePr>
        <p:xfrm>
          <a:off x="755650" y="2209800"/>
          <a:ext cx="6032501" cy="2714625"/>
        </p:xfrm>
        <a:graphic>
          <a:graphicData uri="http://schemas.openxmlformats.org/drawingml/2006/table">
            <a:tbl>
              <a:tblPr/>
              <a:tblGrid>
                <a:gridCol w="358794"/>
                <a:gridCol w="1008116"/>
                <a:gridCol w="885872"/>
                <a:gridCol w="611219"/>
                <a:gridCol w="498501"/>
                <a:gridCol w="682661"/>
                <a:gridCol w="344506"/>
                <a:gridCol w="208291"/>
                <a:gridCol w="208291"/>
                <a:gridCol w="209561"/>
                <a:gridCol w="208291"/>
                <a:gridCol w="208291"/>
                <a:gridCol w="600107"/>
              </a:tblGrid>
              <a:tr h="701839">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购货单位</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5" marR="91445" marT="45731" marB="45731" horzOverflow="overflow">
                    <a:lnL w="254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gridSpan="6">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名        称：</a:t>
                      </a:r>
                      <a:endPar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纳税人识别号：</a:t>
                      </a:r>
                      <a:endParaRPr kumimoji="0" lang="zh-CN" altLang="en-US" sz="1000" b="0" i="0" u="none" strike="noStrike" cap="none" normalizeH="0" baseline="0">
                        <a:ln>
                          <a:noFill/>
                        </a:ln>
                        <a:solidFill>
                          <a:schemeClr val="tx1"/>
                        </a:solidFill>
                        <a:effectLst/>
                        <a:latin typeface="Times New Roman" panose="02020603050405020304" pitchFamily="18" charset="0"/>
                        <a:ea typeface="华文宋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地 址  电 话：</a:t>
                      </a:r>
                      <a:endParaRPr kumimoji="0" lang="zh-CN" altLang="en-US" sz="1000" b="0" i="0" u="none" strike="noStrike" cap="none" normalizeH="0" baseline="0">
                        <a:ln>
                          <a:noFill/>
                        </a:ln>
                        <a:solidFill>
                          <a:schemeClr val="tx1"/>
                        </a:solidFill>
                        <a:effectLst/>
                        <a:latin typeface="Times New Roman" panose="02020603050405020304" pitchFamily="18" charset="0"/>
                        <a:ea typeface="华文宋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开户行及账号：</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1445" marR="91445" marT="45731" marB="4573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hMerge="1">
                  <a:tcPr/>
                </a:tc>
                <a:tc hMerge="1">
                  <a:tcPr/>
                </a:tc>
                <a:tc hMerge="1">
                  <a:tcPr/>
                </a:tc>
                <a:tc hMerge="1">
                  <a:tcPr/>
                </a:tc>
                <a:tc hMerge="1">
                  <a:tcPr/>
                </a:tc>
                <a:tc gridSpan="2">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密码区</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5" marR="91445" marT="45731" marB="4573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hMerge="1">
                  <a:tcPr/>
                </a:tc>
                <a:tc gridSpan="4">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45" marR="91445" marT="45731" marB="45731" horzOverflow="overflow">
                    <a:lnL w="12700" cap="flat" cmpd="sng" algn="ctr">
                      <a:solidFill>
                        <a:srgbClr val="000000"/>
                      </a:solidFill>
                      <a:prstDash val="solid"/>
                      <a:miter lim="800000"/>
                      <a:headEnd type="none" w="med" len="med"/>
                      <a:tailEnd type="none" w="med" len="med"/>
                    </a:lnL>
                    <a:lnR w="25400"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hMerge="1">
                  <a:tcPr/>
                </a:tc>
                <a:tc hMerge="1">
                  <a:tcPr/>
                </a:tc>
                <a:tc hMerge="1">
                  <a:tcPr/>
                </a:tc>
              </a:tr>
              <a:tr h="548768">
                <a:tc gridSpan="2">
                  <a:txBody>
                    <a:bodyPr/>
                    <a:lstStyle/>
                    <a:p>
                      <a:pPr marL="0" marR="0" lvl="0" indent="333375"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货物或应税劳务名称</a:t>
                      </a:r>
                      <a:endPar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333375"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合  计</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1445" marR="91445" marT="45731" marB="45731" horzOverflow="overflow">
                    <a:lnL w="254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hMerge="1">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规格型号</a:t>
                      </a:r>
                      <a:endPar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5" marR="91445" marT="45731" marB="4573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单位</a:t>
                      </a:r>
                      <a:endPar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5" marR="91445" marT="45731" marB="4573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数量</a:t>
                      </a:r>
                      <a:endPar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5" marR="91445" marT="45731" marB="4573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单价</a:t>
                      </a:r>
                      <a:endPar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5" marR="91445" marT="45731" marB="4573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gridSpan="5">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金额</a:t>
                      </a:r>
                      <a:endPar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5" marR="91445" marT="45731" marB="4573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hMerge="1">
                  <a:tcPr/>
                </a:tc>
                <a:tc hMerge="1">
                  <a:tcPr/>
                </a:tc>
                <a:tc hMerge="1">
                  <a:tcPr/>
                </a:tc>
                <a:tc hMerge="1">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税率</a:t>
                      </a:r>
                      <a:endPar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5" marR="91445" marT="45731" marB="4573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税额</a:t>
                      </a:r>
                      <a:endPar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5" marR="91445" marT="45731" marB="45731" horzOverflow="overflow">
                    <a:lnL w="12700" cap="flat" cmpd="sng" algn="ctr">
                      <a:solidFill>
                        <a:srgbClr val="000000"/>
                      </a:solidFill>
                      <a:prstDash val="solid"/>
                      <a:miter lim="800000"/>
                      <a:headEnd type="none" w="med" len="med"/>
                      <a:tailEnd type="none" w="med" len="med"/>
                    </a:lnL>
                    <a:lnR w="254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44532">
                <a:tc gridSpan="2">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价税合计（大写）</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5" marR="91445" marT="45731" marB="45731" horzOverflow="overflow">
                    <a:lnL w="254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hMerge="1">
                  <a:tcPr/>
                </a:tc>
                <a:tc gridSpan="11">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（小写）￥</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5" marR="91445" marT="45731" marB="45731" horzOverflow="overflow">
                    <a:lnL w="12700" cap="flat" cmpd="sng" algn="ctr">
                      <a:solidFill>
                        <a:srgbClr val="000000"/>
                      </a:solidFill>
                      <a:prstDash val="solid"/>
                      <a:miter lim="800000"/>
                      <a:headEnd type="none" w="med" len="med"/>
                      <a:tailEnd type="none" w="med" len="med"/>
                    </a:lnL>
                    <a:lnR w="254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hMerge="1">
                  <a:tcPr/>
                </a:tc>
                <a:tc hMerge="1">
                  <a:tcPr/>
                </a:tc>
                <a:tc hMerge="1">
                  <a:tcPr/>
                </a:tc>
                <a:tc hMerge="1">
                  <a:tcPr/>
                </a:tc>
                <a:tc hMerge="1">
                  <a:tcPr/>
                </a:tc>
                <a:tc hMerge="1">
                  <a:tcPr/>
                </a:tc>
                <a:tc hMerge="1">
                  <a:tcPr/>
                </a:tc>
                <a:tc hMerge="1">
                  <a:tcPr/>
                </a:tc>
                <a:tc hMerge="1">
                  <a:tcPr/>
                </a:tc>
                <a:tc hMerge="1">
                  <a:tcPr/>
                </a:tc>
              </a:tr>
              <a:tr h="701204">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销货单位</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5" marR="91445" marT="45731" marB="45731" horzOverflow="overflow">
                    <a:lnL w="254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5400" cap="flat" cmpd="sng" algn="ctr">
                      <a:solidFill>
                        <a:srgbClr val="000000"/>
                      </a:solidFill>
                      <a:prstDash val="solid"/>
                      <a:miter lim="800000"/>
                      <a:headEnd type="none" w="med" len="med"/>
                      <a:tailEnd type="none" w="med" len="med"/>
                    </a:lnB>
                    <a:lnTlToBr>
                      <a:noFill/>
                    </a:lnTlToBr>
                    <a:lnBlToTr>
                      <a:noFill/>
                    </a:lnBlToTr>
                    <a:noFill/>
                  </a:tcPr>
                </a:tc>
                <a:tc gridSpan="7">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名        称：</a:t>
                      </a:r>
                      <a:endPar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纳税人识别号：</a:t>
                      </a:r>
                      <a:endParaRPr kumimoji="0" lang="zh-CN" altLang="en-US" sz="1000" b="0" i="0" u="none" strike="noStrike" cap="none" normalizeH="0" baseline="0">
                        <a:ln>
                          <a:noFill/>
                        </a:ln>
                        <a:solidFill>
                          <a:schemeClr val="tx1"/>
                        </a:solidFill>
                        <a:effectLst/>
                        <a:latin typeface="Times New Roman" panose="02020603050405020304" pitchFamily="18" charset="0"/>
                        <a:ea typeface="华文宋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地 址  电 话：</a:t>
                      </a:r>
                      <a:endParaRPr kumimoji="0" lang="zh-CN" altLang="en-US" sz="1000" b="0" i="0" u="none" strike="noStrike" cap="none" normalizeH="0" baseline="0">
                        <a:ln>
                          <a:noFill/>
                        </a:ln>
                        <a:solidFill>
                          <a:schemeClr val="tx1"/>
                        </a:solidFill>
                        <a:effectLst/>
                        <a:latin typeface="Times New Roman" panose="02020603050405020304" pitchFamily="18" charset="0"/>
                        <a:ea typeface="华文宋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开户行及账号：</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1445" marR="91445" marT="45731" marB="4573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5400" cap="flat" cmpd="sng" algn="ctr">
                      <a:solidFill>
                        <a:srgbClr val="000000"/>
                      </a:solidFill>
                      <a:prstDash val="solid"/>
                      <a:miter lim="800000"/>
                      <a:headEnd type="none" w="med" len="med"/>
                      <a:tailEnd type="none" w="med" len="med"/>
                    </a:lnB>
                    <a:lnTlToBr>
                      <a:noFill/>
                    </a:lnTlToBr>
                    <a:lnBlToTr>
                      <a:noFill/>
                    </a:lnBlToTr>
                    <a:noFill/>
                  </a:tcPr>
                </a:tc>
                <a:tc hMerge="1">
                  <a:tcPr/>
                </a:tc>
                <a:tc hMerge="1">
                  <a:tcPr/>
                </a:tc>
                <a:tc hMerge="1">
                  <a:tcPr/>
                </a:tc>
                <a:tc hMerge="1">
                  <a:tcPr/>
                </a:tc>
                <a:tc hMerge="1">
                  <a:tcPr/>
                </a:tc>
                <a:tc hMerge="1">
                  <a:tcPr/>
                </a:tc>
                <a:tc gridSpan="2">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备</a:t>
                      </a:r>
                      <a:endPar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注</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1445" marR="91445" marT="45731" marB="4573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5400" cap="flat" cmpd="sng" algn="ctr">
                      <a:solidFill>
                        <a:srgbClr val="000000"/>
                      </a:solidFill>
                      <a:prstDash val="solid"/>
                      <a:miter lim="800000"/>
                      <a:headEnd type="none" w="med" len="med"/>
                      <a:tailEnd type="none" w="med" len="med"/>
                    </a:lnB>
                    <a:lnTlToBr>
                      <a:noFill/>
                    </a:lnTlToBr>
                    <a:lnBlToTr>
                      <a:noFill/>
                    </a:lnBlToTr>
                    <a:noFill/>
                  </a:tcPr>
                </a:tc>
                <a:tc hMerge="1">
                  <a:tcPr/>
                </a:tc>
                <a:tc gridSpan="3">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45" marR="91445" marT="45731" marB="45731" horzOverflow="overflow">
                    <a:lnL w="12700" cap="flat" cmpd="sng" algn="ctr">
                      <a:solidFill>
                        <a:srgbClr val="000000"/>
                      </a:solidFill>
                      <a:prstDash val="solid"/>
                      <a:miter lim="800000"/>
                      <a:headEnd type="none" w="med" len="med"/>
                      <a:tailEnd type="none" w="med" len="med"/>
                    </a:lnL>
                    <a:lnR w="254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5400" cap="flat" cmpd="sng" algn="ctr">
                      <a:solidFill>
                        <a:srgbClr val="000000"/>
                      </a:solidFill>
                      <a:prstDash val="solid"/>
                      <a:miter lim="800000"/>
                      <a:headEnd type="none" w="med" len="med"/>
                      <a:tailEnd type="none" w="med" len="med"/>
                    </a:lnB>
                    <a:lnTlToBr>
                      <a:noFill/>
                    </a:lnTlToBr>
                    <a:lnBlToTr>
                      <a:noFill/>
                    </a:lnBlToTr>
                    <a:noFill/>
                  </a:tcPr>
                </a:tc>
                <a:tc hMerge="1">
                  <a:tcPr/>
                </a:tc>
                <a:tc hMerge="1">
                  <a:tcPr/>
                </a:tc>
              </a:tr>
              <a:tr h="51828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45" marR="91445" marT="45731" marB="45731"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45" marR="91445" marT="45731" marB="45731"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45" marR="91445" marT="45731" marB="45731"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45" marR="91445" marT="45731" marB="45731"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45" marR="91445" marT="45731" marB="45731"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45" marR="91445" marT="45731" marB="45731"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45" marR="91445" marT="45731" marB="45731"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45" marR="91445" marT="45731" marB="45731"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45" marR="91445" marT="45731" marB="45731"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45" marR="91445" marT="45731" marB="45731"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45" marR="91445" marT="45731" marB="45731"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45" marR="91445" marT="45731" marB="45731"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45" marR="91445" marT="45731" marB="45731"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
        <p:nvSpPr>
          <p:cNvPr id="119879" name="Rectangle 312"/>
          <p:cNvSpPr/>
          <p:nvPr/>
        </p:nvSpPr>
        <p:spPr>
          <a:xfrm>
            <a:off x="811213" y="4921250"/>
            <a:ext cx="4025900" cy="6096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spcBef>
                <a:spcPct val="0"/>
              </a:spcBef>
              <a:buClrTx/>
              <a:buSzTx/>
              <a:buFontTx/>
              <a:buNone/>
            </a:pPr>
            <a:r>
              <a:rPr lang="zh-CN" altLang="en-US" sz="1000" dirty="0">
                <a:solidFill>
                  <a:srgbClr val="000000"/>
                </a:solidFill>
                <a:latin typeface="Times New Roman" panose="02020603050405020304" pitchFamily="18" charset="0"/>
                <a:cs typeface="Times New Roman" panose="02020603050405020304" pitchFamily="18" charset="0"/>
              </a:rPr>
              <a:t>      收款人：       复核：                开票人：                销货单位：（章）</a:t>
            </a:r>
            <a:endParaRPr lang="zh-CN" altLang="en-US" sz="800" dirty="0">
              <a:cs typeface="Times New Roman" panose="02020603050405020304" pitchFamily="18" charset="0"/>
            </a:endParaRPr>
          </a:p>
          <a:p>
            <a:pPr marL="0" lvl="0" indent="0">
              <a:spcBef>
                <a:spcPct val="0"/>
              </a:spcBef>
              <a:buClrTx/>
              <a:buSzTx/>
              <a:buFontTx/>
              <a:buNone/>
            </a:pPr>
            <a:endParaRPr lang="zh-CN" altLang="en-US" sz="2400" dirty="0">
              <a:latin typeface="Times New Roman" panose="02020603050405020304" pitchFamily="18" charset="0"/>
              <a:ea typeface="Times New Roman" panose="02020603050405020304" pitchFamily="18" charset="0"/>
            </a:endParaRPr>
          </a:p>
        </p:txBody>
      </p:sp>
    </p:spTree>
  </p:cSld>
  <p:clrMapOvr>
    <a:masterClrMapping/>
  </p:clrMapOvr>
  <p:transition spd="med">
    <p:random/>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4"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pic>
        <p:nvPicPr>
          <p:cNvPr id="120835" name="Picture 5" descr="sunxia8082010528845118885"/>
          <p:cNvPicPr>
            <a:picLocks noChangeAspect="1"/>
          </p:cNvPicPr>
          <p:nvPr/>
        </p:nvPicPr>
        <p:blipFill>
          <a:blip r:embed="rId1"/>
          <a:stretch>
            <a:fillRect/>
          </a:stretch>
        </p:blipFill>
        <p:spPr>
          <a:xfrm>
            <a:off x="971550" y="1112838"/>
            <a:ext cx="7272338" cy="5503862"/>
          </a:xfrm>
          <a:prstGeom prst="rect">
            <a:avLst/>
          </a:prstGeom>
          <a:noFill/>
          <a:ln w="9525">
            <a:noFill/>
          </a:ln>
        </p:spPr>
      </p:pic>
    </p:spTree>
  </p:cSld>
  <p:clrMapOvr>
    <a:masterClrMapping/>
  </p:clrMapOvr>
  <p:transition spd="med">
    <p:random/>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8"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407556" name="Rectangle 4"/>
          <p:cNvSpPr>
            <a:spLocks noGrp="1"/>
          </p:cNvSpPr>
          <p:nvPr>
            <p:ph idx="1"/>
          </p:nvPr>
        </p:nvSpPr>
        <p:spPr>
          <a:xfrm>
            <a:off x="323850" y="1341438"/>
            <a:ext cx="8420100" cy="6172200"/>
          </a:xfrm>
        </p:spPr>
        <p:txBody>
          <a:bodyPr vert="horz" wrap="square" lIns="91440" tIns="45720" rIns="91440" bIns="45720" anchor="t" anchorCtr="0"/>
          <a:p>
            <a:pPr eaLnBrk="1" hangingPunct="1"/>
            <a:r>
              <a:rPr lang="zh-CN" altLang="en-US" dirty="0"/>
              <a:t> </a:t>
            </a:r>
            <a:r>
              <a:rPr lang="zh-CN" altLang="en-US" sz="2400" dirty="0">
                <a:latin typeface="华文宋体" pitchFamily="2" charset="-122"/>
                <a:ea typeface="华文宋体" pitchFamily="2" charset="-122"/>
              </a:rPr>
              <a:t>四、记账凭证</a:t>
            </a:r>
            <a:r>
              <a:rPr lang="en-US" altLang="zh-CN" sz="2400" dirty="0">
                <a:latin typeface="华文宋体" pitchFamily="2" charset="-122"/>
                <a:ea typeface="华文宋体" pitchFamily="2" charset="-122"/>
              </a:rPr>
              <a:t>.</a:t>
            </a:r>
            <a:endParaRPr lang="en-US" altLang="zh-CN" sz="2400" dirty="0">
              <a:latin typeface="华文宋体" pitchFamily="2" charset="-122"/>
              <a:ea typeface="华文宋体" pitchFamily="2" charset="-122"/>
            </a:endParaRPr>
          </a:p>
          <a:p>
            <a:pPr eaLnBrk="1" hangingPunct="1"/>
            <a:r>
              <a:rPr lang="zh-CN" altLang="en-US" sz="2400" dirty="0">
                <a:latin typeface="华文宋体" pitchFamily="2" charset="-122"/>
                <a:ea typeface="华文宋体" pitchFamily="2" charset="-122"/>
              </a:rPr>
              <a:t>（一）记账凭证的概念</a:t>
            </a:r>
            <a:r>
              <a:rPr lang="en-US" altLang="zh-CN" sz="2400" dirty="0">
                <a:latin typeface="华文宋体" pitchFamily="2" charset="-122"/>
                <a:ea typeface="华文宋体" pitchFamily="2" charset="-122"/>
              </a:rPr>
              <a:t>.</a:t>
            </a:r>
            <a:endParaRPr lang="en-US" altLang="zh-CN" sz="2400" dirty="0">
              <a:latin typeface="华文宋体" pitchFamily="2" charset="-122"/>
              <a:ea typeface="华文宋体" pitchFamily="2" charset="-122"/>
            </a:endParaRPr>
          </a:p>
          <a:p>
            <a:pPr eaLnBrk="1" hangingPunct="1"/>
            <a:r>
              <a:rPr lang="en-US" altLang="zh-CN" sz="2400" dirty="0">
                <a:latin typeface="华文宋体" pitchFamily="2" charset="-122"/>
                <a:ea typeface="华文宋体" pitchFamily="2" charset="-122"/>
              </a:rPr>
              <a:t>	</a:t>
            </a:r>
            <a:r>
              <a:rPr lang="zh-CN" altLang="en-US" sz="2400" dirty="0">
                <a:latin typeface="华文宋体" pitchFamily="2" charset="-122"/>
                <a:ea typeface="华文宋体" pitchFamily="2" charset="-122"/>
              </a:rPr>
              <a:t>记账凭证时财会部门根据原始凭证填制，记载经济业务简要内容，确定会计分录，作为记账依据的会计凭证。</a:t>
            </a:r>
            <a:endParaRPr lang="zh-CN" altLang="en-US" sz="2400" dirty="0">
              <a:latin typeface="华文宋体" pitchFamily="2" charset="-122"/>
              <a:ea typeface="华文宋体" pitchFamily="2" charset="-122"/>
            </a:endParaRPr>
          </a:p>
          <a:p>
            <a:pPr eaLnBrk="1" hangingPunct="1"/>
            <a:r>
              <a:rPr lang="zh-CN" altLang="en-US" sz="2400" dirty="0">
                <a:latin typeface="华文宋体" pitchFamily="2" charset="-122"/>
                <a:ea typeface="华文宋体" pitchFamily="2" charset="-122"/>
              </a:rPr>
              <a:t>（二）记账凭证的分类</a:t>
            </a:r>
            <a:r>
              <a:rPr lang="en-US" altLang="zh-CN" sz="2400" dirty="0">
                <a:latin typeface="华文宋体" pitchFamily="2" charset="-122"/>
                <a:ea typeface="华文宋体" pitchFamily="2" charset="-122"/>
              </a:rPr>
              <a:t>.</a:t>
            </a:r>
            <a:endParaRPr lang="en-US" altLang="zh-CN" sz="2400" dirty="0">
              <a:latin typeface="华文宋体" pitchFamily="2" charset="-122"/>
              <a:ea typeface="华文宋体" pitchFamily="2" charset="-122"/>
            </a:endParaRPr>
          </a:p>
        </p:txBody>
      </p:sp>
      <p:grpSp>
        <p:nvGrpSpPr>
          <p:cNvPr id="121860" name="Group 28"/>
          <p:cNvGrpSpPr/>
          <p:nvPr/>
        </p:nvGrpSpPr>
        <p:grpSpPr>
          <a:xfrm>
            <a:off x="1187450" y="3429000"/>
            <a:ext cx="5280025" cy="3405188"/>
            <a:chOff x="1007" y="2831"/>
            <a:chExt cx="3326" cy="2145"/>
          </a:xfrm>
        </p:grpSpPr>
        <p:sp>
          <p:nvSpPr>
            <p:cNvPr id="121861" name="Text Box 6"/>
            <p:cNvSpPr txBox="1"/>
            <p:nvPr/>
          </p:nvSpPr>
          <p:spPr>
            <a:xfrm>
              <a:off x="1007" y="3533"/>
              <a:ext cx="289" cy="1212"/>
            </a:xfrm>
            <a:prstGeom prst="rect">
              <a:avLst/>
            </a:prstGeom>
            <a:noFill/>
            <a:ln w="9525">
              <a:noFill/>
            </a:ln>
          </p:spPr>
          <p:txBody>
            <a:bodyPr vert="eaVert">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endParaRPr lang="zh-CN" altLang="en-US" sz="1800" dirty="0">
                <a:latin typeface="Times New Roman" panose="02020603050405020304" pitchFamily="18" charset="0"/>
              </a:endParaRPr>
            </a:p>
          </p:txBody>
        </p:sp>
        <p:sp>
          <p:nvSpPr>
            <p:cNvPr id="121862" name="AutoShape 7"/>
            <p:cNvSpPr/>
            <p:nvPr/>
          </p:nvSpPr>
          <p:spPr>
            <a:xfrm>
              <a:off x="1377" y="3234"/>
              <a:ext cx="97" cy="1411"/>
            </a:xfrm>
            <a:prstGeom prst="leftBrace">
              <a:avLst>
                <a:gd name="adj1" fmla="val 121219"/>
                <a:gd name="adj2" fmla="val 50000"/>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
          <p:nvSpPr>
            <p:cNvPr id="121863" name="Text Box 8"/>
            <p:cNvSpPr txBox="1"/>
            <p:nvPr/>
          </p:nvSpPr>
          <p:spPr>
            <a:xfrm>
              <a:off x="1524" y="3148"/>
              <a:ext cx="1428"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按反映的经济内容分</a:t>
              </a:r>
              <a:endParaRPr lang="zh-CN" altLang="en-US" sz="1800" dirty="0">
                <a:latin typeface="Times New Roman" panose="02020603050405020304" pitchFamily="18" charset="0"/>
              </a:endParaRPr>
            </a:p>
          </p:txBody>
        </p:sp>
        <p:sp>
          <p:nvSpPr>
            <p:cNvPr id="121864" name="AutoShape 9"/>
            <p:cNvSpPr/>
            <p:nvPr/>
          </p:nvSpPr>
          <p:spPr>
            <a:xfrm>
              <a:off x="2880" y="2967"/>
              <a:ext cx="181" cy="590"/>
            </a:xfrm>
            <a:prstGeom prst="leftBrace">
              <a:avLst>
                <a:gd name="adj1" fmla="val 27163"/>
                <a:gd name="adj2" fmla="val 50000"/>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
          <p:nvSpPr>
            <p:cNvPr id="121865" name="Text Box 10"/>
            <p:cNvSpPr txBox="1"/>
            <p:nvPr/>
          </p:nvSpPr>
          <p:spPr>
            <a:xfrm>
              <a:off x="3061" y="2831"/>
              <a:ext cx="1272"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收款凭证</a:t>
              </a:r>
              <a:endParaRPr lang="zh-CN" altLang="en-US" sz="1600" dirty="0">
                <a:latin typeface="Times New Roman" panose="02020603050405020304" pitchFamily="18" charset="0"/>
              </a:endParaRPr>
            </a:p>
          </p:txBody>
        </p:sp>
        <p:sp>
          <p:nvSpPr>
            <p:cNvPr id="121866" name="Text Box 11"/>
            <p:cNvSpPr txBox="1"/>
            <p:nvPr/>
          </p:nvSpPr>
          <p:spPr>
            <a:xfrm>
              <a:off x="3072" y="3148"/>
              <a:ext cx="1092"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付款凭证</a:t>
              </a:r>
              <a:endParaRPr lang="zh-CN" altLang="en-US" sz="1800" dirty="0">
                <a:latin typeface="Times New Roman" panose="02020603050405020304" pitchFamily="18" charset="0"/>
              </a:endParaRPr>
            </a:p>
          </p:txBody>
        </p:sp>
        <p:sp>
          <p:nvSpPr>
            <p:cNvPr id="121867" name="Text Box 12"/>
            <p:cNvSpPr txBox="1"/>
            <p:nvPr/>
          </p:nvSpPr>
          <p:spPr>
            <a:xfrm>
              <a:off x="3107" y="3420"/>
              <a:ext cx="104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转账凭证</a:t>
              </a:r>
              <a:endParaRPr lang="zh-CN" altLang="en-US" sz="1800" dirty="0">
                <a:latin typeface="Times New Roman" panose="02020603050405020304" pitchFamily="18" charset="0"/>
              </a:endParaRPr>
            </a:p>
          </p:txBody>
        </p:sp>
        <p:sp>
          <p:nvSpPr>
            <p:cNvPr id="121868" name="Text Box 17"/>
            <p:cNvSpPr txBox="1"/>
            <p:nvPr/>
          </p:nvSpPr>
          <p:spPr>
            <a:xfrm>
              <a:off x="1519" y="3925"/>
              <a:ext cx="1428"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按        用      途      分</a:t>
              </a:r>
              <a:endParaRPr lang="zh-CN" altLang="en-US" sz="1800" dirty="0">
                <a:latin typeface="Times New Roman" panose="02020603050405020304" pitchFamily="18" charset="0"/>
              </a:endParaRPr>
            </a:p>
          </p:txBody>
        </p:sp>
        <p:sp>
          <p:nvSpPr>
            <p:cNvPr id="121869" name="AutoShape 18"/>
            <p:cNvSpPr/>
            <p:nvPr/>
          </p:nvSpPr>
          <p:spPr>
            <a:xfrm>
              <a:off x="2875" y="3744"/>
              <a:ext cx="181" cy="590"/>
            </a:xfrm>
            <a:prstGeom prst="leftBrace">
              <a:avLst>
                <a:gd name="adj1" fmla="val 27163"/>
                <a:gd name="adj2" fmla="val 50000"/>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
          <p:nvSpPr>
            <p:cNvPr id="121870" name="Text Box 19"/>
            <p:cNvSpPr txBox="1"/>
            <p:nvPr/>
          </p:nvSpPr>
          <p:spPr>
            <a:xfrm>
              <a:off x="3056" y="3653"/>
              <a:ext cx="1272"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分录凭证</a:t>
              </a:r>
              <a:endParaRPr lang="zh-CN" altLang="en-US" sz="1600" dirty="0">
                <a:latin typeface="Times New Roman" panose="02020603050405020304" pitchFamily="18" charset="0"/>
              </a:endParaRPr>
            </a:p>
          </p:txBody>
        </p:sp>
        <p:sp>
          <p:nvSpPr>
            <p:cNvPr id="121871" name="Text Box 20"/>
            <p:cNvSpPr txBox="1"/>
            <p:nvPr/>
          </p:nvSpPr>
          <p:spPr>
            <a:xfrm>
              <a:off x="3067" y="3925"/>
              <a:ext cx="1092"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汇总凭证</a:t>
              </a:r>
              <a:endParaRPr lang="zh-CN" altLang="en-US" sz="1800" dirty="0">
                <a:latin typeface="Times New Roman" panose="02020603050405020304" pitchFamily="18" charset="0"/>
              </a:endParaRPr>
            </a:p>
          </p:txBody>
        </p:sp>
        <p:sp>
          <p:nvSpPr>
            <p:cNvPr id="121872" name="Text Box 21"/>
            <p:cNvSpPr txBox="1"/>
            <p:nvPr/>
          </p:nvSpPr>
          <p:spPr>
            <a:xfrm>
              <a:off x="3102" y="4197"/>
              <a:ext cx="104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联合凭证</a:t>
              </a:r>
              <a:endParaRPr lang="zh-CN" altLang="en-US" sz="1800" dirty="0">
                <a:latin typeface="Times New Roman" panose="02020603050405020304" pitchFamily="18" charset="0"/>
              </a:endParaRPr>
            </a:p>
          </p:txBody>
        </p:sp>
        <p:sp>
          <p:nvSpPr>
            <p:cNvPr id="121873" name="Text Box 22"/>
            <p:cNvSpPr txBox="1"/>
            <p:nvPr/>
          </p:nvSpPr>
          <p:spPr>
            <a:xfrm>
              <a:off x="1497" y="4564"/>
              <a:ext cx="1428"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按  编  制  方  法  分</a:t>
              </a:r>
              <a:endParaRPr lang="zh-CN" altLang="en-US" sz="1800" dirty="0">
                <a:latin typeface="Times New Roman" panose="02020603050405020304" pitchFamily="18" charset="0"/>
              </a:endParaRPr>
            </a:p>
          </p:txBody>
        </p:sp>
        <p:sp>
          <p:nvSpPr>
            <p:cNvPr id="121874" name="AutoShape 23"/>
            <p:cNvSpPr/>
            <p:nvPr/>
          </p:nvSpPr>
          <p:spPr>
            <a:xfrm>
              <a:off x="2875" y="4428"/>
              <a:ext cx="96" cy="454"/>
            </a:xfrm>
            <a:prstGeom prst="leftBrace">
              <a:avLst>
                <a:gd name="adj1" fmla="val 39409"/>
                <a:gd name="adj2" fmla="val 50000"/>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
          <p:nvSpPr>
            <p:cNvPr id="121875" name="Text Box 24"/>
            <p:cNvSpPr txBox="1"/>
            <p:nvPr/>
          </p:nvSpPr>
          <p:spPr>
            <a:xfrm>
              <a:off x="2925" y="4424"/>
              <a:ext cx="1272"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单式凭证</a:t>
              </a:r>
              <a:endParaRPr lang="zh-CN" altLang="en-US" sz="1600" dirty="0">
                <a:latin typeface="Times New Roman" panose="02020603050405020304" pitchFamily="18" charset="0"/>
              </a:endParaRPr>
            </a:p>
          </p:txBody>
        </p:sp>
        <p:sp>
          <p:nvSpPr>
            <p:cNvPr id="121876" name="Text Box 26"/>
            <p:cNvSpPr txBox="1"/>
            <p:nvPr/>
          </p:nvSpPr>
          <p:spPr>
            <a:xfrm>
              <a:off x="2971" y="4745"/>
              <a:ext cx="104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复式凭证</a:t>
              </a:r>
              <a:endParaRPr lang="zh-CN" altLang="en-US" sz="1800" dirty="0">
                <a:latin typeface="Times New Roman" panose="02020603050405020304" pitchFamily="18" charset="0"/>
              </a:endParaRP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407556">
                                            <p:txEl>
                                              <p:charRg st="0" end="9"/>
                                            </p:txEl>
                                          </p:spTgt>
                                        </p:tgtEl>
                                        <p:attrNameLst>
                                          <p:attrName>style.visibility</p:attrName>
                                        </p:attrNameLst>
                                      </p:cBhvr>
                                      <p:to>
                                        <p:strVal val="visible"/>
                                      </p:to>
                                    </p:set>
                                    <p:animEffect transition="in" filter="wipe(right)">
                                      <p:cBhvr>
                                        <p:cTn id="7" dur="500"/>
                                        <p:tgtEl>
                                          <p:spTgt spid="407556">
                                            <p:txEl>
                                              <p:charRg st="0" end="9"/>
                                            </p:txEl>
                                          </p:spTgt>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407556">
                                            <p:txEl>
                                              <p:charRg st="9" end="21"/>
                                            </p:txEl>
                                          </p:spTgt>
                                        </p:tgtEl>
                                        <p:attrNameLst>
                                          <p:attrName>style.visibility</p:attrName>
                                        </p:attrNameLst>
                                      </p:cBhvr>
                                      <p:to>
                                        <p:strVal val="visible"/>
                                      </p:to>
                                    </p:set>
                                    <p:animEffect transition="in" filter="wipe(right)">
                                      <p:cBhvr>
                                        <p:cTn id="11" dur="500"/>
                                        <p:tgtEl>
                                          <p:spTgt spid="407556">
                                            <p:txEl>
                                              <p:charRg st="9" end="21"/>
                                            </p:txEl>
                                          </p:spTgt>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407556">
                                            <p:txEl>
                                              <p:charRg st="21" end="71"/>
                                            </p:txEl>
                                          </p:spTgt>
                                        </p:tgtEl>
                                        <p:attrNameLst>
                                          <p:attrName>style.visibility</p:attrName>
                                        </p:attrNameLst>
                                      </p:cBhvr>
                                      <p:to>
                                        <p:strVal val="visible"/>
                                      </p:to>
                                    </p:set>
                                    <p:animEffect transition="in" filter="wipe(right)">
                                      <p:cBhvr>
                                        <p:cTn id="15" dur="500"/>
                                        <p:tgtEl>
                                          <p:spTgt spid="407556">
                                            <p:txEl>
                                              <p:charRg st="21" end="71"/>
                                            </p:txEl>
                                          </p:spTgt>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407556">
                                            <p:txEl>
                                              <p:charRg st="71" end="83"/>
                                            </p:txEl>
                                          </p:spTgt>
                                        </p:tgtEl>
                                        <p:attrNameLst>
                                          <p:attrName>style.visibility</p:attrName>
                                        </p:attrNameLst>
                                      </p:cBhvr>
                                      <p:to>
                                        <p:strVal val="visible"/>
                                      </p:to>
                                    </p:set>
                                    <p:animEffect transition="in" filter="wipe(right)">
                                      <p:cBhvr>
                                        <p:cTn id="19" dur="500"/>
                                        <p:tgtEl>
                                          <p:spTgt spid="407556">
                                            <p:txEl>
                                              <p:charRg st="71" end="8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6" grpId="0" advAuto="100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2"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22883" name="Rectangle 4"/>
          <p:cNvSpPr/>
          <p:nvPr/>
        </p:nvSpPr>
        <p:spPr>
          <a:xfrm>
            <a:off x="250825" y="981075"/>
            <a:ext cx="6096000" cy="1524000"/>
          </a:xfrm>
          <a:prstGeom prst="rect">
            <a:avLst/>
          </a:prstGeom>
          <a:noFill/>
          <a:ln w="9525">
            <a:noFill/>
          </a:ln>
        </p:spPr>
        <p:txBody>
          <a:bodyPr lIns="92075" tIns="46038" rIns="92075" bIns="46038"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dirty="0">
                <a:latin typeface="华文宋体" pitchFamily="2" charset="-122"/>
                <a:ea typeface="华文宋体" pitchFamily="2" charset="-122"/>
              </a:rPr>
              <a:t>二、记账凭证的填制 </a:t>
            </a:r>
            <a:endParaRPr lang="zh-CN" altLang="en-US" dirty="0">
              <a:latin typeface="华文宋体" pitchFamily="2" charset="-122"/>
              <a:ea typeface="华文宋体" pitchFamily="2" charset="-122"/>
            </a:endParaRPr>
          </a:p>
        </p:txBody>
      </p:sp>
      <p:sp>
        <p:nvSpPr>
          <p:cNvPr id="122884" name="Rectangle 5"/>
          <p:cNvSpPr/>
          <p:nvPr/>
        </p:nvSpPr>
        <p:spPr>
          <a:xfrm>
            <a:off x="250825" y="2060575"/>
            <a:ext cx="4752975" cy="5105400"/>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algn="just" eaLnBrk="1" hangingPunct="1">
              <a:buNone/>
            </a:pPr>
            <a:r>
              <a:rPr lang="zh-CN" altLang="en-US" sz="2800" dirty="0">
                <a:latin typeface="华文宋体" pitchFamily="2" charset="-122"/>
                <a:ea typeface="华文宋体" pitchFamily="2" charset="-122"/>
              </a:rPr>
              <a:t>（一）记账凭证要素</a:t>
            </a:r>
            <a:endParaRPr lang="zh-CN" altLang="en-US" sz="2800" dirty="0">
              <a:latin typeface="华文宋体" pitchFamily="2" charset="-122"/>
              <a:ea typeface="华文宋体" pitchFamily="2" charset="-122"/>
            </a:endParaRPr>
          </a:p>
          <a:p>
            <a:pPr marL="342900" lvl="0" indent="-342900" algn="just" eaLnBrk="1" hangingPunct="1">
              <a:buFont typeface="Wingdings" panose="05000000000000000000" pitchFamily="2" charset="2"/>
              <a:buChar char="n"/>
            </a:pPr>
            <a:r>
              <a:rPr lang="zh-CN" altLang="en-US" sz="2800" dirty="0">
                <a:latin typeface="华文宋体" pitchFamily="2" charset="-122"/>
                <a:ea typeface="华文宋体" pitchFamily="2" charset="-122"/>
              </a:rPr>
              <a:t>填制凭证日期</a:t>
            </a:r>
            <a:endParaRPr lang="zh-CN" altLang="en-US" sz="2800" dirty="0">
              <a:latin typeface="华文宋体" pitchFamily="2" charset="-122"/>
              <a:ea typeface="华文宋体" pitchFamily="2" charset="-122"/>
            </a:endParaRPr>
          </a:p>
          <a:p>
            <a:pPr marL="342900" lvl="0" indent="-342900" algn="just" eaLnBrk="1" hangingPunct="1">
              <a:buFont typeface="Wingdings" panose="05000000000000000000" pitchFamily="2" charset="2"/>
              <a:buChar char="n"/>
            </a:pPr>
            <a:r>
              <a:rPr lang="zh-CN" altLang="en-US" sz="2800" dirty="0">
                <a:latin typeface="华文宋体" pitchFamily="2" charset="-122"/>
                <a:ea typeface="华文宋体" pitchFamily="2" charset="-122"/>
              </a:rPr>
              <a:t>凭证编号</a:t>
            </a:r>
            <a:endParaRPr lang="zh-CN" altLang="en-US" sz="2800" dirty="0">
              <a:latin typeface="华文宋体" pitchFamily="2" charset="-122"/>
              <a:ea typeface="华文宋体" pitchFamily="2" charset="-122"/>
            </a:endParaRPr>
          </a:p>
          <a:p>
            <a:pPr marL="342900" lvl="0" indent="-342900" eaLnBrk="1" hangingPunct="1">
              <a:buFont typeface="Wingdings" panose="05000000000000000000" pitchFamily="2" charset="2"/>
              <a:buChar char="n"/>
            </a:pPr>
            <a:r>
              <a:rPr lang="zh-CN" altLang="en-US" sz="2800" dirty="0">
                <a:latin typeface="华文宋体" pitchFamily="2" charset="-122"/>
                <a:ea typeface="华文宋体" pitchFamily="2" charset="-122"/>
              </a:rPr>
              <a:t>经济业务内容摘要 </a:t>
            </a:r>
            <a:endParaRPr lang="zh-CN" altLang="en-US" sz="2800" dirty="0">
              <a:latin typeface="华文宋体" pitchFamily="2" charset="-122"/>
              <a:ea typeface="华文宋体" pitchFamily="2" charset="-122"/>
            </a:endParaRPr>
          </a:p>
          <a:p>
            <a:pPr marL="342900" lvl="0" indent="-342900" algn="just" eaLnBrk="1" hangingPunct="1">
              <a:buFont typeface="Wingdings" panose="05000000000000000000" pitchFamily="2" charset="2"/>
              <a:buChar char="n"/>
            </a:pPr>
            <a:r>
              <a:rPr lang="zh-CN" altLang="en-US" sz="2800" dirty="0">
                <a:latin typeface="华文宋体" pitchFamily="2" charset="-122"/>
                <a:ea typeface="华文宋体" pitchFamily="2" charset="-122"/>
              </a:rPr>
              <a:t>会计科目名称、记账方向和记账金额</a:t>
            </a:r>
            <a:endParaRPr lang="zh-CN" altLang="en-US" sz="2800" dirty="0">
              <a:latin typeface="华文宋体" pitchFamily="2" charset="-122"/>
              <a:ea typeface="华文宋体" pitchFamily="2" charset="-122"/>
            </a:endParaRPr>
          </a:p>
          <a:p>
            <a:pPr marL="342900" lvl="0" indent="-342900" algn="just" eaLnBrk="1" hangingPunct="1">
              <a:buFont typeface="Wingdings" panose="05000000000000000000" pitchFamily="2" charset="2"/>
              <a:buChar char="n"/>
            </a:pPr>
            <a:r>
              <a:rPr lang="zh-CN" altLang="en-US" sz="2800" dirty="0">
                <a:latin typeface="华文宋体" pitchFamily="2" charset="-122"/>
                <a:ea typeface="华文宋体" pitchFamily="2" charset="-122"/>
              </a:rPr>
              <a:t>所附原始凭证张数</a:t>
            </a:r>
            <a:endParaRPr lang="zh-CN" altLang="en-US" sz="2800" dirty="0">
              <a:latin typeface="华文宋体" pitchFamily="2" charset="-122"/>
              <a:ea typeface="华文宋体" pitchFamily="2" charset="-122"/>
            </a:endParaRPr>
          </a:p>
          <a:p>
            <a:pPr marL="342900" lvl="0" indent="-342900" eaLnBrk="1" hangingPunct="1">
              <a:buFont typeface="Wingdings" panose="05000000000000000000" pitchFamily="2" charset="2"/>
              <a:buChar char="n"/>
            </a:pPr>
            <a:r>
              <a:rPr lang="zh-CN" altLang="en-US" sz="2800" dirty="0">
                <a:latin typeface="华文宋体" pitchFamily="2" charset="-122"/>
                <a:ea typeface="华文宋体" pitchFamily="2" charset="-122"/>
              </a:rPr>
              <a:t>制单、复核、记账、会计主管人员的签章。收付款凭证还应由出纳人员签章 </a:t>
            </a:r>
            <a:endParaRPr lang="zh-CN" altLang="en-US" sz="2800" dirty="0">
              <a:latin typeface="华文宋体" pitchFamily="2" charset="-122"/>
              <a:ea typeface="华文宋体" pitchFamily="2" charset="-122"/>
            </a:endParaRPr>
          </a:p>
        </p:txBody>
      </p:sp>
      <p:sp>
        <p:nvSpPr>
          <p:cNvPr id="122885" name="Rectangle 6"/>
          <p:cNvSpPr/>
          <p:nvPr/>
        </p:nvSpPr>
        <p:spPr>
          <a:xfrm>
            <a:off x="5076825" y="2133600"/>
            <a:ext cx="3749675" cy="4724400"/>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algn="just" eaLnBrk="1" hangingPunct="1">
              <a:buNone/>
            </a:pPr>
            <a:r>
              <a:rPr lang="zh-CN" altLang="en-US" sz="2800" dirty="0">
                <a:latin typeface="华文宋体" pitchFamily="2" charset="-122"/>
                <a:ea typeface="华文宋体" pitchFamily="2" charset="-122"/>
              </a:rPr>
              <a:t>（二）记账凭证的填制要求</a:t>
            </a:r>
            <a:endParaRPr lang="zh-CN" altLang="en-US" sz="2800" dirty="0">
              <a:latin typeface="华文宋体" pitchFamily="2" charset="-122"/>
              <a:ea typeface="华文宋体" pitchFamily="2" charset="-122"/>
            </a:endParaRPr>
          </a:p>
          <a:p>
            <a:pPr marL="342900" lvl="0" indent="-342900" algn="just" eaLnBrk="1" hangingPunct="1">
              <a:buFont typeface="Wingdings" panose="05000000000000000000" pitchFamily="2" charset="2"/>
              <a:buChar char="n"/>
            </a:pPr>
            <a:r>
              <a:rPr lang="zh-CN" altLang="en-US" sz="2800" dirty="0">
                <a:latin typeface="华文宋体" pitchFamily="2" charset="-122"/>
                <a:ea typeface="华文宋体" pitchFamily="2" charset="-122"/>
              </a:rPr>
              <a:t> 凭证日期填写要正确</a:t>
            </a:r>
            <a:endParaRPr lang="zh-CN" altLang="en-US" sz="2800" dirty="0">
              <a:latin typeface="华文宋体" pitchFamily="2" charset="-122"/>
              <a:ea typeface="华文宋体" pitchFamily="2" charset="-122"/>
            </a:endParaRPr>
          </a:p>
          <a:p>
            <a:pPr marL="342900" lvl="0" indent="-342900" algn="just" eaLnBrk="1" hangingPunct="1">
              <a:buFont typeface="Wingdings" panose="05000000000000000000" pitchFamily="2" charset="2"/>
              <a:buChar char="n"/>
            </a:pPr>
            <a:r>
              <a:rPr lang="zh-CN" altLang="en-US" sz="2800" dirty="0">
                <a:latin typeface="华文宋体" pitchFamily="2" charset="-122"/>
                <a:ea typeface="华文宋体" pitchFamily="2" charset="-122"/>
              </a:rPr>
              <a:t> 凭证顺序编号</a:t>
            </a:r>
            <a:endParaRPr lang="zh-CN" altLang="en-US" sz="2800" dirty="0">
              <a:latin typeface="华文宋体" pitchFamily="2" charset="-122"/>
              <a:ea typeface="华文宋体" pitchFamily="2" charset="-122"/>
            </a:endParaRPr>
          </a:p>
          <a:p>
            <a:pPr marL="342900" lvl="0" indent="-342900" algn="just" eaLnBrk="1" hangingPunct="1">
              <a:buFont typeface="Wingdings" panose="05000000000000000000" pitchFamily="2" charset="2"/>
              <a:buChar char="n"/>
            </a:pPr>
            <a:r>
              <a:rPr lang="zh-CN" altLang="en-US" sz="2800" dirty="0">
                <a:latin typeface="华文宋体" pitchFamily="2" charset="-122"/>
                <a:ea typeface="华文宋体" pitchFamily="2" charset="-122"/>
              </a:rPr>
              <a:t> 凭证摘要要简明</a:t>
            </a:r>
            <a:endParaRPr lang="zh-CN" altLang="en-US" sz="2800" dirty="0">
              <a:latin typeface="华文宋体" pitchFamily="2" charset="-122"/>
              <a:ea typeface="华文宋体" pitchFamily="2" charset="-122"/>
            </a:endParaRPr>
          </a:p>
          <a:p>
            <a:pPr marL="342900" lvl="0" indent="-342900" algn="just" eaLnBrk="1" hangingPunct="1">
              <a:buFont typeface="Wingdings" panose="05000000000000000000" pitchFamily="2" charset="2"/>
              <a:buChar char="n"/>
            </a:pPr>
            <a:r>
              <a:rPr lang="zh-CN" altLang="en-US" sz="2800" dirty="0">
                <a:latin typeface="华文宋体" pitchFamily="2" charset="-122"/>
                <a:ea typeface="华文宋体" pitchFamily="2" charset="-122"/>
              </a:rPr>
              <a:t> 科目运用要准确</a:t>
            </a:r>
            <a:endParaRPr lang="zh-CN" altLang="en-US" sz="2800" dirty="0">
              <a:latin typeface="华文宋体" pitchFamily="2" charset="-122"/>
              <a:ea typeface="华文宋体" pitchFamily="2" charset="-122"/>
            </a:endParaRPr>
          </a:p>
          <a:p>
            <a:pPr marL="342900" lvl="0" indent="-342900" algn="just" eaLnBrk="1" hangingPunct="1">
              <a:buFont typeface="Wingdings" panose="05000000000000000000" pitchFamily="2" charset="2"/>
              <a:buChar char="n"/>
            </a:pPr>
            <a:r>
              <a:rPr lang="zh-CN" altLang="en-US" sz="2800" dirty="0">
                <a:latin typeface="华文宋体" pitchFamily="2" charset="-122"/>
                <a:ea typeface="华文宋体" pitchFamily="2" charset="-122"/>
              </a:rPr>
              <a:t> 业务记录要明确</a:t>
            </a:r>
            <a:endParaRPr lang="zh-CN" altLang="en-US" sz="2800" dirty="0">
              <a:latin typeface="华文宋体" pitchFamily="2" charset="-122"/>
              <a:ea typeface="华文宋体" pitchFamily="2" charset="-122"/>
            </a:endParaRPr>
          </a:p>
          <a:p>
            <a:pPr marL="342900" lvl="0" indent="-342900" eaLnBrk="1" hangingPunct="1">
              <a:buFont typeface="Wingdings" panose="05000000000000000000" pitchFamily="2" charset="2"/>
              <a:buChar char="n"/>
            </a:pPr>
            <a:r>
              <a:rPr lang="zh-CN" altLang="en-US" sz="2800" dirty="0">
                <a:latin typeface="华文宋体" pitchFamily="2" charset="-122"/>
                <a:ea typeface="华文宋体" pitchFamily="2" charset="-122"/>
              </a:rPr>
              <a:t> 附件张数须注明 </a:t>
            </a:r>
            <a:endParaRPr lang="zh-CN" altLang="en-US" sz="2800" dirty="0">
              <a:latin typeface="华文宋体" pitchFamily="2" charset="-122"/>
              <a:ea typeface="华文宋体" pitchFamily="2" charset="-122"/>
            </a:endParaRPr>
          </a:p>
        </p:txBody>
      </p:sp>
    </p:spTree>
  </p:cSld>
  <p:clrMapOvr>
    <a:masterClrMapping/>
  </p:clrMapOvr>
  <p:transition spd="med">
    <p:random/>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6"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pic>
        <p:nvPicPr>
          <p:cNvPr id="123907" name="Picture 5" descr="20100225102748373"/>
          <p:cNvPicPr>
            <a:picLocks noChangeAspect="1"/>
          </p:cNvPicPr>
          <p:nvPr/>
        </p:nvPicPr>
        <p:blipFill>
          <a:blip r:embed="rId1"/>
          <a:stretch>
            <a:fillRect/>
          </a:stretch>
        </p:blipFill>
        <p:spPr>
          <a:xfrm>
            <a:off x="1771650" y="1633538"/>
            <a:ext cx="5600700" cy="3590925"/>
          </a:xfrm>
          <a:prstGeom prst="rect">
            <a:avLst/>
          </a:prstGeom>
          <a:noFill/>
          <a:ln w="9525">
            <a:noFill/>
          </a:ln>
        </p:spPr>
      </p:pic>
    </p:spTree>
  </p:cSld>
  <p:clrMapOvr>
    <a:masterClrMapping/>
  </p:clrMapOvr>
  <p:transition spd="med">
    <p:random/>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30"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pic>
        <p:nvPicPr>
          <p:cNvPr id="124931" name="Picture 7" descr="12ZJ955UP-230E"/>
          <p:cNvPicPr>
            <a:picLocks noChangeAspect="1"/>
          </p:cNvPicPr>
          <p:nvPr/>
        </p:nvPicPr>
        <p:blipFill>
          <a:blip r:embed="rId1"/>
          <a:stretch>
            <a:fillRect/>
          </a:stretch>
        </p:blipFill>
        <p:spPr>
          <a:xfrm>
            <a:off x="1619250" y="1685925"/>
            <a:ext cx="5905500" cy="3486150"/>
          </a:xfrm>
          <a:prstGeom prst="rect">
            <a:avLst/>
          </a:prstGeom>
          <a:noFill/>
          <a:ln w="9525">
            <a:noFill/>
          </a:ln>
        </p:spPr>
      </p:pic>
    </p:spTree>
  </p:cSld>
  <p:clrMapOvr>
    <a:masterClrMapping/>
  </p:clrMapOvr>
  <p:transition spd="med">
    <p:random/>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4"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pic>
        <p:nvPicPr>
          <p:cNvPr id="125955" name="Picture 5" descr="12ZJ955Y50-3G03"/>
          <p:cNvPicPr>
            <a:picLocks noChangeAspect="1"/>
          </p:cNvPicPr>
          <p:nvPr/>
        </p:nvPicPr>
        <p:blipFill>
          <a:blip r:embed="rId1"/>
          <a:stretch>
            <a:fillRect/>
          </a:stretch>
        </p:blipFill>
        <p:spPr>
          <a:xfrm>
            <a:off x="1643063" y="1704975"/>
            <a:ext cx="5857875" cy="3448050"/>
          </a:xfrm>
          <a:prstGeom prst="rect">
            <a:avLst/>
          </a:prstGeom>
          <a:noFill/>
          <a:ln w="9525">
            <a:noFill/>
          </a:ln>
        </p:spPr>
      </p:pic>
    </p:spTree>
  </p:cSld>
  <p:clrMapOvr>
    <a:masterClrMapping/>
  </p:clrMapOvr>
  <p:transition spd="med">
    <p:random/>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8"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pic>
        <p:nvPicPr>
          <p:cNvPr id="126979" name="Picture 7" descr="12ZJ955Z60-45V2"/>
          <p:cNvPicPr>
            <a:picLocks noChangeAspect="1"/>
          </p:cNvPicPr>
          <p:nvPr/>
        </p:nvPicPr>
        <p:blipFill>
          <a:blip r:embed="rId1"/>
          <a:stretch>
            <a:fillRect/>
          </a:stretch>
        </p:blipFill>
        <p:spPr>
          <a:xfrm>
            <a:off x="1647825" y="1709738"/>
            <a:ext cx="5848350" cy="3438525"/>
          </a:xfrm>
          <a:prstGeom prst="rect">
            <a:avLst/>
          </a:prstGeom>
          <a:noFill/>
          <a:ln w="9525">
            <a:noFill/>
          </a:ln>
        </p:spPr>
      </p:pic>
    </p:spTree>
  </p:cSld>
  <p:clrMapOvr>
    <a:masterClrMapping/>
  </p:clrMapOvr>
  <p:transition spd="med">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3"/>
          <p:cNvSpPr>
            <a:spLocks noGrp="1"/>
          </p:cNvSpPr>
          <p:nvPr>
            <p:ph idx="1"/>
          </p:nvPr>
        </p:nvSpPr>
        <p:spPr>
          <a:xfrm>
            <a:off x="512763" y="1412875"/>
            <a:ext cx="8631237" cy="4214813"/>
          </a:xfrm>
        </p:spPr>
        <p:txBody>
          <a:bodyPr vert="horz" wrap="square" lIns="91440" tIns="45720" rIns="91440" bIns="45720" anchor="t" anchorCtr="0"/>
          <a:p>
            <a:pPr eaLnBrk="1" hangingPunct="1"/>
            <a:r>
              <a:rPr lang="zh-CN" altLang="en-US" dirty="0"/>
              <a:t>可靠性原则：会计核算应当以</a:t>
            </a:r>
            <a:r>
              <a:rPr lang="zh-CN" altLang="en-US" dirty="0">
                <a:solidFill>
                  <a:srgbClr val="FF0000"/>
                </a:solidFill>
              </a:rPr>
              <a:t>实际发生</a:t>
            </a:r>
            <a:r>
              <a:rPr lang="zh-CN" altLang="en-US" dirty="0"/>
              <a:t>的交易或事项为依据进行会计确认、计量和报告，</a:t>
            </a:r>
            <a:r>
              <a:rPr lang="zh-CN" altLang="en-US" dirty="0">
                <a:solidFill>
                  <a:srgbClr val="FF0000"/>
                </a:solidFill>
              </a:rPr>
              <a:t>如实反映</a:t>
            </a:r>
            <a:r>
              <a:rPr lang="zh-CN" altLang="en-US" dirty="0"/>
              <a:t>企业确认和计量要求的各项会计要素及其他相关信息，保证会计信息</a:t>
            </a:r>
            <a:r>
              <a:rPr lang="zh-CN" altLang="en-US" dirty="0">
                <a:solidFill>
                  <a:srgbClr val="FF0000"/>
                </a:solidFill>
              </a:rPr>
              <a:t>真实可靠、内容完整</a:t>
            </a:r>
            <a:r>
              <a:rPr lang="zh-CN" altLang="en-US" dirty="0"/>
              <a:t>。</a:t>
            </a:r>
            <a:endParaRPr lang="zh-CN" altLang="en-US" dirty="0"/>
          </a:p>
        </p:txBody>
      </p:sp>
      <p:sp>
        <p:nvSpPr>
          <p:cNvPr id="17411" name="标题 3"/>
          <p:cNvSpPr>
            <a:spLocks noGrp="1"/>
          </p:cNvSpPr>
          <p:nvPr>
            <p:ph type="title"/>
          </p:nvPr>
        </p:nvSpPr>
        <p:spPr/>
        <p:txBody>
          <a:bodyPr vert="horz" wrap="square" lIns="91440" tIns="45720" rIns="91440" bIns="45720" anchor="b" anchorCtr="0"/>
          <a:p>
            <a:endParaRPr lang="zh-CN" altLang="en-US" dirty="0"/>
          </a:p>
        </p:txBody>
      </p:sp>
      <p:pic>
        <p:nvPicPr>
          <p:cNvPr id="17412" name="图片 4" descr="IMG_2684.JPG"/>
          <p:cNvPicPr>
            <a:picLocks noChangeAspect="1"/>
          </p:cNvPicPr>
          <p:nvPr/>
        </p:nvPicPr>
        <p:blipFill>
          <a:blip r:embed="rId1"/>
          <a:stretch>
            <a:fillRect/>
          </a:stretch>
        </p:blipFill>
        <p:spPr>
          <a:xfrm>
            <a:off x="468313" y="4581525"/>
            <a:ext cx="2519362" cy="1727200"/>
          </a:xfrm>
          <a:prstGeom prst="rect">
            <a:avLst/>
          </a:prstGeom>
          <a:noFill/>
          <a:ln w="9525">
            <a:noFill/>
          </a:ln>
        </p:spPr>
      </p:pic>
      <p:pic>
        <p:nvPicPr>
          <p:cNvPr id="17413" name="图片 5" descr="IMG_3648.JPG"/>
          <p:cNvPicPr>
            <a:picLocks noChangeAspect="1"/>
          </p:cNvPicPr>
          <p:nvPr/>
        </p:nvPicPr>
        <p:blipFill>
          <a:blip r:embed="rId2"/>
          <a:stretch>
            <a:fillRect/>
          </a:stretch>
        </p:blipFill>
        <p:spPr>
          <a:xfrm>
            <a:off x="3276600" y="4149725"/>
            <a:ext cx="2735263" cy="2276475"/>
          </a:xfrm>
          <a:prstGeom prst="rect">
            <a:avLst/>
          </a:prstGeom>
          <a:noFill/>
          <a:ln w="9525">
            <a:noFill/>
          </a:ln>
        </p:spPr>
      </p:pic>
      <p:pic>
        <p:nvPicPr>
          <p:cNvPr id="17414" name="Picture 5"/>
          <p:cNvPicPr>
            <a:picLocks noChangeAspect="1"/>
          </p:cNvPicPr>
          <p:nvPr/>
        </p:nvPicPr>
        <p:blipFill>
          <a:blip r:embed="rId3"/>
          <a:stretch>
            <a:fillRect/>
          </a:stretch>
        </p:blipFill>
        <p:spPr>
          <a:xfrm>
            <a:off x="6156325" y="4365625"/>
            <a:ext cx="2808288" cy="1871663"/>
          </a:xfrm>
          <a:prstGeom prst="rect">
            <a:avLst/>
          </a:prstGeom>
          <a:noFill/>
          <a:ln w="9525">
            <a:noFill/>
          </a:ln>
        </p:spPr>
      </p:pic>
    </p:spTree>
  </p:cSld>
  <p:clrMapOvr>
    <a:masterClrMapping/>
  </p:clrMapOvr>
  <p:transition spd="med">
    <p:random/>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2"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28003" name="AutoShape 7" descr="u=2750281255,3893147034&amp;fm=23&amp;gp=0"/>
          <p:cNvSpPr>
            <a:spLocks noChangeAspect="1"/>
          </p:cNvSpPr>
          <p:nvPr/>
        </p:nvSpPr>
        <p:spPr>
          <a:xfrm>
            <a:off x="4419600" y="3276600"/>
            <a:ext cx="304800" cy="3048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
        <p:nvSpPr>
          <p:cNvPr id="128004" name="AutoShape 9" descr="u=2750281255,3893147034&amp;fm=23&amp;gp=0"/>
          <p:cNvSpPr>
            <a:spLocks noChangeAspect="1"/>
          </p:cNvSpPr>
          <p:nvPr/>
        </p:nvSpPr>
        <p:spPr>
          <a:xfrm>
            <a:off x="4419600" y="3276600"/>
            <a:ext cx="304800" cy="3048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pic>
        <p:nvPicPr>
          <p:cNvPr id="128005" name="Picture 11" descr="20080708164320777"/>
          <p:cNvPicPr>
            <a:picLocks noChangeAspect="1"/>
          </p:cNvPicPr>
          <p:nvPr/>
        </p:nvPicPr>
        <p:blipFill>
          <a:blip r:embed="rId1"/>
          <a:stretch>
            <a:fillRect/>
          </a:stretch>
        </p:blipFill>
        <p:spPr>
          <a:xfrm>
            <a:off x="900113" y="2133600"/>
            <a:ext cx="6769100" cy="3614738"/>
          </a:xfrm>
          <a:prstGeom prst="rect">
            <a:avLst/>
          </a:prstGeom>
          <a:noFill/>
          <a:ln w="9525">
            <a:noFill/>
          </a:ln>
        </p:spPr>
      </p:pic>
    </p:spTree>
  </p:cSld>
  <p:clrMapOvr>
    <a:masterClrMapping/>
  </p:clrMapOvr>
  <p:transition spd="med">
    <p:random/>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6"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pic>
        <p:nvPicPr>
          <p:cNvPr id="129027" name="Picture 5" descr="sysx_czsf4_18"/>
          <p:cNvPicPr>
            <a:picLocks noChangeAspect="1"/>
          </p:cNvPicPr>
          <p:nvPr/>
        </p:nvPicPr>
        <p:blipFill>
          <a:blip r:embed="rId1"/>
          <a:stretch>
            <a:fillRect/>
          </a:stretch>
        </p:blipFill>
        <p:spPr>
          <a:xfrm>
            <a:off x="1042988" y="1557338"/>
            <a:ext cx="5903912" cy="3748087"/>
          </a:xfrm>
          <a:prstGeom prst="rect">
            <a:avLst/>
          </a:prstGeom>
          <a:noFill/>
          <a:ln w="9525">
            <a:noFill/>
          </a:ln>
        </p:spPr>
      </p:pic>
    </p:spTree>
  </p:cSld>
  <p:clrMapOvr>
    <a:masterClrMapping/>
  </p:clrMapOvr>
  <p:transition spd="med">
    <p:random/>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50"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418821" name="Rectangle 5"/>
          <p:cNvSpPr/>
          <p:nvPr/>
        </p:nvSpPr>
        <p:spPr>
          <a:xfrm>
            <a:off x="395288" y="1125538"/>
            <a:ext cx="8748712" cy="6172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eaLnBrk="1" hangingPunct="1"/>
            <a:r>
              <a:rPr lang="zh-CN" altLang="en-US" sz="2000" dirty="0"/>
              <a:t>第七章  会计帐簿</a:t>
            </a:r>
            <a:endParaRPr lang="zh-CN" altLang="en-US" sz="2000" dirty="0"/>
          </a:p>
          <a:p>
            <a:pPr marL="342900" lvl="0" indent="-342900" eaLnBrk="1" hangingPunct="1">
              <a:buNone/>
            </a:pPr>
            <a:r>
              <a:rPr lang="zh-CN" altLang="en-US" sz="2000" dirty="0"/>
              <a:t>一、会计账簿的意义和种类</a:t>
            </a:r>
            <a:r>
              <a:rPr lang="en-US" altLang="zh-CN" sz="2000" dirty="0"/>
              <a:t>.</a:t>
            </a:r>
            <a:endParaRPr lang="en-US" altLang="zh-CN" sz="2000" dirty="0"/>
          </a:p>
          <a:p>
            <a:pPr marL="342900" lvl="0" indent="-342900" eaLnBrk="1" hangingPunct="1">
              <a:buNone/>
            </a:pPr>
            <a:r>
              <a:rPr lang="zh-CN" altLang="en-US" sz="2000" dirty="0"/>
              <a:t>（一）会计账簿的意义</a:t>
            </a:r>
            <a:r>
              <a:rPr lang="en-US" altLang="zh-CN" sz="2000" dirty="0"/>
              <a:t>.</a:t>
            </a:r>
            <a:endParaRPr lang="en-US" altLang="zh-CN" sz="2000" dirty="0"/>
          </a:p>
          <a:p>
            <a:pPr marL="342900" lvl="0" indent="-342900" eaLnBrk="1" hangingPunct="1">
              <a:buNone/>
            </a:pPr>
            <a:r>
              <a:rPr lang="en-US" altLang="zh-CN" sz="2000" dirty="0"/>
              <a:t>   </a:t>
            </a:r>
            <a:r>
              <a:rPr lang="zh-CN" altLang="en-US" sz="2000" dirty="0"/>
              <a:t>会计账簿是以会计凭证为依据，对全部经济业务进行全面、系统、连续、</a:t>
            </a:r>
            <a:endParaRPr lang="zh-CN" altLang="en-US" sz="2000" dirty="0"/>
          </a:p>
          <a:p>
            <a:pPr marL="342900" lvl="0" indent="-342900" eaLnBrk="1" hangingPunct="1">
              <a:buNone/>
            </a:pPr>
            <a:r>
              <a:rPr lang="zh-CN" altLang="en-US" sz="2000" dirty="0"/>
              <a:t>分类地记录和核算的簿籍，是由专门格式并以一定形式联结在一起的账页所组成。</a:t>
            </a:r>
            <a:endParaRPr lang="zh-CN" altLang="en-US" sz="2000" dirty="0"/>
          </a:p>
          <a:p>
            <a:pPr marL="342900" lvl="0" indent="-342900" eaLnBrk="1" hangingPunct="1">
              <a:buNone/>
            </a:pPr>
            <a:r>
              <a:rPr lang="zh-CN" altLang="en-US" sz="2000" dirty="0"/>
              <a:t>（二）会计账簿的种类</a:t>
            </a:r>
            <a:r>
              <a:rPr lang="en-US" altLang="zh-CN" sz="2000" dirty="0"/>
              <a:t>.</a:t>
            </a:r>
            <a:endParaRPr lang="en-US" altLang="zh-CN" sz="2000" dirty="0"/>
          </a:p>
        </p:txBody>
      </p:sp>
      <p:grpSp>
        <p:nvGrpSpPr>
          <p:cNvPr id="2" name="Group 6"/>
          <p:cNvGrpSpPr/>
          <p:nvPr/>
        </p:nvGrpSpPr>
        <p:grpSpPr>
          <a:xfrm>
            <a:off x="1649413" y="3983038"/>
            <a:ext cx="4378325" cy="2971800"/>
            <a:chOff x="1390" y="1632"/>
            <a:chExt cx="2654" cy="1872"/>
          </a:xfrm>
        </p:grpSpPr>
        <p:sp>
          <p:nvSpPr>
            <p:cNvPr id="130053" name="Text Box 7"/>
            <p:cNvSpPr txBox="1"/>
            <p:nvPr/>
          </p:nvSpPr>
          <p:spPr>
            <a:xfrm>
              <a:off x="1390" y="2280"/>
              <a:ext cx="278" cy="1224"/>
            </a:xfrm>
            <a:prstGeom prst="rect">
              <a:avLst/>
            </a:prstGeom>
            <a:noFill/>
            <a:ln w="9525">
              <a:noFill/>
            </a:ln>
          </p:spPr>
          <p:txBody>
            <a:bodyPr vert="eaVert">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会计账簿</a:t>
              </a:r>
              <a:endParaRPr lang="zh-CN" altLang="en-US" sz="1800" dirty="0">
                <a:latin typeface="Times New Roman" panose="02020603050405020304" pitchFamily="18" charset="0"/>
              </a:endParaRPr>
            </a:p>
          </p:txBody>
        </p:sp>
        <p:sp>
          <p:nvSpPr>
            <p:cNvPr id="130054" name="AutoShape 8"/>
            <p:cNvSpPr/>
            <p:nvPr/>
          </p:nvSpPr>
          <p:spPr>
            <a:xfrm>
              <a:off x="1632" y="1956"/>
              <a:ext cx="96" cy="1284"/>
            </a:xfrm>
            <a:prstGeom prst="leftBrace">
              <a:avLst>
                <a:gd name="adj1" fmla="val 111458"/>
                <a:gd name="adj2" fmla="val 50000"/>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
          <p:nvSpPr>
            <p:cNvPr id="130055" name="AutoShape 9"/>
            <p:cNvSpPr/>
            <p:nvPr/>
          </p:nvSpPr>
          <p:spPr>
            <a:xfrm>
              <a:off x="2748" y="1692"/>
              <a:ext cx="72" cy="648"/>
            </a:xfrm>
            <a:prstGeom prst="leftBrace">
              <a:avLst>
                <a:gd name="adj1" fmla="val 75000"/>
                <a:gd name="adj2" fmla="val 50000"/>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
          <p:nvSpPr>
            <p:cNvPr id="130056" name="AutoShape 10"/>
            <p:cNvSpPr/>
            <p:nvPr/>
          </p:nvSpPr>
          <p:spPr>
            <a:xfrm>
              <a:off x="2772" y="2712"/>
              <a:ext cx="72" cy="672"/>
            </a:xfrm>
            <a:prstGeom prst="leftBrace">
              <a:avLst>
                <a:gd name="adj1" fmla="val 77777"/>
                <a:gd name="adj2" fmla="val 50000"/>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
          <p:nvSpPr>
            <p:cNvPr id="130057" name="Text Box 11"/>
            <p:cNvSpPr txBox="1"/>
            <p:nvPr/>
          </p:nvSpPr>
          <p:spPr>
            <a:xfrm>
              <a:off x="1764" y="2040"/>
              <a:ext cx="948"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按用途分</a:t>
              </a:r>
              <a:endParaRPr lang="zh-CN" altLang="en-US" sz="1800" dirty="0">
                <a:latin typeface="Times New Roman" panose="02020603050405020304" pitchFamily="18" charset="0"/>
              </a:endParaRPr>
            </a:p>
          </p:txBody>
        </p:sp>
        <p:sp>
          <p:nvSpPr>
            <p:cNvPr id="130058" name="Text Box 12"/>
            <p:cNvSpPr txBox="1"/>
            <p:nvPr/>
          </p:nvSpPr>
          <p:spPr>
            <a:xfrm>
              <a:off x="1764" y="2916"/>
              <a:ext cx="102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按外表形式分</a:t>
              </a:r>
              <a:endParaRPr lang="zh-CN" altLang="en-US" sz="1800" dirty="0">
                <a:latin typeface="Times New Roman" panose="02020603050405020304" pitchFamily="18" charset="0"/>
              </a:endParaRPr>
            </a:p>
          </p:txBody>
        </p:sp>
        <p:sp>
          <p:nvSpPr>
            <p:cNvPr id="130059" name="Text Box 13"/>
            <p:cNvSpPr txBox="1"/>
            <p:nvPr/>
          </p:nvSpPr>
          <p:spPr>
            <a:xfrm>
              <a:off x="2820" y="1632"/>
              <a:ext cx="960" cy="101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日记账</a:t>
              </a:r>
              <a:endParaRPr lang="zh-CN" altLang="en-US" sz="1800" dirty="0">
                <a:latin typeface="Times New Roman" panose="02020603050405020304" pitchFamily="18" charset="0"/>
              </a:endParaRPr>
            </a:p>
            <a:p>
              <a:pPr marL="0" lvl="0" indent="0" eaLnBrk="1" hangingPunct="1">
                <a:spcBef>
                  <a:spcPct val="50000"/>
                </a:spcBef>
                <a:buClrTx/>
                <a:buSzTx/>
                <a:buFontTx/>
                <a:buNone/>
              </a:pPr>
              <a:r>
                <a:rPr lang="zh-CN" altLang="en-US" sz="1800" dirty="0">
                  <a:latin typeface="Times New Roman" panose="02020603050405020304" pitchFamily="18" charset="0"/>
                </a:rPr>
                <a:t>分类账</a:t>
              </a:r>
              <a:endParaRPr lang="zh-CN" altLang="en-US" sz="1800" dirty="0">
                <a:latin typeface="Times New Roman" panose="02020603050405020304" pitchFamily="18" charset="0"/>
              </a:endParaRPr>
            </a:p>
            <a:p>
              <a:pPr marL="0" lvl="0" indent="0" eaLnBrk="1" hangingPunct="1">
                <a:spcBef>
                  <a:spcPct val="50000"/>
                </a:spcBef>
                <a:buClrTx/>
                <a:buSzTx/>
                <a:buFontTx/>
                <a:buNone/>
              </a:pPr>
              <a:r>
                <a:rPr lang="zh-CN" altLang="en-US" sz="1800" dirty="0">
                  <a:latin typeface="Times New Roman" panose="02020603050405020304" pitchFamily="18" charset="0"/>
                </a:rPr>
                <a:t>备查账</a:t>
              </a:r>
              <a:endParaRPr lang="zh-CN" altLang="en-US" sz="1800" dirty="0">
                <a:latin typeface="Times New Roman" panose="02020603050405020304" pitchFamily="18" charset="0"/>
              </a:endParaRPr>
            </a:p>
            <a:p>
              <a:pPr marL="0" lvl="0" indent="0" eaLnBrk="1" hangingPunct="1">
                <a:spcBef>
                  <a:spcPct val="50000"/>
                </a:spcBef>
                <a:buClrTx/>
                <a:buSzTx/>
                <a:buFontTx/>
                <a:buNone/>
              </a:pPr>
              <a:endParaRPr lang="zh-CN" altLang="en-US" sz="1800" dirty="0">
                <a:latin typeface="Times New Roman" panose="02020603050405020304" pitchFamily="18" charset="0"/>
              </a:endParaRPr>
            </a:p>
          </p:txBody>
        </p:sp>
        <p:sp>
          <p:nvSpPr>
            <p:cNvPr id="130060" name="Text Box 14"/>
            <p:cNvSpPr txBox="1"/>
            <p:nvPr/>
          </p:nvSpPr>
          <p:spPr>
            <a:xfrm>
              <a:off x="2844" y="2664"/>
              <a:ext cx="1200" cy="75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订本式</a:t>
              </a:r>
              <a:endParaRPr lang="zh-CN" altLang="en-US" sz="1800" dirty="0">
                <a:latin typeface="Times New Roman" panose="02020603050405020304" pitchFamily="18" charset="0"/>
              </a:endParaRPr>
            </a:p>
            <a:p>
              <a:pPr marL="0" lvl="0" indent="0" eaLnBrk="1" hangingPunct="1">
                <a:spcBef>
                  <a:spcPct val="50000"/>
                </a:spcBef>
                <a:buClrTx/>
                <a:buSzTx/>
                <a:buFontTx/>
                <a:buNone/>
              </a:pPr>
              <a:r>
                <a:rPr lang="zh-CN" altLang="en-US" sz="1800" dirty="0">
                  <a:latin typeface="Times New Roman" panose="02020603050405020304" pitchFamily="18" charset="0"/>
                </a:rPr>
                <a:t>活页式</a:t>
              </a:r>
              <a:endParaRPr lang="zh-CN" altLang="en-US" sz="1800" dirty="0">
                <a:latin typeface="Times New Roman" panose="02020603050405020304" pitchFamily="18" charset="0"/>
              </a:endParaRPr>
            </a:p>
            <a:p>
              <a:pPr marL="0" lvl="0" indent="0" eaLnBrk="1" hangingPunct="1">
                <a:spcBef>
                  <a:spcPct val="50000"/>
                </a:spcBef>
                <a:buClrTx/>
                <a:buSzTx/>
                <a:buFontTx/>
                <a:buNone/>
              </a:pPr>
              <a:r>
                <a:rPr lang="zh-CN" altLang="en-US" sz="1800" dirty="0">
                  <a:latin typeface="Times New Roman" panose="02020603050405020304" pitchFamily="18" charset="0"/>
                </a:rPr>
                <a:t>卡片式</a:t>
              </a:r>
              <a:endParaRPr lang="zh-CN" altLang="en-US" sz="1800" dirty="0">
                <a:latin typeface="Times New Roman" panose="02020603050405020304" pitchFamily="18" charset="0"/>
              </a:endParaRP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418821">
                                            <p:txEl>
                                              <p:charRg st="0" end="10"/>
                                            </p:txEl>
                                          </p:spTgt>
                                        </p:tgtEl>
                                        <p:attrNameLst>
                                          <p:attrName>style.visibility</p:attrName>
                                        </p:attrNameLst>
                                      </p:cBhvr>
                                      <p:to>
                                        <p:strVal val="visible"/>
                                      </p:to>
                                    </p:set>
                                    <p:animEffect transition="in" filter="strips(downLeft)">
                                      <p:cBhvr>
                                        <p:cTn id="7" dur="500"/>
                                        <p:tgtEl>
                                          <p:spTgt spid="418821">
                                            <p:txEl>
                                              <p:charRg st="0" end="10"/>
                                            </p:txEl>
                                          </p:spTgt>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418821">
                                            <p:txEl>
                                              <p:charRg st="10" end="24"/>
                                            </p:txEl>
                                          </p:spTgt>
                                        </p:tgtEl>
                                        <p:attrNameLst>
                                          <p:attrName>style.visibility</p:attrName>
                                        </p:attrNameLst>
                                      </p:cBhvr>
                                      <p:to>
                                        <p:strVal val="visible"/>
                                      </p:to>
                                    </p:set>
                                    <p:animEffect transition="in" filter="strips(downLeft)">
                                      <p:cBhvr>
                                        <p:cTn id="11" dur="500"/>
                                        <p:tgtEl>
                                          <p:spTgt spid="418821">
                                            <p:txEl>
                                              <p:charRg st="10" end="24"/>
                                            </p:txEl>
                                          </p:spTgt>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418821">
                                            <p:txEl>
                                              <p:charRg st="24" end="36"/>
                                            </p:txEl>
                                          </p:spTgt>
                                        </p:tgtEl>
                                        <p:attrNameLst>
                                          <p:attrName>style.visibility</p:attrName>
                                        </p:attrNameLst>
                                      </p:cBhvr>
                                      <p:to>
                                        <p:strVal val="visible"/>
                                      </p:to>
                                    </p:set>
                                    <p:animEffect transition="in" filter="strips(downLeft)">
                                      <p:cBhvr>
                                        <p:cTn id="15" dur="500"/>
                                        <p:tgtEl>
                                          <p:spTgt spid="418821">
                                            <p:txEl>
                                              <p:charRg st="24" end="36"/>
                                            </p:txEl>
                                          </p:spTgt>
                                        </p:tgtEl>
                                      </p:cBhvr>
                                    </p:animEffect>
                                  </p:childTnLst>
                                </p:cTn>
                              </p:par>
                            </p:childTnLst>
                          </p:cTn>
                        </p:par>
                        <p:par>
                          <p:cTn id="16" fill="hold">
                            <p:stCondLst>
                              <p:cond delay="1500"/>
                            </p:stCondLst>
                            <p:childTnLst>
                              <p:par>
                                <p:cTn id="17" presetID="18" presetClass="entr" presetSubtype="12" fill="hold" grpId="0" nodeType="afterEffect">
                                  <p:stCondLst>
                                    <p:cond delay="0"/>
                                  </p:stCondLst>
                                  <p:childTnLst>
                                    <p:set>
                                      <p:cBhvr>
                                        <p:cTn id="18" dur="1" fill="hold">
                                          <p:stCondLst>
                                            <p:cond delay="0"/>
                                          </p:stCondLst>
                                        </p:cTn>
                                        <p:tgtEl>
                                          <p:spTgt spid="418821">
                                            <p:txEl>
                                              <p:charRg st="36" end="72"/>
                                            </p:txEl>
                                          </p:spTgt>
                                        </p:tgtEl>
                                        <p:attrNameLst>
                                          <p:attrName>style.visibility</p:attrName>
                                        </p:attrNameLst>
                                      </p:cBhvr>
                                      <p:to>
                                        <p:strVal val="visible"/>
                                      </p:to>
                                    </p:set>
                                    <p:animEffect transition="in" filter="strips(downLeft)">
                                      <p:cBhvr>
                                        <p:cTn id="19" dur="500"/>
                                        <p:tgtEl>
                                          <p:spTgt spid="418821">
                                            <p:txEl>
                                              <p:charRg st="36" end="72"/>
                                            </p:txEl>
                                          </p:spTgt>
                                        </p:tgtEl>
                                      </p:cBhvr>
                                    </p:animEffect>
                                  </p:childTnLst>
                                </p:cTn>
                              </p:par>
                            </p:childTnLst>
                          </p:cTn>
                        </p:par>
                        <p:par>
                          <p:cTn id="20" fill="hold">
                            <p:stCondLst>
                              <p:cond delay="2000"/>
                            </p:stCondLst>
                            <p:childTnLst>
                              <p:par>
                                <p:cTn id="21" presetID="18" presetClass="entr" presetSubtype="12" fill="hold" grpId="0" nodeType="afterEffect">
                                  <p:stCondLst>
                                    <p:cond delay="0"/>
                                  </p:stCondLst>
                                  <p:childTnLst>
                                    <p:set>
                                      <p:cBhvr>
                                        <p:cTn id="22" dur="1" fill="hold">
                                          <p:stCondLst>
                                            <p:cond delay="0"/>
                                          </p:stCondLst>
                                        </p:cTn>
                                        <p:tgtEl>
                                          <p:spTgt spid="418821">
                                            <p:txEl>
                                              <p:charRg st="72" end="109"/>
                                            </p:txEl>
                                          </p:spTgt>
                                        </p:tgtEl>
                                        <p:attrNameLst>
                                          <p:attrName>style.visibility</p:attrName>
                                        </p:attrNameLst>
                                      </p:cBhvr>
                                      <p:to>
                                        <p:strVal val="visible"/>
                                      </p:to>
                                    </p:set>
                                    <p:animEffect transition="in" filter="strips(downLeft)">
                                      <p:cBhvr>
                                        <p:cTn id="23" dur="500"/>
                                        <p:tgtEl>
                                          <p:spTgt spid="418821">
                                            <p:txEl>
                                              <p:charRg st="72" end="109"/>
                                            </p:txEl>
                                          </p:spTgt>
                                        </p:tgtEl>
                                      </p:cBhvr>
                                    </p:animEffect>
                                  </p:childTnLst>
                                </p:cTn>
                              </p:par>
                            </p:childTnLst>
                          </p:cTn>
                        </p:par>
                        <p:par>
                          <p:cTn id="24" fill="hold">
                            <p:stCondLst>
                              <p:cond delay="2500"/>
                            </p:stCondLst>
                            <p:childTnLst>
                              <p:par>
                                <p:cTn id="25" presetID="18" presetClass="entr" presetSubtype="12" fill="hold" grpId="0" nodeType="afterEffect">
                                  <p:stCondLst>
                                    <p:cond delay="0"/>
                                  </p:stCondLst>
                                  <p:childTnLst>
                                    <p:set>
                                      <p:cBhvr>
                                        <p:cTn id="26" dur="1" fill="hold">
                                          <p:stCondLst>
                                            <p:cond delay="0"/>
                                          </p:stCondLst>
                                        </p:cTn>
                                        <p:tgtEl>
                                          <p:spTgt spid="418821">
                                            <p:txEl>
                                              <p:charRg st="109" end="121"/>
                                            </p:txEl>
                                          </p:spTgt>
                                        </p:tgtEl>
                                        <p:attrNameLst>
                                          <p:attrName>style.visibility</p:attrName>
                                        </p:attrNameLst>
                                      </p:cBhvr>
                                      <p:to>
                                        <p:strVal val="visible"/>
                                      </p:to>
                                    </p:set>
                                    <p:animEffect transition="in" filter="strips(downLeft)">
                                      <p:cBhvr>
                                        <p:cTn id="27" dur="500"/>
                                        <p:tgtEl>
                                          <p:spTgt spid="418821">
                                            <p:txEl>
                                              <p:charRg st="109" end="121"/>
                                            </p:txEl>
                                          </p:spTgt>
                                        </p:tgtEl>
                                      </p:cBhvr>
                                    </p:animEffect>
                                  </p:childTnLst>
                                </p:cTn>
                              </p:par>
                            </p:childTnLst>
                          </p:cTn>
                        </p:par>
                        <p:par>
                          <p:cTn id="28" fill="hold">
                            <p:stCondLst>
                              <p:cond delay="3000"/>
                            </p:stCondLst>
                            <p:childTnLst>
                              <p:par>
                                <p:cTn id="29" presetID="19" presetClass="entr" presetSubtype="1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0" fill="hold"/>
                                        <p:tgtEl>
                                          <p:spTgt spid="2"/>
                                        </p:tgtEl>
                                        <p:attrNameLst>
                                          <p:attrName>ppt_w</p:attrName>
                                        </p:attrNameLst>
                                      </p:cBhvr>
                                      <p:tavLst>
                                        <p:tav tm="0" fmla="#ppt_w*sin(2.5*pi*$)">
                                          <p:val>
                                            <p:fltVal val="0.000000"/>
                                          </p:val>
                                        </p:tav>
                                        <p:tav tm="100000">
                                          <p:val>
                                            <p:fltVal val="1.000000"/>
                                          </p:val>
                                        </p:tav>
                                      </p:tavLst>
                                    </p:anim>
                                    <p:anim calcmode="lin" valueType="num">
                                      <p:cBhvr>
                                        <p:cTn id="32" dur="5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821" grpId="0" advAuto="100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4"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pic>
        <p:nvPicPr>
          <p:cNvPr id="131075" name="Picture 5" descr="\"/>
          <p:cNvPicPr>
            <a:picLocks noChangeAspect="1"/>
          </p:cNvPicPr>
          <p:nvPr/>
        </p:nvPicPr>
        <p:blipFill>
          <a:blip r:embed="rId1"/>
          <a:stretch>
            <a:fillRect/>
          </a:stretch>
        </p:blipFill>
        <p:spPr>
          <a:xfrm>
            <a:off x="827088" y="1557338"/>
            <a:ext cx="7705725" cy="4489450"/>
          </a:xfrm>
          <a:prstGeom prst="rect">
            <a:avLst/>
          </a:prstGeom>
          <a:noFill/>
          <a:ln w="9525">
            <a:noFill/>
          </a:ln>
        </p:spPr>
      </p:pic>
    </p:spTree>
  </p:cSld>
  <p:clrMapOvr>
    <a:masterClrMapping/>
  </p:clrMapOvr>
  <p:transition spd="med">
    <p:random/>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8"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32099" name="Line 94"/>
          <p:cNvSpPr/>
          <p:nvPr/>
        </p:nvSpPr>
        <p:spPr>
          <a:xfrm>
            <a:off x="4330700" y="661988"/>
            <a:ext cx="0" cy="0"/>
          </a:xfrm>
          <a:prstGeom prst="line">
            <a:avLst/>
          </a:prstGeom>
          <a:ln w="12700" cap="rnd" cmpd="sng">
            <a:solidFill>
              <a:srgbClr val="000000"/>
            </a:solidFill>
            <a:prstDash val="solid"/>
            <a:miter/>
            <a:headEnd type="none" w="med" len="med"/>
            <a:tailEnd type="none" w="med" len="med"/>
          </a:ln>
        </p:spPr>
      </p:sp>
      <p:sp>
        <p:nvSpPr>
          <p:cNvPr id="132100" name="Line 95"/>
          <p:cNvSpPr/>
          <p:nvPr/>
        </p:nvSpPr>
        <p:spPr>
          <a:xfrm>
            <a:off x="4330700" y="677863"/>
            <a:ext cx="0" cy="0"/>
          </a:xfrm>
          <a:prstGeom prst="line">
            <a:avLst/>
          </a:prstGeom>
          <a:ln w="12700" cap="rnd" cmpd="sng">
            <a:solidFill>
              <a:srgbClr val="000000"/>
            </a:solidFill>
            <a:prstDash val="solid"/>
            <a:miter/>
            <a:headEnd type="none" w="med" len="med"/>
            <a:tailEnd type="none" w="med" len="med"/>
          </a:ln>
        </p:spPr>
      </p:sp>
      <p:sp>
        <p:nvSpPr>
          <p:cNvPr id="132101" name="Line 117"/>
          <p:cNvSpPr/>
          <p:nvPr/>
        </p:nvSpPr>
        <p:spPr>
          <a:xfrm>
            <a:off x="4330700" y="725488"/>
            <a:ext cx="0" cy="0"/>
          </a:xfrm>
          <a:prstGeom prst="line">
            <a:avLst/>
          </a:prstGeom>
          <a:ln w="12700" cap="rnd" cmpd="sng">
            <a:solidFill>
              <a:srgbClr val="000000"/>
            </a:solidFill>
            <a:prstDash val="solid"/>
            <a:miter/>
            <a:headEnd type="none" w="med" len="med"/>
            <a:tailEnd type="none" w="med" len="med"/>
          </a:ln>
        </p:spPr>
      </p:sp>
      <p:sp>
        <p:nvSpPr>
          <p:cNvPr id="132102" name="Line 118"/>
          <p:cNvSpPr/>
          <p:nvPr/>
        </p:nvSpPr>
        <p:spPr>
          <a:xfrm>
            <a:off x="4330700" y="741363"/>
            <a:ext cx="0" cy="0"/>
          </a:xfrm>
          <a:prstGeom prst="line">
            <a:avLst/>
          </a:prstGeom>
          <a:ln w="12700" cap="rnd" cmpd="sng">
            <a:solidFill>
              <a:srgbClr val="000000"/>
            </a:solidFill>
            <a:prstDash val="solid"/>
            <a:miter/>
            <a:headEnd type="none" w="med" len="med"/>
            <a:tailEnd type="none" w="med" len="med"/>
          </a:ln>
        </p:spPr>
      </p:sp>
      <p:sp>
        <p:nvSpPr>
          <p:cNvPr id="132103" name="Rectangle 334"/>
          <p:cNvSpPr/>
          <p:nvPr/>
        </p:nvSpPr>
        <p:spPr>
          <a:xfrm>
            <a:off x="0" y="342900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graphicFrame>
        <p:nvGraphicFramePr>
          <p:cNvPr id="478577" name="Group 369"/>
          <p:cNvGraphicFramePr>
            <a:graphicFrameLocks noGrp="1"/>
          </p:cNvGraphicFramePr>
          <p:nvPr>
            <p:custDataLst>
              <p:tags r:id="rId1"/>
            </p:custDataLst>
          </p:nvPr>
        </p:nvGraphicFramePr>
        <p:xfrm>
          <a:off x="468313" y="1341438"/>
          <a:ext cx="8147050" cy="3444875"/>
        </p:xfrm>
        <a:graphic>
          <a:graphicData uri="http://schemas.openxmlformats.org/drawingml/2006/table">
            <a:tbl>
              <a:tblPr/>
              <a:tblGrid>
                <a:gridCol w="1079500"/>
                <a:gridCol w="7067550"/>
              </a:tblGrid>
              <a:tr h="1425575">
                <a:tc rowSpan="3">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按用途分类</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a:t>
                      </a: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a:t>
                      </a:r>
                      <a:r>
                        <a:rPr kumimoji="0"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序时账簿。序时账簿又称日记账，是按照经济业务发生或完成时间的先后顺序逐日逐笔进行登记的账簿。日记账的特点是序时登记和逐笔登记。序时账簿通常有两种，普通日记账、特种日记账。在实际工作中，因经济业务的复杂性，一般很少采用普通日记账，应用较为广泛的是特种日记账。在我国，大多数单位一般只设现金日记账和银行存款日记账，而不设置转账日记账。</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787283">
                <a:tc vMerge="1">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a:t>
                      </a: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2</a:t>
                      </a:r>
                      <a:r>
                        <a:rPr kumimoji="0"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）分类账簿。分类账簿按照分类的概括程度不同，又分为总分类账和明细分类账两种。分类账簿提供的核算信息是编制会计报表的主要依据。</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1103150">
                <a:tc vMerge="1">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a:t>
                      </a: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3</a:t>
                      </a:r>
                      <a:r>
                        <a:rPr kumimoji="0"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备查账簿。备查账簿简称备查簿，是对某些在序时账簿和分类账簿等主要账簿中都不予登记或登记不够详细的经济业务事项进行补充登记时使用的账簿。例如，租入固定资产登记簿、受托加工材料登记簿、代销商品登记簿等。备查账簿可以由各单位根据需要进行设置。　</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
        <p:nvSpPr>
          <p:cNvPr id="132116" name="Rectangle 370"/>
          <p:cNvSpPr/>
          <p:nvPr/>
        </p:nvSpPr>
        <p:spPr>
          <a:xfrm>
            <a:off x="539750" y="5157788"/>
            <a:ext cx="7993063" cy="13112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spcBef>
                <a:spcPct val="0"/>
              </a:spcBef>
              <a:buClrTx/>
              <a:buSzTx/>
              <a:buFontTx/>
              <a:buNone/>
            </a:pPr>
            <a:r>
              <a:rPr lang="en-US" altLang="zh-CN" sz="2000" dirty="0">
                <a:ea typeface="华文宋体" pitchFamily="2" charset="-122"/>
              </a:rPr>
              <a:t>【</a:t>
            </a:r>
            <a:r>
              <a:rPr lang="zh-CN" altLang="en-US" sz="2000" dirty="0">
                <a:ea typeface="华文宋体" pitchFamily="2" charset="-122"/>
              </a:rPr>
              <a:t>注意</a:t>
            </a:r>
            <a:r>
              <a:rPr lang="en-US" altLang="zh-CN" sz="2000" dirty="0">
                <a:ea typeface="华文宋体" pitchFamily="2" charset="-122"/>
              </a:rPr>
              <a:t>】</a:t>
            </a:r>
            <a:r>
              <a:rPr lang="zh-CN" altLang="en-US" sz="2000" dirty="0">
                <a:ea typeface="华文宋体" pitchFamily="2" charset="-122"/>
              </a:rPr>
              <a:t>备查账簿与序时账簿和分类账簿相比，存在两点不同之处：一是登记依据可能不需要记账凭证，甚至不需要一般意义上的原始凭证；二是账簿的格式和登记方法不同，备查账簿的主要栏目不记录金额，它更注重用文字来表述某项经济业务的发生情况。</a:t>
            </a:r>
            <a:r>
              <a:rPr lang="zh-CN" altLang="en-US" sz="2000" b="1" dirty="0">
                <a:ea typeface="华文宋体" pitchFamily="2" charset="-122"/>
              </a:rPr>
              <a:t> </a:t>
            </a:r>
            <a:endParaRPr lang="zh-CN" altLang="en-US" sz="2000" b="1" dirty="0">
              <a:ea typeface="华文宋体" pitchFamily="2" charset="-122"/>
            </a:endParaRPr>
          </a:p>
        </p:txBody>
      </p:sp>
    </p:spTree>
  </p:cSld>
  <p:clrMapOvr>
    <a:masterClrMapping/>
  </p:clrMapOvr>
  <p:transition spd="med">
    <p:random/>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2"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graphicFrame>
        <p:nvGraphicFramePr>
          <p:cNvPr id="481327" name="Group 47"/>
          <p:cNvGraphicFramePr>
            <a:graphicFrameLocks noGrp="1"/>
          </p:cNvGraphicFramePr>
          <p:nvPr/>
        </p:nvGraphicFramePr>
        <p:xfrm>
          <a:off x="457200" y="2062163"/>
          <a:ext cx="8229600" cy="3986213"/>
        </p:xfrm>
        <a:graphic>
          <a:graphicData uri="http://schemas.openxmlformats.org/drawingml/2006/table">
            <a:tbl>
              <a:tblPr/>
              <a:tblGrid>
                <a:gridCol w="1593850"/>
                <a:gridCol w="6635750"/>
              </a:tblGrid>
              <a:tr h="898525">
                <a:tc rowSpan="4">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按账页格式分类</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a:t>
                      </a: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）两栏式账簿。两栏式账簿是指只有借方和贷方两个基本金额栏目的账簿。普通日记账和转账日记账一般采用两栏式。</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914400">
                <a:tc vMerge="1">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a:t>
                      </a: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2</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）三栏式账簿。三栏式账簿是设有借方、贷方和余额三个基本栏目的账簿。各种日记账、总分类账以及资本、债权、债务明细账都可采用三栏式账簿。</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914400">
                <a:tc vMerge="1">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a:t>
                      </a: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3</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）多栏式账簿。多栏式账簿是在账簿的两个基本栏目借方和贷方按需要分设若干专栏的账簿。收入、费用明细账一般均采用这种格式的账簿。</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1258888">
                <a:tc vMerge="1">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a:t>
                      </a: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4</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数量金额式账簿。数量金额式账簿的借方、贷方和余额三个栏目内，都分设数量、单价和金额三小栏，借以反映财产物资的实物数量和价值量。如原材料、库存商品、产成品等明细账一般都采用数量金额式账簿。</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Tree>
  </p:cSld>
  <p:clrMapOvr>
    <a:masterClrMapping/>
  </p:clrMapOvr>
  <p:transition spd="med">
    <p:random/>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6"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graphicFrame>
        <p:nvGraphicFramePr>
          <p:cNvPr id="482342" name="Group 38"/>
          <p:cNvGraphicFramePr>
            <a:graphicFrameLocks noGrp="1"/>
          </p:cNvGraphicFramePr>
          <p:nvPr/>
        </p:nvGraphicFramePr>
        <p:xfrm>
          <a:off x="457200" y="2289175"/>
          <a:ext cx="8229600" cy="3813175"/>
        </p:xfrm>
        <a:graphic>
          <a:graphicData uri="http://schemas.openxmlformats.org/drawingml/2006/table">
            <a:tbl>
              <a:tblPr/>
              <a:tblGrid>
                <a:gridCol w="1450975"/>
                <a:gridCol w="6778625"/>
              </a:tblGrid>
              <a:tr h="1615709">
                <a:tc rowSpan="3">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按外型特征分类</a:t>
                      </a:r>
                      <a:endPar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8" marB="4572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a:t>
                      </a: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a:t>
                      </a:r>
                      <a:r>
                        <a:rPr kumimoji="0" lang="zh-CN" altLang="en-US"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订本账。订本账是启用之前就已将账页装订在一起，并对账页进行了连续编号的账簿。订本账的优点是能避免账页散失和防止抽换账页；其缺点是不能准确为各账户预留账页。这种账簿一般适用于总分类账、现金日记账、银行存款日记账。</a:t>
                      </a:r>
                      <a:endPar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8" marB="4572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1097145">
                <a:tc vMerge="1">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a:t>
                      </a: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2</a:t>
                      </a:r>
                      <a:r>
                        <a:rPr kumimoji="0" lang="zh-CN" altLang="en-US"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）活页账。活页账是在账簿登记完毕之前并不固定装订在一起，而是装在活页账夹中。通常各种明细分类账一般采用活页账形式。</a:t>
                      </a:r>
                      <a:endPar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8" marB="4572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1100321">
                <a:tc vMerge="1">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a:t>
                      </a: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3</a:t>
                      </a:r>
                      <a:r>
                        <a:rPr kumimoji="0" lang="zh-CN" altLang="en-US"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）卡片账。卡片账是将账户所需格式印刷在硬卡上。在我国，企业一般只对固定资产的核算采用卡片账形式，也有少数企业在材料核算中使用材料卡片。</a:t>
                      </a:r>
                      <a:endPar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8" marB="4572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Tree>
  </p:cSld>
  <p:clrMapOvr>
    <a:masterClrMapping/>
  </p:clrMapOvr>
  <p:transition spd="med">
    <p:random/>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70"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pic>
        <p:nvPicPr>
          <p:cNvPr id="135171" name="Picture 5" descr="\"/>
          <p:cNvPicPr>
            <a:picLocks noChangeAspect="1"/>
          </p:cNvPicPr>
          <p:nvPr/>
        </p:nvPicPr>
        <p:blipFill>
          <a:blip r:embed="rId1"/>
          <a:stretch>
            <a:fillRect/>
          </a:stretch>
        </p:blipFill>
        <p:spPr>
          <a:xfrm>
            <a:off x="539750" y="1341438"/>
            <a:ext cx="7345363" cy="5305425"/>
          </a:xfrm>
          <a:prstGeom prst="rect">
            <a:avLst/>
          </a:prstGeom>
          <a:noFill/>
          <a:ln w="9525">
            <a:noFill/>
          </a:ln>
        </p:spPr>
      </p:pic>
    </p:spTree>
  </p:cSld>
  <p:clrMapOvr>
    <a:masterClrMapping/>
  </p:clrMapOvr>
  <p:transition spd="med">
    <p:random/>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4"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pic>
        <p:nvPicPr>
          <p:cNvPr id="136195" name="Picture 5" descr="image002_0031"/>
          <p:cNvPicPr>
            <a:picLocks noChangeAspect="1"/>
          </p:cNvPicPr>
          <p:nvPr/>
        </p:nvPicPr>
        <p:blipFill>
          <a:blip r:embed="rId1"/>
          <a:stretch>
            <a:fillRect/>
          </a:stretch>
        </p:blipFill>
        <p:spPr>
          <a:xfrm>
            <a:off x="250825" y="1412875"/>
            <a:ext cx="8208963" cy="4367213"/>
          </a:xfrm>
          <a:prstGeom prst="rect">
            <a:avLst/>
          </a:prstGeom>
          <a:noFill/>
          <a:ln w="9525">
            <a:noFill/>
          </a:ln>
        </p:spPr>
      </p:pic>
    </p:spTree>
  </p:cSld>
  <p:clrMapOvr>
    <a:masterClrMapping/>
  </p:clrMapOvr>
  <p:transition spd="med">
    <p:random/>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8"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pic>
        <p:nvPicPr>
          <p:cNvPr id="137219" name="Picture 5" descr="image004_122"/>
          <p:cNvPicPr>
            <a:picLocks noChangeAspect="1"/>
          </p:cNvPicPr>
          <p:nvPr/>
        </p:nvPicPr>
        <p:blipFill>
          <a:blip r:embed="rId1"/>
          <a:stretch>
            <a:fillRect/>
          </a:stretch>
        </p:blipFill>
        <p:spPr>
          <a:xfrm>
            <a:off x="611188" y="1196975"/>
            <a:ext cx="8064500" cy="5172075"/>
          </a:xfrm>
          <a:prstGeom prst="rect">
            <a:avLst/>
          </a:prstGeom>
          <a:noFill/>
          <a:ln w="9525">
            <a:noFill/>
          </a:ln>
        </p:spPr>
      </p:pic>
    </p:spTree>
  </p:cSld>
  <p:clrMapOvr>
    <a:masterClrMapping/>
  </p:clrMapOvr>
  <p:transition spd="med">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Rectangle 4"/>
          <p:cNvSpPr/>
          <p:nvPr/>
        </p:nvSpPr>
        <p:spPr>
          <a:xfrm>
            <a:off x="468313" y="2060575"/>
            <a:ext cx="8208962" cy="4770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800" b="1" dirty="0">
                <a:ea typeface="华文宋体" pitchFamily="2" charset="-122"/>
              </a:rPr>
              <a:t>相关性原则</a:t>
            </a:r>
            <a:endParaRPr lang="zh-CN" altLang="en-US" sz="2800" b="1" dirty="0">
              <a:ea typeface="华文宋体" pitchFamily="2" charset="-122"/>
            </a:endParaRPr>
          </a:p>
          <a:p>
            <a:pPr marL="0" lvl="0" indent="0" eaLnBrk="1" hangingPunct="1">
              <a:spcBef>
                <a:spcPct val="0"/>
              </a:spcBef>
              <a:buClrTx/>
              <a:buSzTx/>
              <a:buFontTx/>
              <a:buNone/>
            </a:pPr>
            <a:r>
              <a:rPr lang="zh-CN" altLang="en-US" sz="2800" b="1" dirty="0">
                <a:ea typeface="华文宋体" pitchFamily="2" charset="-122"/>
              </a:rPr>
              <a:t>相关性要求企业提供的会计信息应当与财务报告使用者的经济决策需要相关，有助于财务报告使用者对企业过去、现在或者未来的情况作出评价或者预测。</a:t>
            </a:r>
            <a:endParaRPr lang="en-US" altLang="zh-CN" sz="2800" b="1" dirty="0">
              <a:ea typeface="华文宋体" pitchFamily="2" charset="-122"/>
            </a:endParaRPr>
          </a:p>
          <a:p>
            <a:pPr marL="0" lvl="0" indent="0" eaLnBrk="1" hangingPunct="1">
              <a:spcBef>
                <a:spcPct val="0"/>
              </a:spcBef>
              <a:buClrTx/>
              <a:buSzTx/>
              <a:buFontTx/>
              <a:buNone/>
            </a:pPr>
            <a:endParaRPr lang="en-US" altLang="zh-CN" sz="2800" b="1" dirty="0">
              <a:ea typeface="华文宋体" pitchFamily="2" charset="-122"/>
            </a:endParaRPr>
          </a:p>
          <a:p>
            <a:pPr marL="0" lvl="0" indent="0" eaLnBrk="1" hangingPunct="1">
              <a:spcBef>
                <a:spcPct val="0"/>
              </a:spcBef>
              <a:buClrTx/>
              <a:buSzTx/>
              <a:buFontTx/>
              <a:buNone/>
            </a:pPr>
            <a:endParaRPr lang="en-US" altLang="zh-CN" sz="2800" b="1" dirty="0">
              <a:ea typeface="华文宋体" pitchFamily="2" charset="-122"/>
            </a:endParaRPr>
          </a:p>
          <a:p>
            <a:pPr marL="0" lvl="0" indent="0" eaLnBrk="1" hangingPunct="1">
              <a:spcBef>
                <a:spcPct val="0"/>
              </a:spcBef>
              <a:buClrTx/>
              <a:buSzTx/>
              <a:buFontTx/>
              <a:buNone/>
            </a:pPr>
            <a:r>
              <a:rPr lang="zh-CN" altLang="en-US" sz="2800" b="1" dirty="0">
                <a:ea typeface="华文宋体" pitchFamily="2" charset="-122"/>
              </a:rPr>
              <a:t>可靠和相关的矛盾</a:t>
            </a:r>
            <a:endParaRPr lang="zh-CN" altLang="en-US" sz="2800" b="1" dirty="0">
              <a:ea typeface="华文宋体" pitchFamily="2" charset="-122"/>
            </a:endParaRPr>
          </a:p>
          <a:p>
            <a:pPr marL="0" lvl="0" indent="0" eaLnBrk="1" hangingPunct="1">
              <a:spcBef>
                <a:spcPct val="0"/>
              </a:spcBef>
              <a:buClrTx/>
              <a:buSzTx/>
              <a:buFontTx/>
              <a:buNone/>
            </a:pPr>
            <a:endParaRPr lang="zh-CN" altLang="en-US" sz="2000" b="1" dirty="0">
              <a:ea typeface="华文宋体" pitchFamily="2" charset="-122"/>
            </a:endParaRPr>
          </a:p>
          <a:p>
            <a:pPr marL="0" lvl="0" indent="0" eaLnBrk="1" hangingPunct="1">
              <a:spcBef>
                <a:spcPct val="0"/>
              </a:spcBef>
              <a:buClrTx/>
              <a:buSzTx/>
              <a:buFontTx/>
              <a:buNone/>
            </a:pPr>
            <a:endParaRPr lang="zh-CN" altLang="en-US" sz="2000" b="1" dirty="0">
              <a:ea typeface="华文宋体" pitchFamily="2" charset="-122"/>
            </a:endParaRPr>
          </a:p>
          <a:p>
            <a:pPr marL="0" lvl="0" indent="0" eaLnBrk="1" hangingPunct="1">
              <a:spcBef>
                <a:spcPct val="0"/>
              </a:spcBef>
              <a:buClrTx/>
              <a:buSzTx/>
              <a:buFontTx/>
              <a:buNone/>
            </a:pPr>
            <a:endParaRPr lang="zh-CN" altLang="en-US" sz="2000" b="1" dirty="0">
              <a:ea typeface="华文宋体" pitchFamily="2" charset="-122"/>
            </a:endParaRPr>
          </a:p>
          <a:p>
            <a:pPr marL="0" lvl="0" indent="0" eaLnBrk="1" hangingPunct="1">
              <a:spcBef>
                <a:spcPct val="0"/>
              </a:spcBef>
              <a:buClrTx/>
              <a:buSzTx/>
              <a:buFontTx/>
              <a:buNone/>
            </a:pPr>
            <a:r>
              <a:rPr lang="zh-CN" altLang="en-US" sz="2000" b="1" dirty="0">
                <a:ea typeface="华文宋体" pitchFamily="2" charset="-122"/>
              </a:rPr>
              <a:t> </a:t>
            </a:r>
            <a:endParaRPr lang="zh-CN" altLang="en-US" sz="2000" b="1" dirty="0">
              <a:ea typeface="华文宋体" pitchFamily="2" charset="-122"/>
            </a:endParaRPr>
          </a:p>
        </p:txBody>
      </p:sp>
    </p:spTree>
  </p:cSld>
  <p:clrMapOvr>
    <a:masterClrMapping/>
  </p:clrMapOvr>
  <p:transition spd="med">
    <p:random/>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2"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pic>
        <p:nvPicPr>
          <p:cNvPr id="138243" name="Picture 6" descr="2012331112128"/>
          <p:cNvPicPr>
            <a:picLocks noChangeAspect="1"/>
          </p:cNvPicPr>
          <p:nvPr/>
        </p:nvPicPr>
        <p:blipFill>
          <a:blip r:embed="rId1"/>
          <a:stretch>
            <a:fillRect/>
          </a:stretch>
        </p:blipFill>
        <p:spPr>
          <a:xfrm>
            <a:off x="539750" y="981075"/>
            <a:ext cx="7489825" cy="5364163"/>
          </a:xfrm>
          <a:prstGeom prst="rect">
            <a:avLst/>
          </a:prstGeom>
          <a:noFill/>
          <a:ln w="9525">
            <a:noFill/>
          </a:ln>
        </p:spPr>
      </p:pic>
    </p:spTree>
  </p:cSld>
  <p:clrMapOvr>
    <a:masterClrMapping/>
  </p:clrMapOvr>
  <p:transition spd="med">
    <p:random/>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6"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pic>
        <p:nvPicPr>
          <p:cNvPr id="139267" name="Picture 5" descr="image004_0035"/>
          <p:cNvPicPr>
            <a:picLocks noChangeAspect="1"/>
          </p:cNvPicPr>
          <p:nvPr/>
        </p:nvPicPr>
        <p:blipFill>
          <a:blip r:embed="rId1"/>
          <a:stretch>
            <a:fillRect/>
          </a:stretch>
        </p:blipFill>
        <p:spPr>
          <a:xfrm>
            <a:off x="250825" y="1484313"/>
            <a:ext cx="8424863" cy="4384675"/>
          </a:xfrm>
          <a:prstGeom prst="rect">
            <a:avLst/>
          </a:prstGeom>
          <a:noFill/>
          <a:ln w="9525">
            <a:noFill/>
          </a:ln>
        </p:spPr>
      </p:pic>
    </p:spTree>
  </p:cSld>
  <p:clrMapOvr>
    <a:masterClrMapping/>
  </p:clrMapOvr>
  <p:transition spd="med">
    <p:random/>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90"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pic>
        <p:nvPicPr>
          <p:cNvPr id="140291" name="Picture 5" descr="image002_0046"/>
          <p:cNvPicPr>
            <a:picLocks noChangeAspect="1"/>
          </p:cNvPicPr>
          <p:nvPr/>
        </p:nvPicPr>
        <p:blipFill>
          <a:blip r:embed="rId1"/>
          <a:stretch>
            <a:fillRect/>
          </a:stretch>
        </p:blipFill>
        <p:spPr>
          <a:xfrm>
            <a:off x="1042988" y="1196975"/>
            <a:ext cx="7129462" cy="5362575"/>
          </a:xfrm>
          <a:prstGeom prst="rect">
            <a:avLst/>
          </a:prstGeom>
          <a:noFill/>
          <a:ln w="9525">
            <a:noFill/>
          </a:ln>
        </p:spPr>
      </p:pic>
    </p:spTree>
  </p:cSld>
  <p:clrMapOvr>
    <a:masterClrMapping/>
  </p:clrMapOvr>
  <p:transition spd="med">
    <p:random/>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4"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pic>
        <p:nvPicPr>
          <p:cNvPr id="141315" name="Picture 5" descr="image002_0047"/>
          <p:cNvPicPr>
            <a:picLocks noChangeAspect="1"/>
          </p:cNvPicPr>
          <p:nvPr/>
        </p:nvPicPr>
        <p:blipFill>
          <a:blip r:embed="rId1"/>
          <a:stretch>
            <a:fillRect/>
          </a:stretch>
        </p:blipFill>
        <p:spPr>
          <a:xfrm>
            <a:off x="684213" y="981075"/>
            <a:ext cx="7200900" cy="5508625"/>
          </a:xfrm>
          <a:prstGeom prst="rect">
            <a:avLst/>
          </a:prstGeom>
          <a:noFill/>
          <a:ln w="9525">
            <a:noFill/>
          </a:ln>
        </p:spPr>
      </p:pic>
    </p:spTree>
  </p:cSld>
  <p:clrMapOvr>
    <a:masterClrMapping/>
  </p:clrMapOvr>
  <p:transition spd="med">
    <p:random/>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8"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pic>
        <p:nvPicPr>
          <p:cNvPr id="142339" name="Picture 5" descr="image002_00322"/>
          <p:cNvPicPr>
            <a:picLocks noChangeAspect="1"/>
          </p:cNvPicPr>
          <p:nvPr/>
        </p:nvPicPr>
        <p:blipFill>
          <a:blip r:embed="rId1"/>
          <a:stretch>
            <a:fillRect/>
          </a:stretch>
        </p:blipFill>
        <p:spPr>
          <a:xfrm>
            <a:off x="395288" y="908050"/>
            <a:ext cx="8208962" cy="5692775"/>
          </a:xfrm>
          <a:prstGeom prst="rect">
            <a:avLst/>
          </a:prstGeom>
          <a:noFill/>
          <a:ln w="9525">
            <a:noFill/>
          </a:ln>
        </p:spPr>
      </p:pic>
    </p:spTree>
  </p:cSld>
  <p:clrMapOvr>
    <a:masterClrMapping/>
  </p:clrMapOvr>
  <p:transition spd="med">
    <p:random/>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2"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pic>
        <p:nvPicPr>
          <p:cNvPr id="143363" name="Picture 5" descr="20110112042236225"/>
          <p:cNvPicPr>
            <a:picLocks noChangeAspect="1"/>
          </p:cNvPicPr>
          <p:nvPr/>
        </p:nvPicPr>
        <p:blipFill>
          <a:blip r:embed="rId1"/>
          <a:stretch>
            <a:fillRect/>
          </a:stretch>
        </p:blipFill>
        <p:spPr>
          <a:xfrm>
            <a:off x="539750" y="1196975"/>
            <a:ext cx="7993063" cy="5348288"/>
          </a:xfrm>
          <a:prstGeom prst="rect">
            <a:avLst/>
          </a:prstGeom>
          <a:noFill/>
          <a:ln w="9525">
            <a:noFill/>
          </a:ln>
        </p:spPr>
      </p:pic>
    </p:spTree>
  </p:cSld>
  <p:clrMapOvr>
    <a:masterClrMapping/>
  </p:clrMapOvr>
  <p:transition spd="med">
    <p:random/>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6"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419844" name="Rectangle 4"/>
          <p:cNvSpPr/>
          <p:nvPr/>
        </p:nvSpPr>
        <p:spPr>
          <a:xfrm>
            <a:off x="323850" y="1412875"/>
            <a:ext cx="8420100" cy="6172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eaLnBrk="1" hangingPunct="1">
              <a:buNone/>
            </a:pPr>
            <a:r>
              <a:rPr lang="zh-CN" altLang="en-US" sz="2400" dirty="0"/>
              <a:t>（三）总账与明细账的平行登记</a:t>
            </a:r>
            <a:r>
              <a:rPr lang="en-US" altLang="zh-CN" sz="2400" dirty="0"/>
              <a:t>.</a:t>
            </a:r>
            <a:endParaRPr lang="en-US" altLang="zh-CN" sz="2400" dirty="0"/>
          </a:p>
          <a:p>
            <a:pPr marL="342900" lvl="0" indent="-342900" eaLnBrk="1" hangingPunct="1">
              <a:buNone/>
            </a:pPr>
            <a:r>
              <a:rPr lang="en-US" altLang="zh-CN" sz="2400" dirty="0"/>
              <a:t>1</a:t>
            </a:r>
            <a:r>
              <a:rPr lang="zh-CN" altLang="en-US" sz="2400" dirty="0"/>
              <a:t>、总账与明细账的关系</a:t>
            </a:r>
            <a:r>
              <a:rPr lang="en-US" altLang="zh-CN" sz="2400" dirty="0"/>
              <a:t>.</a:t>
            </a:r>
            <a:endParaRPr lang="en-US" altLang="zh-CN" sz="2400" dirty="0"/>
          </a:p>
          <a:p>
            <a:pPr marL="342900" lvl="0" indent="-342900" eaLnBrk="1" hangingPunct="1">
              <a:buNone/>
            </a:pPr>
            <a:r>
              <a:rPr lang="en-US" altLang="zh-CN" sz="2400" dirty="0"/>
              <a:t>2</a:t>
            </a:r>
            <a:r>
              <a:rPr lang="zh-CN" altLang="en-US" sz="2400" dirty="0"/>
              <a:t>、总账与明细账的平衡登记</a:t>
            </a:r>
            <a:r>
              <a:rPr lang="en-US" altLang="zh-CN" sz="2400" dirty="0"/>
              <a:t>.</a:t>
            </a:r>
            <a:endParaRPr lang="en-US" altLang="zh-CN" sz="2400" dirty="0"/>
          </a:p>
          <a:p>
            <a:pPr marL="342900" lvl="0" indent="-342900" eaLnBrk="1" hangingPunct="1">
              <a:buNone/>
            </a:pPr>
            <a:r>
              <a:rPr lang="en-US" altLang="zh-CN" sz="2400" dirty="0"/>
              <a:t>	</a:t>
            </a:r>
            <a:r>
              <a:rPr lang="zh-CN" altLang="en-US" sz="2400" dirty="0"/>
              <a:t>对发生的每项经济业务，在记入总账的同时，计入总账所属的明细账。二者记账方向相同、金额相等、时间相同。</a:t>
            </a:r>
            <a:endParaRPr lang="zh-CN" altLang="en-US" sz="2400" dirty="0"/>
          </a:p>
          <a:p>
            <a:pPr marL="342900" lvl="0" indent="-342900" eaLnBrk="1" hangingPunct="1">
              <a:buNone/>
            </a:pPr>
            <a:r>
              <a:rPr lang="zh-CN" altLang="en-US" sz="2400" dirty="0"/>
              <a:t>平行登记的要点是：</a:t>
            </a:r>
            <a:endParaRPr lang="zh-CN" altLang="en-US" sz="2400" dirty="0"/>
          </a:p>
          <a:p>
            <a:pPr marL="342900" lvl="0" indent="-342900" eaLnBrk="1" hangingPunct="1">
              <a:buNone/>
            </a:pPr>
            <a:r>
              <a:rPr lang="zh-CN" altLang="en-US" sz="2400" dirty="0"/>
              <a:t>（</a:t>
            </a:r>
            <a:r>
              <a:rPr lang="en-US" altLang="zh-CN" sz="2400" dirty="0"/>
              <a:t>1</a:t>
            </a:r>
            <a:r>
              <a:rPr lang="zh-CN" altLang="en-US" sz="2400" dirty="0"/>
              <a:t>）对发生的每笔经济业务，要根据会计凭证，一方面在有关的总分类账中进行登记，另一方面要在有关的名细分类账中进行明细登记；</a:t>
            </a:r>
            <a:endParaRPr lang="zh-CN" altLang="en-US" sz="2400" dirty="0"/>
          </a:p>
          <a:p>
            <a:pPr marL="342900" lvl="0" indent="-342900" eaLnBrk="1" hangingPunct="1">
              <a:buNone/>
            </a:pPr>
            <a:r>
              <a:rPr lang="zh-CN" altLang="en-US" sz="2400" dirty="0"/>
              <a:t>（</a:t>
            </a:r>
            <a:r>
              <a:rPr lang="en-US" altLang="zh-CN" sz="2400" dirty="0"/>
              <a:t>2</a:t>
            </a:r>
            <a:r>
              <a:rPr lang="zh-CN" altLang="en-US" sz="2400" dirty="0"/>
              <a:t>）登记总账与所属明细账时，借贷方向必须一致；</a:t>
            </a:r>
            <a:endParaRPr lang="zh-CN" altLang="en-US" sz="2400" dirty="0"/>
          </a:p>
          <a:p>
            <a:pPr marL="342900" lvl="0" indent="-342900" eaLnBrk="1" hangingPunct="1">
              <a:buNone/>
            </a:pPr>
            <a:r>
              <a:rPr lang="zh-CN" altLang="en-US" sz="2400" dirty="0"/>
              <a:t>（</a:t>
            </a:r>
            <a:r>
              <a:rPr lang="en-US" altLang="zh-CN" sz="2400" dirty="0"/>
              <a:t>3</a:t>
            </a:r>
            <a:r>
              <a:rPr lang="zh-CN" altLang="en-US" sz="2400" dirty="0"/>
              <a:t>）登记总账与所属明细账时，记入总账的金额与记入所属明细账金额之和相等。</a:t>
            </a:r>
            <a:endParaRPr lang="zh-CN" altLang="en-US" sz="2400" dirty="0"/>
          </a:p>
          <a:p>
            <a:pPr marL="342900" lvl="0" indent="-342900" eaLnBrk="1" hangingPunct="1">
              <a:buNone/>
            </a:pPr>
            <a:r>
              <a:rPr lang="zh-CN" altLang="en-US" sz="2400" dirty="0"/>
              <a:t>   </a:t>
            </a:r>
            <a:endParaRPr lang="zh-CN" altLang="en-US" sz="2400" dirty="0"/>
          </a:p>
          <a:p>
            <a:pPr marL="342900" lvl="0" indent="-342900">
              <a:spcBef>
                <a:spcPct val="0"/>
              </a:spcBef>
              <a:buClrTx/>
              <a:buSzTx/>
              <a:buFontTx/>
              <a:buNone/>
            </a:pPr>
            <a:endParaRPr lang="zh-CN" altLang="en-US" sz="24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419844">
                                            <p:txEl>
                                              <p:charRg st="0" end="16"/>
                                            </p:txEl>
                                          </p:spTgt>
                                        </p:tgtEl>
                                        <p:attrNameLst>
                                          <p:attrName>style.visibility</p:attrName>
                                        </p:attrNameLst>
                                      </p:cBhvr>
                                      <p:to>
                                        <p:strVal val="visible"/>
                                      </p:to>
                                    </p:set>
                                    <p:anim to="" calcmode="lin" valueType="num">
                                      <p:cBhvr>
                                        <p:cTn id="7" dur="1" fill="hold"/>
                                        <p:tgtEl>
                                          <p:spTgt spid="419844">
                                            <p:txEl>
                                              <p:charRg st="0" end="16"/>
                                            </p:txEl>
                                          </p:spTgt>
                                        </p:tgtEl>
                                        <p:attrNameLst>
                                          <p:attrName>style.visibility</p:attrName>
                                        </p:attrNameLst>
                                      </p:cBhvr>
                                    </p:anim>
                                  </p:childTnLst>
                                </p:cTn>
                              </p:par>
                            </p:childTnLst>
                          </p:cTn>
                        </p:par>
                        <p:par>
                          <p:cTn id="8" fill="hold">
                            <p:stCondLst>
                              <p:cond delay="500"/>
                            </p:stCondLst>
                            <p:childTnLst>
                              <p:par>
                                <p:cTn id="9" presetID="24" presetClass="entr" presetSubtype="0" fill="hold" grpId="0" nodeType="afterEffect">
                                  <p:stCondLst>
                                    <p:cond delay="0"/>
                                  </p:stCondLst>
                                  <p:childTnLst>
                                    <p:set>
                                      <p:cBhvr>
                                        <p:cTn id="10" dur="1" fill="hold">
                                          <p:stCondLst>
                                            <p:cond delay="499"/>
                                          </p:stCondLst>
                                        </p:cTn>
                                        <p:tgtEl>
                                          <p:spTgt spid="419844">
                                            <p:txEl>
                                              <p:charRg st="16" end="29"/>
                                            </p:txEl>
                                          </p:spTgt>
                                        </p:tgtEl>
                                        <p:attrNameLst>
                                          <p:attrName>style.visibility</p:attrName>
                                        </p:attrNameLst>
                                      </p:cBhvr>
                                      <p:to>
                                        <p:strVal val="visible"/>
                                      </p:to>
                                    </p:set>
                                    <p:anim to="" calcmode="lin" valueType="num">
                                      <p:cBhvr>
                                        <p:cTn id="11" dur="1" fill="hold"/>
                                        <p:tgtEl>
                                          <p:spTgt spid="419844">
                                            <p:txEl>
                                              <p:charRg st="16" end="29"/>
                                            </p:txEl>
                                          </p:spTgt>
                                        </p:tgtEl>
                                        <p:attrNameLst>
                                          <p:attrName>style.visibility</p:attrName>
                                        </p:attrNameLst>
                                      </p:cBhvr>
                                    </p:anim>
                                  </p:childTnLst>
                                </p:cTn>
                              </p:par>
                            </p:childTnLst>
                          </p:cTn>
                        </p:par>
                        <p:par>
                          <p:cTn id="12" fill="hold">
                            <p:stCondLst>
                              <p:cond delay="1000"/>
                            </p:stCondLst>
                            <p:childTnLst>
                              <p:par>
                                <p:cTn id="13" presetID="24" presetClass="entr" presetSubtype="0" fill="hold" grpId="0" nodeType="afterEffect">
                                  <p:stCondLst>
                                    <p:cond delay="0"/>
                                  </p:stCondLst>
                                  <p:childTnLst>
                                    <p:set>
                                      <p:cBhvr>
                                        <p:cTn id="14" dur="1" fill="hold">
                                          <p:stCondLst>
                                            <p:cond delay="499"/>
                                          </p:stCondLst>
                                        </p:cTn>
                                        <p:tgtEl>
                                          <p:spTgt spid="419844">
                                            <p:txEl>
                                              <p:charRg st="29" end="44"/>
                                            </p:txEl>
                                          </p:spTgt>
                                        </p:tgtEl>
                                        <p:attrNameLst>
                                          <p:attrName>style.visibility</p:attrName>
                                        </p:attrNameLst>
                                      </p:cBhvr>
                                      <p:to>
                                        <p:strVal val="visible"/>
                                      </p:to>
                                    </p:set>
                                    <p:anim to="" calcmode="lin" valueType="num">
                                      <p:cBhvr>
                                        <p:cTn id="15" dur="1" fill="hold"/>
                                        <p:tgtEl>
                                          <p:spTgt spid="419844">
                                            <p:txEl>
                                              <p:charRg st="29" end="44"/>
                                            </p:txEl>
                                          </p:spTgt>
                                        </p:tgtEl>
                                        <p:attrNameLst>
                                          <p:attrName>style.visibility</p:attrName>
                                        </p:attrNameLst>
                                      </p:cBhvr>
                                    </p:anim>
                                  </p:childTnLst>
                                </p:cTn>
                              </p:par>
                            </p:childTnLst>
                          </p:cTn>
                        </p:par>
                        <p:par>
                          <p:cTn id="16" fill="hold">
                            <p:stCondLst>
                              <p:cond delay="1500"/>
                            </p:stCondLst>
                            <p:childTnLst>
                              <p:par>
                                <p:cTn id="17" presetID="24" presetClass="entr" presetSubtype="0" fill="hold" grpId="0" nodeType="afterEffect">
                                  <p:stCondLst>
                                    <p:cond delay="0"/>
                                  </p:stCondLst>
                                  <p:childTnLst>
                                    <p:set>
                                      <p:cBhvr>
                                        <p:cTn id="18" dur="1" fill="hold">
                                          <p:stCondLst>
                                            <p:cond delay="499"/>
                                          </p:stCondLst>
                                        </p:cTn>
                                        <p:tgtEl>
                                          <p:spTgt spid="419844">
                                            <p:txEl>
                                              <p:charRg st="44" end="96"/>
                                            </p:txEl>
                                          </p:spTgt>
                                        </p:tgtEl>
                                        <p:attrNameLst>
                                          <p:attrName>style.visibility</p:attrName>
                                        </p:attrNameLst>
                                      </p:cBhvr>
                                      <p:to>
                                        <p:strVal val="visible"/>
                                      </p:to>
                                    </p:set>
                                    <p:anim to="" calcmode="lin" valueType="num">
                                      <p:cBhvr>
                                        <p:cTn id="19" dur="1" fill="hold"/>
                                        <p:tgtEl>
                                          <p:spTgt spid="419844">
                                            <p:txEl>
                                              <p:charRg st="44" end="96"/>
                                            </p:txEl>
                                          </p:spTgt>
                                        </p:tgtEl>
                                        <p:attrNameLst>
                                          <p:attrName>style.visibility</p:attrName>
                                        </p:attrNameLst>
                                      </p:cBhvr>
                                    </p:anim>
                                  </p:childTnLst>
                                </p:cTn>
                              </p:par>
                            </p:childTnLst>
                          </p:cTn>
                        </p:par>
                        <p:par>
                          <p:cTn id="20" fill="hold">
                            <p:stCondLst>
                              <p:cond delay="2000"/>
                            </p:stCondLst>
                            <p:childTnLst>
                              <p:par>
                                <p:cTn id="21" presetID="24" presetClass="entr" presetSubtype="0" fill="hold" grpId="0" nodeType="afterEffect">
                                  <p:stCondLst>
                                    <p:cond delay="0"/>
                                  </p:stCondLst>
                                  <p:childTnLst>
                                    <p:set>
                                      <p:cBhvr>
                                        <p:cTn id="22" dur="1" fill="hold">
                                          <p:stCondLst>
                                            <p:cond delay="499"/>
                                          </p:stCondLst>
                                        </p:cTn>
                                        <p:tgtEl>
                                          <p:spTgt spid="419844">
                                            <p:txEl>
                                              <p:charRg st="96" end="106"/>
                                            </p:txEl>
                                          </p:spTgt>
                                        </p:tgtEl>
                                        <p:attrNameLst>
                                          <p:attrName>style.visibility</p:attrName>
                                        </p:attrNameLst>
                                      </p:cBhvr>
                                      <p:to>
                                        <p:strVal val="visible"/>
                                      </p:to>
                                    </p:set>
                                    <p:anim to="" calcmode="lin" valueType="num">
                                      <p:cBhvr>
                                        <p:cTn id="23" dur="1" fill="hold"/>
                                        <p:tgtEl>
                                          <p:spTgt spid="419844">
                                            <p:txEl>
                                              <p:charRg st="96" end="106"/>
                                            </p:txEl>
                                          </p:spTgt>
                                        </p:tgtEl>
                                        <p:attrNameLst>
                                          <p:attrName>style.visibility</p:attrName>
                                        </p:attrNameLst>
                                      </p:cBhvr>
                                    </p:anim>
                                  </p:childTnLst>
                                </p:cTn>
                              </p:par>
                            </p:childTnLst>
                          </p:cTn>
                        </p:par>
                        <p:par>
                          <p:cTn id="24" fill="hold">
                            <p:stCondLst>
                              <p:cond delay="2500"/>
                            </p:stCondLst>
                            <p:childTnLst>
                              <p:par>
                                <p:cTn id="25" presetID="24" presetClass="entr" presetSubtype="0" fill="hold" grpId="0" nodeType="afterEffect">
                                  <p:stCondLst>
                                    <p:cond delay="0"/>
                                  </p:stCondLst>
                                  <p:childTnLst>
                                    <p:set>
                                      <p:cBhvr>
                                        <p:cTn id="26" dur="1" fill="hold">
                                          <p:stCondLst>
                                            <p:cond delay="499"/>
                                          </p:stCondLst>
                                        </p:cTn>
                                        <p:tgtEl>
                                          <p:spTgt spid="419844">
                                            <p:txEl>
                                              <p:charRg st="106" end="168"/>
                                            </p:txEl>
                                          </p:spTgt>
                                        </p:tgtEl>
                                        <p:attrNameLst>
                                          <p:attrName>style.visibility</p:attrName>
                                        </p:attrNameLst>
                                      </p:cBhvr>
                                      <p:to>
                                        <p:strVal val="visible"/>
                                      </p:to>
                                    </p:set>
                                    <p:anim to="" calcmode="lin" valueType="num">
                                      <p:cBhvr>
                                        <p:cTn id="27" dur="1" fill="hold"/>
                                        <p:tgtEl>
                                          <p:spTgt spid="419844">
                                            <p:txEl>
                                              <p:charRg st="106" end="168"/>
                                            </p:txEl>
                                          </p:spTgt>
                                        </p:tgtEl>
                                        <p:attrNameLst>
                                          <p:attrName>style.visibility</p:attrName>
                                        </p:attrNameLst>
                                      </p:cBhvr>
                                    </p:anim>
                                  </p:childTnLst>
                                </p:cTn>
                              </p:par>
                            </p:childTnLst>
                          </p:cTn>
                        </p:par>
                        <p:par>
                          <p:cTn id="28" fill="hold">
                            <p:stCondLst>
                              <p:cond delay="3000"/>
                            </p:stCondLst>
                            <p:childTnLst>
                              <p:par>
                                <p:cTn id="29" presetID="24" presetClass="entr" presetSubtype="0" fill="hold" grpId="0" nodeType="afterEffect">
                                  <p:stCondLst>
                                    <p:cond delay="0"/>
                                  </p:stCondLst>
                                  <p:childTnLst>
                                    <p:set>
                                      <p:cBhvr>
                                        <p:cTn id="30" dur="1" fill="hold">
                                          <p:stCondLst>
                                            <p:cond delay="499"/>
                                          </p:stCondLst>
                                        </p:cTn>
                                        <p:tgtEl>
                                          <p:spTgt spid="419844">
                                            <p:txEl>
                                              <p:charRg st="168" end="193"/>
                                            </p:txEl>
                                          </p:spTgt>
                                        </p:tgtEl>
                                        <p:attrNameLst>
                                          <p:attrName>style.visibility</p:attrName>
                                        </p:attrNameLst>
                                      </p:cBhvr>
                                      <p:to>
                                        <p:strVal val="visible"/>
                                      </p:to>
                                    </p:set>
                                    <p:anim to="" calcmode="lin" valueType="num">
                                      <p:cBhvr>
                                        <p:cTn id="31" dur="1" fill="hold"/>
                                        <p:tgtEl>
                                          <p:spTgt spid="419844">
                                            <p:txEl>
                                              <p:charRg st="168" end="193"/>
                                            </p:txEl>
                                          </p:spTgt>
                                        </p:tgtEl>
                                        <p:attrNameLst>
                                          <p:attrName>style.visibility</p:attrName>
                                        </p:attrNameLst>
                                      </p:cBhvr>
                                    </p:anim>
                                  </p:childTnLst>
                                </p:cTn>
                              </p:par>
                            </p:childTnLst>
                          </p:cTn>
                        </p:par>
                        <p:par>
                          <p:cTn id="32" fill="hold">
                            <p:stCondLst>
                              <p:cond delay="3500"/>
                            </p:stCondLst>
                            <p:childTnLst>
                              <p:par>
                                <p:cTn id="33" presetID="24" presetClass="entr" presetSubtype="0" fill="hold" grpId="0" nodeType="afterEffect">
                                  <p:stCondLst>
                                    <p:cond delay="0"/>
                                  </p:stCondLst>
                                  <p:childTnLst>
                                    <p:set>
                                      <p:cBhvr>
                                        <p:cTn id="34" dur="1" fill="hold">
                                          <p:stCondLst>
                                            <p:cond delay="499"/>
                                          </p:stCondLst>
                                        </p:cTn>
                                        <p:tgtEl>
                                          <p:spTgt spid="419844">
                                            <p:txEl>
                                              <p:charRg st="193" end="231"/>
                                            </p:txEl>
                                          </p:spTgt>
                                        </p:tgtEl>
                                        <p:attrNameLst>
                                          <p:attrName>style.visibility</p:attrName>
                                        </p:attrNameLst>
                                      </p:cBhvr>
                                      <p:to>
                                        <p:strVal val="visible"/>
                                      </p:to>
                                    </p:set>
                                    <p:anim to="" calcmode="lin" valueType="num">
                                      <p:cBhvr>
                                        <p:cTn id="35" dur="1" fill="hold"/>
                                        <p:tgtEl>
                                          <p:spTgt spid="419844">
                                            <p:txEl>
                                              <p:charRg st="193" end="231"/>
                                            </p:txEl>
                                          </p:spTgt>
                                        </p:tgtEl>
                                        <p:attrNameLst>
                                          <p:attrName>style.visibility</p:attrName>
                                        </p:attrNameLst>
                                      </p:cBhvr>
                                    </p:anim>
                                  </p:childTnLst>
                                </p:cTn>
                              </p:par>
                            </p:childTnLst>
                          </p:cTn>
                        </p:par>
                        <p:par>
                          <p:cTn id="36" fill="hold">
                            <p:stCondLst>
                              <p:cond delay="4000"/>
                            </p:stCondLst>
                            <p:childTnLst>
                              <p:par>
                                <p:cTn id="37" presetID="24" presetClass="entr" presetSubtype="0" fill="hold" grpId="0" nodeType="afterEffect">
                                  <p:stCondLst>
                                    <p:cond delay="0"/>
                                  </p:stCondLst>
                                  <p:childTnLst>
                                    <p:set>
                                      <p:cBhvr>
                                        <p:cTn id="38" dur="1" fill="hold">
                                          <p:stCondLst>
                                            <p:cond delay="499"/>
                                          </p:stCondLst>
                                        </p:cTn>
                                        <p:tgtEl>
                                          <p:spTgt spid="419844">
                                            <p:txEl>
                                              <p:charRg st="231" end="235"/>
                                            </p:txEl>
                                          </p:spTgt>
                                        </p:tgtEl>
                                        <p:attrNameLst>
                                          <p:attrName>style.visibility</p:attrName>
                                        </p:attrNameLst>
                                      </p:cBhvr>
                                      <p:to>
                                        <p:strVal val="visible"/>
                                      </p:to>
                                    </p:set>
                                    <p:anim to="" calcmode="lin" valueType="num">
                                      <p:cBhvr>
                                        <p:cTn id="39" dur="1" fill="hold"/>
                                        <p:tgtEl>
                                          <p:spTgt spid="419844">
                                            <p:txEl>
                                              <p:charRg st="231" end="235"/>
                                            </p:txEl>
                                          </p:spTgt>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4" grpId="0" advAuto="100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10"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420868" name="Rectangle 4"/>
          <p:cNvSpPr/>
          <p:nvPr/>
        </p:nvSpPr>
        <p:spPr>
          <a:xfrm>
            <a:off x="468313" y="1125538"/>
            <a:ext cx="8420100" cy="6172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eaLnBrk="1" hangingPunct="1">
              <a:buNone/>
            </a:pPr>
            <a:r>
              <a:rPr lang="zh-CN" altLang="en-US" sz="2400" dirty="0"/>
              <a:t>	总账的本期发生额</a:t>
            </a:r>
            <a:r>
              <a:rPr lang="en-US" altLang="zh-CN" sz="2400" dirty="0"/>
              <a:t>=</a:t>
            </a:r>
            <a:r>
              <a:rPr lang="zh-CN" altLang="en-US" sz="2400" dirty="0"/>
              <a:t>总账所属明细账本期发生额之和</a:t>
            </a:r>
            <a:endParaRPr lang="zh-CN" altLang="en-US" sz="2400" dirty="0"/>
          </a:p>
          <a:p>
            <a:pPr marL="342900" lvl="0" indent="-342900" eaLnBrk="1" hangingPunct="1">
              <a:buNone/>
            </a:pPr>
            <a:r>
              <a:rPr lang="zh-CN" altLang="en-US" sz="2400" dirty="0"/>
              <a:t>	总账的期末余额</a:t>
            </a:r>
            <a:r>
              <a:rPr lang="en-US" altLang="zh-CN" sz="2400" dirty="0"/>
              <a:t>=</a:t>
            </a:r>
            <a:r>
              <a:rPr lang="zh-CN" altLang="en-US" sz="2400" dirty="0"/>
              <a:t>总账所属明细账期末余额之和</a:t>
            </a:r>
            <a:endParaRPr lang="zh-CN" altLang="en-US" sz="2400" dirty="0"/>
          </a:p>
          <a:p>
            <a:pPr marL="342900" lvl="0" indent="-342900" eaLnBrk="1" hangingPunct="1">
              <a:buNone/>
            </a:pPr>
            <a:r>
              <a:rPr lang="zh-CN" altLang="en-US" sz="2000" b="1" dirty="0"/>
              <a:t>例 </a:t>
            </a:r>
            <a:r>
              <a:rPr lang="zh-CN" altLang="en-US" sz="2000" dirty="0"/>
              <a:t> </a:t>
            </a:r>
            <a:r>
              <a:rPr lang="zh-CN" altLang="en-US" sz="2000" dirty="0">
                <a:sym typeface="Cajcd Digit Italic" pitchFamily="2" charset="2"/>
              </a:rPr>
              <a:t>（</a:t>
            </a:r>
            <a:r>
              <a:rPr lang="en-US" altLang="zh-CN" sz="2000" dirty="0">
                <a:sym typeface="Cajcd Digit Italic" pitchFamily="2" charset="2"/>
              </a:rPr>
              <a:t>1</a:t>
            </a:r>
            <a:r>
              <a:rPr lang="zh-CN" altLang="en-US" sz="2000" dirty="0">
                <a:sym typeface="Cajcd Digit Italic" pitchFamily="2" charset="2"/>
              </a:rPr>
              <a:t>） </a:t>
            </a:r>
            <a:r>
              <a:rPr lang="en-US" altLang="zh-CN" sz="2000" dirty="0">
                <a:sym typeface="Cajcd Digit Italic" pitchFamily="2" charset="2"/>
              </a:rPr>
              <a:t>4</a:t>
            </a:r>
            <a:r>
              <a:rPr lang="zh-CN" altLang="en-US" sz="2000" dirty="0">
                <a:sym typeface="Cajcd Digit Italic" pitchFamily="2" charset="2"/>
              </a:rPr>
              <a:t>月</a:t>
            </a:r>
            <a:r>
              <a:rPr lang="en-US" altLang="zh-CN" sz="2000" dirty="0">
                <a:sym typeface="Cajcd Digit Italic" pitchFamily="2" charset="2"/>
              </a:rPr>
              <a:t>5</a:t>
            </a:r>
            <a:r>
              <a:rPr lang="zh-CN" altLang="en-US" sz="2000" dirty="0">
                <a:sym typeface="Cajcd Digit Italic" pitchFamily="2" charset="2"/>
              </a:rPr>
              <a:t>日，从</a:t>
            </a:r>
            <a:r>
              <a:rPr lang="en-US" altLang="zh-CN" sz="2000" dirty="0">
                <a:sym typeface="Cajcd Digit Italic" pitchFamily="2" charset="2"/>
              </a:rPr>
              <a:t>AT</a:t>
            </a:r>
            <a:r>
              <a:rPr lang="zh-CN" altLang="en-US" sz="2000" dirty="0">
                <a:sym typeface="Cajcd Digit Italic" pitchFamily="2" charset="2"/>
              </a:rPr>
              <a:t>购入甲材料</a:t>
            </a:r>
            <a:r>
              <a:rPr lang="en-US" altLang="zh-CN" sz="2000" dirty="0">
                <a:sym typeface="Cajcd Digit Italic" pitchFamily="2" charset="2"/>
              </a:rPr>
              <a:t>20</a:t>
            </a:r>
            <a:r>
              <a:rPr lang="zh-CN" altLang="en-US" sz="2000" dirty="0">
                <a:sym typeface="Cajcd Digit Italic" pitchFamily="2" charset="2"/>
              </a:rPr>
              <a:t>，</a:t>
            </a:r>
            <a:r>
              <a:rPr lang="en-US" altLang="zh-CN" sz="2000" dirty="0">
                <a:sym typeface="Cajcd Digit Italic" pitchFamily="2" charset="2"/>
              </a:rPr>
              <a:t>000</a:t>
            </a:r>
            <a:r>
              <a:rPr lang="zh-CN" altLang="en-US" sz="2000" dirty="0">
                <a:sym typeface="Cajcd Digit Italic" pitchFamily="2" charset="2"/>
              </a:rPr>
              <a:t>元；从</a:t>
            </a:r>
            <a:r>
              <a:rPr lang="en-US" altLang="zh-CN" sz="2000" dirty="0">
                <a:sym typeface="Cajcd Digit Italic" pitchFamily="2" charset="2"/>
              </a:rPr>
              <a:t>BT</a:t>
            </a:r>
            <a:r>
              <a:rPr lang="zh-CN" altLang="en-US" sz="2000" dirty="0">
                <a:sym typeface="Cajcd Digit Italic" pitchFamily="2" charset="2"/>
              </a:rPr>
              <a:t>购入乙材料</a:t>
            </a:r>
            <a:r>
              <a:rPr lang="en-US" altLang="zh-CN" sz="2000" dirty="0">
                <a:sym typeface="Cajcd Digit Italic" pitchFamily="2" charset="2"/>
              </a:rPr>
              <a:t>30</a:t>
            </a:r>
            <a:r>
              <a:rPr lang="zh-CN" altLang="en-US" sz="2000" dirty="0">
                <a:sym typeface="Cajcd Digit Italic" pitchFamily="2" charset="2"/>
              </a:rPr>
              <a:t>，</a:t>
            </a:r>
            <a:r>
              <a:rPr lang="en-US" altLang="zh-CN" sz="2000" dirty="0">
                <a:sym typeface="Cajcd Digit Italic" pitchFamily="2" charset="2"/>
              </a:rPr>
              <a:t>000</a:t>
            </a:r>
            <a:r>
              <a:rPr lang="zh-CN" altLang="en-US" sz="2000" dirty="0">
                <a:sym typeface="Cajcd Digit Italic" pitchFamily="2" charset="2"/>
              </a:rPr>
              <a:t>元；从</a:t>
            </a:r>
            <a:r>
              <a:rPr lang="en-US" altLang="zh-CN" sz="2000" dirty="0">
                <a:sym typeface="Cajcd Digit Italic" pitchFamily="2" charset="2"/>
              </a:rPr>
              <a:t>CT</a:t>
            </a:r>
            <a:r>
              <a:rPr lang="zh-CN" altLang="en-US" sz="2000" dirty="0">
                <a:sym typeface="Cajcd Digit Italic" pitchFamily="2" charset="2"/>
              </a:rPr>
              <a:t>购入丙材料</a:t>
            </a:r>
            <a:r>
              <a:rPr lang="en-US" altLang="zh-CN" sz="2000" dirty="0">
                <a:sym typeface="Cajcd Digit Italic" pitchFamily="2" charset="2"/>
              </a:rPr>
              <a:t>50</a:t>
            </a:r>
            <a:r>
              <a:rPr lang="zh-CN" altLang="en-US" sz="2000" dirty="0">
                <a:sym typeface="Cajcd Digit Italic" pitchFamily="2" charset="2"/>
              </a:rPr>
              <a:t>，</a:t>
            </a:r>
            <a:r>
              <a:rPr lang="en-US" altLang="zh-CN" sz="2000" dirty="0">
                <a:sym typeface="Cajcd Digit Italic" pitchFamily="2" charset="2"/>
              </a:rPr>
              <a:t>000</a:t>
            </a:r>
            <a:r>
              <a:rPr lang="zh-CN" altLang="en-US" sz="2000" dirty="0">
                <a:sym typeface="Cajcd Digit Italic" pitchFamily="2" charset="2"/>
              </a:rPr>
              <a:t>元；材料验收入库，货款未付。</a:t>
            </a:r>
            <a:endParaRPr lang="zh-CN" altLang="en-US" sz="2000" dirty="0">
              <a:sym typeface="Cajcd Digit Italic" pitchFamily="2" charset="2"/>
            </a:endParaRPr>
          </a:p>
          <a:p>
            <a:pPr marL="342900" lvl="0" indent="-342900" eaLnBrk="1" hangingPunct="1">
              <a:buNone/>
            </a:pPr>
            <a:r>
              <a:rPr lang="zh-CN" altLang="en-US" sz="2000" dirty="0">
                <a:sym typeface="Cajcd Digit Italic" pitchFamily="2" charset="2"/>
              </a:rPr>
              <a:t>        </a:t>
            </a:r>
            <a:r>
              <a:rPr lang="en-US" altLang="zh-CN" sz="2000" dirty="0">
                <a:sym typeface="Cajcd Digit Italic" pitchFamily="2" charset="2"/>
              </a:rPr>
              <a:t>(2) 4</a:t>
            </a:r>
            <a:r>
              <a:rPr lang="zh-CN" altLang="en-US" sz="2000" dirty="0">
                <a:sym typeface="Cajcd Digit Italic" pitchFamily="2" charset="2"/>
              </a:rPr>
              <a:t>月</a:t>
            </a:r>
            <a:r>
              <a:rPr lang="en-US" altLang="zh-CN" sz="2000" dirty="0">
                <a:sym typeface="Cajcd Digit Italic" pitchFamily="2" charset="2"/>
              </a:rPr>
              <a:t>8</a:t>
            </a:r>
            <a:r>
              <a:rPr lang="zh-CN" altLang="en-US" sz="2000" dirty="0">
                <a:sym typeface="Cajcd Digit Italic" pitchFamily="2" charset="2"/>
              </a:rPr>
              <a:t>日，生产产品领用甲材料</a:t>
            </a:r>
            <a:r>
              <a:rPr lang="en-US" altLang="zh-CN" sz="2000" dirty="0">
                <a:sym typeface="Cajcd Digit Italic" pitchFamily="2" charset="2"/>
              </a:rPr>
              <a:t>60</a:t>
            </a:r>
            <a:r>
              <a:rPr lang="zh-CN" altLang="en-US" sz="2000" dirty="0">
                <a:sym typeface="Cajcd Digit Italic" pitchFamily="2" charset="2"/>
              </a:rPr>
              <a:t>，</a:t>
            </a:r>
            <a:r>
              <a:rPr lang="en-US" altLang="zh-CN" sz="2000" dirty="0">
                <a:sym typeface="Cajcd Digit Italic" pitchFamily="2" charset="2"/>
              </a:rPr>
              <a:t>000</a:t>
            </a:r>
            <a:r>
              <a:rPr lang="zh-CN" altLang="en-US" sz="2000" dirty="0">
                <a:sym typeface="Cajcd Digit Italic" pitchFamily="2" charset="2"/>
              </a:rPr>
              <a:t>元，领用乙材料</a:t>
            </a:r>
            <a:r>
              <a:rPr lang="en-US" altLang="zh-CN" sz="2000" dirty="0">
                <a:sym typeface="Cajcd Digit Italic" pitchFamily="2" charset="2"/>
              </a:rPr>
              <a:t>90</a:t>
            </a:r>
            <a:r>
              <a:rPr lang="zh-CN" altLang="en-US" sz="2000" dirty="0">
                <a:sym typeface="Cajcd Digit Italic" pitchFamily="2" charset="2"/>
              </a:rPr>
              <a:t>，</a:t>
            </a:r>
            <a:r>
              <a:rPr lang="en-US" altLang="zh-CN" sz="2000" dirty="0">
                <a:sym typeface="Cajcd Digit Italic" pitchFamily="2" charset="2"/>
              </a:rPr>
              <a:t>000</a:t>
            </a:r>
            <a:r>
              <a:rPr lang="zh-CN" altLang="en-US" sz="2000" dirty="0">
                <a:sym typeface="Cajcd Digit Italic" pitchFamily="2" charset="2"/>
              </a:rPr>
              <a:t>元。</a:t>
            </a:r>
            <a:endParaRPr lang="zh-CN" altLang="en-US" sz="2000" dirty="0">
              <a:sym typeface="Cajcd Digit Italic" pitchFamily="2" charset="2"/>
            </a:endParaRPr>
          </a:p>
          <a:p>
            <a:pPr marL="342900" lvl="0" indent="-342900" eaLnBrk="1" hangingPunct="1">
              <a:buNone/>
            </a:pPr>
            <a:r>
              <a:rPr lang="zh-CN" altLang="en-US" sz="2000" dirty="0">
                <a:sym typeface="Cajcd Digit Italic" pitchFamily="2" charset="2"/>
              </a:rPr>
              <a:t>        </a:t>
            </a:r>
            <a:r>
              <a:rPr lang="en-US" altLang="zh-CN" sz="2000" dirty="0">
                <a:sym typeface="Cajcd Digit Italic" pitchFamily="2" charset="2"/>
              </a:rPr>
              <a:t>(3) 4</a:t>
            </a:r>
            <a:r>
              <a:rPr lang="zh-CN" altLang="en-US" sz="2000" dirty="0">
                <a:sym typeface="Cajcd Digit Italic" pitchFamily="2" charset="2"/>
              </a:rPr>
              <a:t>月</a:t>
            </a:r>
            <a:r>
              <a:rPr lang="en-US" altLang="zh-CN" sz="2000" dirty="0">
                <a:sym typeface="Cajcd Digit Italic" pitchFamily="2" charset="2"/>
              </a:rPr>
              <a:t>20</a:t>
            </a:r>
            <a:r>
              <a:rPr lang="zh-CN" altLang="en-US" sz="2000" dirty="0">
                <a:sym typeface="Cajcd Digit Italic" pitchFamily="2" charset="2"/>
              </a:rPr>
              <a:t>日，偿还欠</a:t>
            </a:r>
            <a:r>
              <a:rPr lang="en-US" altLang="zh-CN" sz="2000" dirty="0">
                <a:sym typeface="Cajcd Digit Italic" pitchFamily="2" charset="2"/>
              </a:rPr>
              <a:t>AT</a:t>
            </a:r>
            <a:r>
              <a:rPr lang="zh-CN" altLang="en-US" sz="2000" dirty="0">
                <a:sym typeface="Cajcd Digit Italic" pitchFamily="2" charset="2"/>
              </a:rPr>
              <a:t>货款</a:t>
            </a:r>
            <a:r>
              <a:rPr lang="en-US" altLang="zh-CN" sz="2000" dirty="0">
                <a:sym typeface="Cajcd Digit Italic" pitchFamily="2" charset="2"/>
              </a:rPr>
              <a:t>75</a:t>
            </a:r>
            <a:r>
              <a:rPr lang="zh-CN" altLang="en-US" sz="2000" dirty="0">
                <a:sym typeface="Cajcd Digit Italic" pitchFamily="2" charset="2"/>
              </a:rPr>
              <a:t>，</a:t>
            </a:r>
            <a:r>
              <a:rPr lang="en-US" altLang="zh-CN" sz="2000" dirty="0">
                <a:sym typeface="Cajcd Digit Italic" pitchFamily="2" charset="2"/>
              </a:rPr>
              <a:t>000</a:t>
            </a:r>
            <a:r>
              <a:rPr lang="zh-CN" altLang="en-US" sz="2000" dirty="0">
                <a:sym typeface="Cajcd Digit Italic" pitchFamily="2" charset="2"/>
              </a:rPr>
              <a:t>元，</a:t>
            </a:r>
            <a:r>
              <a:rPr lang="en-US" altLang="zh-CN" sz="2000" dirty="0">
                <a:sym typeface="Cajcd Digit Italic" pitchFamily="2" charset="2"/>
              </a:rPr>
              <a:t>BT</a:t>
            </a:r>
            <a:r>
              <a:rPr lang="zh-CN" altLang="en-US" sz="2000" dirty="0">
                <a:sym typeface="Cajcd Digit Italic" pitchFamily="2" charset="2"/>
              </a:rPr>
              <a:t>的</a:t>
            </a:r>
            <a:r>
              <a:rPr lang="en-US" altLang="zh-CN" sz="2000" dirty="0">
                <a:sym typeface="Cajcd Digit Italic" pitchFamily="2" charset="2"/>
              </a:rPr>
              <a:t>25</a:t>
            </a:r>
            <a:r>
              <a:rPr lang="zh-CN" altLang="en-US" sz="2000" dirty="0">
                <a:sym typeface="Cajcd Digit Italic" pitchFamily="2" charset="2"/>
              </a:rPr>
              <a:t>，</a:t>
            </a:r>
            <a:r>
              <a:rPr lang="en-US" altLang="zh-CN" sz="2000" dirty="0">
                <a:sym typeface="Cajcd Digit Italic" pitchFamily="2" charset="2"/>
              </a:rPr>
              <a:t>000</a:t>
            </a:r>
            <a:r>
              <a:rPr lang="zh-CN" altLang="en-US" sz="2000" dirty="0">
                <a:sym typeface="Cajcd Digit Italic" pitchFamily="2" charset="2"/>
              </a:rPr>
              <a:t>元，</a:t>
            </a:r>
            <a:r>
              <a:rPr lang="en-US" altLang="zh-CN" sz="2000" dirty="0">
                <a:sym typeface="Cajcd Digit Italic" pitchFamily="2" charset="2"/>
              </a:rPr>
              <a:t>CT</a:t>
            </a:r>
            <a:r>
              <a:rPr lang="zh-CN" altLang="en-US" sz="2000" dirty="0">
                <a:sym typeface="Cajcd Digit Italic" pitchFamily="2" charset="2"/>
              </a:rPr>
              <a:t>的</a:t>
            </a:r>
            <a:r>
              <a:rPr lang="en-US" altLang="zh-CN" sz="2000" dirty="0">
                <a:sym typeface="Cajcd Digit Italic" pitchFamily="2" charset="2"/>
              </a:rPr>
              <a:t>30</a:t>
            </a:r>
            <a:r>
              <a:rPr lang="zh-CN" altLang="en-US" sz="2000" dirty="0">
                <a:sym typeface="Cajcd Digit Italic" pitchFamily="2" charset="2"/>
              </a:rPr>
              <a:t>，</a:t>
            </a:r>
            <a:r>
              <a:rPr lang="en-US" altLang="zh-CN" sz="2000" dirty="0">
                <a:sym typeface="Cajcd Digit Italic" pitchFamily="2" charset="2"/>
              </a:rPr>
              <a:t>000</a:t>
            </a:r>
            <a:r>
              <a:rPr lang="zh-CN" altLang="en-US" sz="2000" dirty="0">
                <a:sym typeface="Cajcd Digit Italic" pitchFamily="2" charset="2"/>
              </a:rPr>
              <a:t>元。</a:t>
            </a:r>
            <a:endParaRPr lang="zh-CN" altLang="en-US" sz="2000" dirty="0">
              <a:sym typeface="Cajcd Digit Italic" pitchFamily="2" charset="2"/>
            </a:endParaRPr>
          </a:p>
        </p:txBody>
      </p:sp>
      <p:grpSp>
        <p:nvGrpSpPr>
          <p:cNvPr id="2" name="Group 5"/>
          <p:cNvGrpSpPr/>
          <p:nvPr/>
        </p:nvGrpSpPr>
        <p:grpSpPr>
          <a:xfrm>
            <a:off x="830263" y="4268788"/>
            <a:ext cx="3048000" cy="2571750"/>
            <a:chOff x="660" y="2208"/>
            <a:chExt cx="1920" cy="1620"/>
          </a:xfrm>
        </p:grpSpPr>
        <p:sp>
          <p:nvSpPr>
            <p:cNvPr id="145424" name="Line 6"/>
            <p:cNvSpPr/>
            <p:nvPr/>
          </p:nvSpPr>
          <p:spPr>
            <a:xfrm>
              <a:off x="804" y="2448"/>
              <a:ext cx="1524" cy="0"/>
            </a:xfrm>
            <a:prstGeom prst="line">
              <a:avLst/>
            </a:prstGeom>
            <a:ln w="9525" cap="flat" cmpd="sng">
              <a:solidFill>
                <a:schemeClr val="tx1"/>
              </a:solidFill>
              <a:prstDash val="solid"/>
              <a:headEnd type="none" w="med" len="med"/>
              <a:tailEnd type="none" w="med" len="med"/>
            </a:ln>
          </p:spPr>
        </p:sp>
        <p:sp>
          <p:nvSpPr>
            <p:cNvPr id="145425" name="Line 7"/>
            <p:cNvSpPr/>
            <p:nvPr/>
          </p:nvSpPr>
          <p:spPr>
            <a:xfrm>
              <a:off x="816" y="3564"/>
              <a:ext cx="1524" cy="0"/>
            </a:xfrm>
            <a:prstGeom prst="line">
              <a:avLst/>
            </a:prstGeom>
            <a:ln w="9525" cap="flat" cmpd="sng">
              <a:solidFill>
                <a:schemeClr val="tx1"/>
              </a:solidFill>
              <a:prstDash val="solid"/>
              <a:headEnd type="none" w="med" len="med"/>
              <a:tailEnd type="none" w="med" len="med"/>
            </a:ln>
          </p:spPr>
        </p:sp>
        <p:sp>
          <p:nvSpPr>
            <p:cNvPr id="145426" name="Line 8"/>
            <p:cNvSpPr/>
            <p:nvPr/>
          </p:nvSpPr>
          <p:spPr>
            <a:xfrm>
              <a:off x="804" y="3324"/>
              <a:ext cx="1524" cy="0"/>
            </a:xfrm>
            <a:prstGeom prst="line">
              <a:avLst/>
            </a:prstGeom>
            <a:ln w="9525" cap="flat" cmpd="sng">
              <a:solidFill>
                <a:schemeClr val="tx1"/>
              </a:solidFill>
              <a:prstDash val="solid"/>
              <a:headEnd type="none" w="med" len="med"/>
              <a:tailEnd type="none" w="med" len="med"/>
            </a:ln>
          </p:spPr>
        </p:sp>
        <p:sp>
          <p:nvSpPr>
            <p:cNvPr id="145427" name="Line 9"/>
            <p:cNvSpPr/>
            <p:nvPr/>
          </p:nvSpPr>
          <p:spPr>
            <a:xfrm>
              <a:off x="1464" y="2448"/>
              <a:ext cx="0" cy="1380"/>
            </a:xfrm>
            <a:prstGeom prst="line">
              <a:avLst/>
            </a:prstGeom>
            <a:ln w="9525" cap="flat" cmpd="sng">
              <a:solidFill>
                <a:schemeClr val="tx1"/>
              </a:solidFill>
              <a:prstDash val="solid"/>
              <a:headEnd type="none" w="med" len="med"/>
              <a:tailEnd type="none" w="med" len="med"/>
            </a:ln>
          </p:spPr>
        </p:sp>
        <p:sp>
          <p:nvSpPr>
            <p:cNvPr id="145428" name="Text Box 10"/>
            <p:cNvSpPr txBox="1"/>
            <p:nvPr/>
          </p:nvSpPr>
          <p:spPr>
            <a:xfrm>
              <a:off x="1212" y="2208"/>
              <a:ext cx="1068"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原材料</a:t>
              </a:r>
              <a:endParaRPr lang="zh-CN" altLang="en-US" sz="1800" dirty="0">
                <a:latin typeface="Times New Roman" panose="02020603050405020304" pitchFamily="18" charset="0"/>
              </a:endParaRPr>
            </a:p>
          </p:txBody>
        </p:sp>
        <p:sp>
          <p:nvSpPr>
            <p:cNvPr id="145429" name="Text Box 11"/>
            <p:cNvSpPr txBox="1"/>
            <p:nvPr/>
          </p:nvSpPr>
          <p:spPr>
            <a:xfrm>
              <a:off x="660" y="2544"/>
              <a:ext cx="888" cy="49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500</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a:p>
              <a:pPr marL="0" lvl="0" indent="0" eaLnBrk="1" hangingPunct="1">
                <a:spcBef>
                  <a:spcPct val="50000"/>
                </a:spcBef>
                <a:buClrTx/>
                <a:buSzTx/>
                <a:buFontTx/>
                <a:buNone/>
              </a:pPr>
              <a:r>
                <a:rPr lang="en-US" altLang="zh-CN" sz="1800" dirty="0">
                  <a:solidFill>
                    <a:schemeClr val="accent2"/>
                  </a:solidFill>
                  <a:latin typeface="Times New Roman" panose="02020603050405020304" pitchFamily="18" charset="0"/>
                  <a:sym typeface="Cajcd Digit Italic" pitchFamily="2" charset="2"/>
                </a:rPr>
                <a:t> </a:t>
              </a:r>
              <a:r>
                <a:rPr lang="en-US" altLang="zh-CN" sz="1800" dirty="0">
                  <a:solidFill>
                    <a:schemeClr val="accent2"/>
                  </a:solidFill>
                  <a:latin typeface="Times New Roman" panose="02020603050405020304" pitchFamily="18" charset="0"/>
                </a:rPr>
                <a:t>100</a:t>
              </a:r>
              <a:r>
                <a:rPr lang="zh-CN" altLang="en-US" sz="1800" dirty="0">
                  <a:solidFill>
                    <a:schemeClr val="accent2"/>
                  </a:solidFill>
                  <a:latin typeface="Times New Roman" panose="02020603050405020304" pitchFamily="18" charset="0"/>
                </a:rPr>
                <a:t>，</a:t>
              </a:r>
              <a:r>
                <a:rPr lang="en-US" altLang="zh-CN" sz="1800" dirty="0">
                  <a:solidFill>
                    <a:schemeClr val="accent2"/>
                  </a:solidFill>
                  <a:latin typeface="Times New Roman" panose="02020603050405020304" pitchFamily="18" charset="0"/>
                </a:rPr>
                <a:t>000</a:t>
              </a:r>
              <a:endParaRPr lang="en-US" altLang="zh-CN" sz="1800" dirty="0">
                <a:solidFill>
                  <a:schemeClr val="accent2"/>
                </a:solidFill>
                <a:latin typeface="Times New Roman" panose="02020603050405020304" pitchFamily="18" charset="0"/>
              </a:endParaRPr>
            </a:p>
          </p:txBody>
        </p:sp>
        <p:sp>
          <p:nvSpPr>
            <p:cNvPr id="145430" name="Text Box 12"/>
            <p:cNvSpPr txBox="1"/>
            <p:nvPr/>
          </p:nvSpPr>
          <p:spPr>
            <a:xfrm>
              <a:off x="1536" y="3036"/>
              <a:ext cx="92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solidFill>
                    <a:srgbClr val="FF0000"/>
                  </a:solidFill>
                  <a:latin typeface="Times New Roman" panose="02020603050405020304" pitchFamily="18" charset="0"/>
                  <a:sym typeface="Cajcd Digit Italic" pitchFamily="2" charset="2"/>
                </a:rPr>
                <a:t> </a:t>
              </a:r>
              <a:r>
                <a:rPr lang="en-US" altLang="zh-CN" sz="1800" dirty="0">
                  <a:solidFill>
                    <a:srgbClr val="FF0000"/>
                  </a:solidFill>
                  <a:latin typeface="Times New Roman" panose="02020603050405020304" pitchFamily="18" charset="0"/>
                </a:rPr>
                <a:t>150</a:t>
              </a:r>
              <a:r>
                <a:rPr lang="zh-CN" altLang="en-US" sz="1800" dirty="0">
                  <a:solidFill>
                    <a:srgbClr val="FF0000"/>
                  </a:solidFill>
                  <a:latin typeface="Times New Roman" panose="02020603050405020304" pitchFamily="18" charset="0"/>
                </a:rPr>
                <a:t>，</a:t>
              </a:r>
              <a:r>
                <a:rPr lang="en-US" altLang="zh-CN" sz="1800" dirty="0">
                  <a:solidFill>
                    <a:srgbClr val="FF0000"/>
                  </a:solidFill>
                  <a:latin typeface="Times New Roman" panose="02020603050405020304" pitchFamily="18" charset="0"/>
                </a:rPr>
                <a:t>000</a:t>
              </a:r>
              <a:endParaRPr lang="en-US" altLang="zh-CN" sz="1800" dirty="0">
                <a:solidFill>
                  <a:srgbClr val="FF0000"/>
                </a:solidFill>
                <a:latin typeface="Times New Roman" panose="02020603050405020304" pitchFamily="18" charset="0"/>
              </a:endParaRPr>
            </a:p>
          </p:txBody>
        </p:sp>
        <p:sp>
          <p:nvSpPr>
            <p:cNvPr id="145431" name="Text Box 13"/>
            <p:cNvSpPr txBox="1"/>
            <p:nvPr/>
          </p:nvSpPr>
          <p:spPr>
            <a:xfrm>
              <a:off x="768" y="3336"/>
              <a:ext cx="78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100</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sp>
          <p:nvSpPr>
            <p:cNvPr id="145432" name="Text Box 14"/>
            <p:cNvSpPr txBox="1"/>
            <p:nvPr/>
          </p:nvSpPr>
          <p:spPr>
            <a:xfrm>
              <a:off x="1452" y="3336"/>
              <a:ext cx="1128"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150</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sp>
          <p:nvSpPr>
            <p:cNvPr id="145433" name="Text Box 15"/>
            <p:cNvSpPr txBox="1"/>
            <p:nvPr/>
          </p:nvSpPr>
          <p:spPr>
            <a:xfrm>
              <a:off x="780" y="3576"/>
              <a:ext cx="732"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450</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grpSp>
      <p:grpSp>
        <p:nvGrpSpPr>
          <p:cNvPr id="3" name="Group 16"/>
          <p:cNvGrpSpPr/>
          <p:nvPr/>
        </p:nvGrpSpPr>
        <p:grpSpPr>
          <a:xfrm>
            <a:off x="4487863" y="4287838"/>
            <a:ext cx="2800350" cy="2552700"/>
            <a:chOff x="2964" y="2220"/>
            <a:chExt cx="1764" cy="1608"/>
          </a:xfrm>
        </p:grpSpPr>
        <p:sp>
          <p:nvSpPr>
            <p:cNvPr id="145414" name="Line 17"/>
            <p:cNvSpPr/>
            <p:nvPr/>
          </p:nvSpPr>
          <p:spPr>
            <a:xfrm>
              <a:off x="3036" y="2448"/>
              <a:ext cx="1524" cy="0"/>
            </a:xfrm>
            <a:prstGeom prst="line">
              <a:avLst/>
            </a:prstGeom>
            <a:ln w="9525" cap="flat" cmpd="sng">
              <a:solidFill>
                <a:schemeClr val="tx1"/>
              </a:solidFill>
              <a:prstDash val="solid"/>
              <a:headEnd type="none" w="med" len="med"/>
              <a:tailEnd type="none" w="med" len="med"/>
            </a:ln>
          </p:spPr>
        </p:sp>
        <p:sp>
          <p:nvSpPr>
            <p:cNvPr id="145415" name="Line 18"/>
            <p:cNvSpPr/>
            <p:nvPr/>
          </p:nvSpPr>
          <p:spPr>
            <a:xfrm>
              <a:off x="3084" y="3576"/>
              <a:ext cx="1524" cy="0"/>
            </a:xfrm>
            <a:prstGeom prst="line">
              <a:avLst/>
            </a:prstGeom>
            <a:ln w="9525" cap="flat" cmpd="sng">
              <a:solidFill>
                <a:schemeClr val="tx1"/>
              </a:solidFill>
              <a:prstDash val="solid"/>
              <a:headEnd type="none" w="med" len="med"/>
              <a:tailEnd type="none" w="med" len="med"/>
            </a:ln>
          </p:spPr>
        </p:sp>
        <p:sp>
          <p:nvSpPr>
            <p:cNvPr id="145416" name="Line 19"/>
            <p:cNvSpPr/>
            <p:nvPr/>
          </p:nvSpPr>
          <p:spPr>
            <a:xfrm>
              <a:off x="3060" y="3312"/>
              <a:ext cx="1524" cy="0"/>
            </a:xfrm>
            <a:prstGeom prst="line">
              <a:avLst/>
            </a:prstGeom>
            <a:ln w="9525" cap="flat" cmpd="sng">
              <a:solidFill>
                <a:schemeClr val="tx1"/>
              </a:solidFill>
              <a:prstDash val="solid"/>
              <a:headEnd type="none" w="med" len="med"/>
              <a:tailEnd type="none" w="med" len="med"/>
            </a:ln>
          </p:spPr>
        </p:sp>
        <p:sp>
          <p:nvSpPr>
            <p:cNvPr id="145417" name="Line 20"/>
            <p:cNvSpPr/>
            <p:nvPr/>
          </p:nvSpPr>
          <p:spPr>
            <a:xfrm>
              <a:off x="3732" y="2448"/>
              <a:ext cx="0" cy="1380"/>
            </a:xfrm>
            <a:prstGeom prst="line">
              <a:avLst/>
            </a:prstGeom>
            <a:ln w="9525" cap="flat" cmpd="sng">
              <a:solidFill>
                <a:schemeClr val="tx1"/>
              </a:solidFill>
              <a:prstDash val="solid"/>
              <a:headEnd type="none" w="med" len="med"/>
              <a:tailEnd type="none" w="med" len="med"/>
            </a:ln>
          </p:spPr>
        </p:sp>
        <p:sp>
          <p:nvSpPr>
            <p:cNvPr id="145418" name="Text Box 21"/>
            <p:cNvSpPr txBox="1"/>
            <p:nvPr/>
          </p:nvSpPr>
          <p:spPr>
            <a:xfrm>
              <a:off x="3264" y="2220"/>
              <a:ext cx="122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原材料</a:t>
              </a:r>
              <a:r>
                <a:rPr lang="en-US" altLang="zh-CN" sz="1800" dirty="0">
                  <a:latin typeface="Times New Roman" panose="02020603050405020304" pitchFamily="18" charset="0"/>
                </a:rPr>
                <a:t>—</a:t>
              </a:r>
              <a:r>
                <a:rPr lang="zh-CN" altLang="en-US" sz="1800" dirty="0">
                  <a:latin typeface="Times New Roman" panose="02020603050405020304" pitchFamily="18" charset="0"/>
                </a:rPr>
                <a:t>甲材料</a:t>
              </a:r>
              <a:endParaRPr lang="zh-CN" altLang="en-US" sz="1800" dirty="0">
                <a:latin typeface="Times New Roman" panose="02020603050405020304" pitchFamily="18" charset="0"/>
              </a:endParaRPr>
            </a:p>
          </p:txBody>
        </p:sp>
        <p:sp>
          <p:nvSpPr>
            <p:cNvPr id="145419" name="Text Box 22"/>
            <p:cNvSpPr txBox="1"/>
            <p:nvPr/>
          </p:nvSpPr>
          <p:spPr>
            <a:xfrm>
              <a:off x="2964" y="2532"/>
              <a:ext cx="816" cy="49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200</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a:p>
              <a:pPr marL="0" lvl="0" indent="0" eaLnBrk="1" hangingPunct="1">
                <a:spcBef>
                  <a:spcPct val="50000"/>
                </a:spcBef>
                <a:buClrTx/>
                <a:buSzTx/>
                <a:buFontTx/>
                <a:buNone/>
              </a:pPr>
              <a:r>
                <a:rPr lang="en-US" altLang="zh-CN" sz="1800" dirty="0">
                  <a:solidFill>
                    <a:schemeClr val="accent2"/>
                  </a:solidFill>
                  <a:latin typeface="Times New Roman" panose="02020603050405020304" pitchFamily="18" charset="0"/>
                  <a:sym typeface="Cajcd Digit Italic" pitchFamily="2" charset="2"/>
                </a:rPr>
                <a:t> </a:t>
              </a:r>
              <a:r>
                <a:rPr lang="en-US" altLang="zh-CN" sz="1800" dirty="0">
                  <a:solidFill>
                    <a:schemeClr val="accent2"/>
                  </a:solidFill>
                  <a:latin typeface="Times New Roman" panose="02020603050405020304" pitchFamily="18" charset="0"/>
                </a:rPr>
                <a:t>20</a:t>
              </a:r>
              <a:r>
                <a:rPr lang="zh-CN" altLang="en-US" sz="1800" dirty="0">
                  <a:solidFill>
                    <a:schemeClr val="accent2"/>
                  </a:solidFill>
                  <a:latin typeface="Times New Roman" panose="02020603050405020304" pitchFamily="18" charset="0"/>
                </a:rPr>
                <a:t>，</a:t>
              </a:r>
              <a:r>
                <a:rPr lang="en-US" altLang="zh-CN" sz="1800" dirty="0">
                  <a:solidFill>
                    <a:schemeClr val="accent2"/>
                  </a:solidFill>
                  <a:latin typeface="Times New Roman" panose="02020603050405020304" pitchFamily="18" charset="0"/>
                </a:rPr>
                <a:t>000</a:t>
              </a:r>
              <a:endParaRPr lang="en-US" altLang="zh-CN" sz="1800" dirty="0">
                <a:solidFill>
                  <a:schemeClr val="accent2"/>
                </a:solidFill>
                <a:latin typeface="Times New Roman" panose="02020603050405020304" pitchFamily="18" charset="0"/>
              </a:endParaRPr>
            </a:p>
          </p:txBody>
        </p:sp>
        <p:sp>
          <p:nvSpPr>
            <p:cNvPr id="145420" name="Text Box 23"/>
            <p:cNvSpPr txBox="1"/>
            <p:nvPr/>
          </p:nvSpPr>
          <p:spPr>
            <a:xfrm>
              <a:off x="3720" y="3060"/>
              <a:ext cx="1008"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solidFill>
                    <a:srgbClr val="FF0000"/>
                  </a:solidFill>
                  <a:latin typeface="Times New Roman" panose="02020603050405020304" pitchFamily="18" charset="0"/>
                  <a:sym typeface="Cajcd Digit Italic" pitchFamily="2" charset="2"/>
                </a:rPr>
                <a:t> </a:t>
              </a:r>
              <a:r>
                <a:rPr lang="en-US" altLang="zh-CN" sz="1800" dirty="0">
                  <a:solidFill>
                    <a:srgbClr val="FF0000"/>
                  </a:solidFill>
                  <a:latin typeface="Times New Roman" panose="02020603050405020304" pitchFamily="18" charset="0"/>
                </a:rPr>
                <a:t>60</a:t>
              </a:r>
              <a:r>
                <a:rPr lang="zh-CN" altLang="en-US" sz="1800" dirty="0">
                  <a:solidFill>
                    <a:srgbClr val="FF0000"/>
                  </a:solidFill>
                  <a:latin typeface="Times New Roman" panose="02020603050405020304" pitchFamily="18" charset="0"/>
                </a:rPr>
                <a:t>，</a:t>
              </a:r>
              <a:r>
                <a:rPr lang="en-US" altLang="zh-CN" sz="1800" dirty="0">
                  <a:solidFill>
                    <a:srgbClr val="FF0000"/>
                  </a:solidFill>
                  <a:latin typeface="Times New Roman" panose="02020603050405020304" pitchFamily="18" charset="0"/>
                </a:rPr>
                <a:t>000</a:t>
              </a:r>
              <a:endParaRPr lang="en-US" altLang="zh-CN" sz="1800" dirty="0">
                <a:solidFill>
                  <a:srgbClr val="FF0000"/>
                </a:solidFill>
                <a:latin typeface="Times New Roman" panose="02020603050405020304" pitchFamily="18" charset="0"/>
              </a:endParaRPr>
            </a:p>
          </p:txBody>
        </p:sp>
        <p:sp>
          <p:nvSpPr>
            <p:cNvPr id="145421" name="Text Box 24"/>
            <p:cNvSpPr txBox="1"/>
            <p:nvPr/>
          </p:nvSpPr>
          <p:spPr>
            <a:xfrm>
              <a:off x="3096" y="3324"/>
              <a:ext cx="66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20</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sp>
          <p:nvSpPr>
            <p:cNvPr id="145422" name="Text Box 25"/>
            <p:cNvSpPr txBox="1"/>
            <p:nvPr/>
          </p:nvSpPr>
          <p:spPr>
            <a:xfrm>
              <a:off x="3840" y="3324"/>
              <a:ext cx="68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60</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sp>
          <p:nvSpPr>
            <p:cNvPr id="145423" name="Text Box 26"/>
            <p:cNvSpPr txBox="1"/>
            <p:nvPr/>
          </p:nvSpPr>
          <p:spPr>
            <a:xfrm>
              <a:off x="3060" y="3576"/>
              <a:ext cx="78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160</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420868">
                                            <p:txEl>
                                              <p:charRg st="0" end="25"/>
                                            </p:txEl>
                                          </p:spTgt>
                                        </p:tgtEl>
                                        <p:attrNameLst>
                                          <p:attrName>style.visibility</p:attrName>
                                        </p:attrNameLst>
                                      </p:cBhvr>
                                      <p:to>
                                        <p:strVal val="visible"/>
                                      </p:to>
                                    </p:set>
                                    <p:anim calcmode="lin" valueType="num">
                                      <p:cBhvr>
                                        <p:cTn id="7" dur="500" fill="hold"/>
                                        <p:tgtEl>
                                          <p:spTgt spid="420868">
                                            <p:txEl>
                                              <p:charRg st="0" end="25"/>
                                            </p:txEl>
                                          </p:spTgt>
                                        </p:tgtEl>
                                        <p:attrNameLst>
                                          <p:attrName>ppt_w</p:attrName>
                                        </p:attrNameLst>
                                      </p:cBhvr>
                                      <p:tavLst>
                                        <p:tav tm="0">
                                          <p:val>
                                            <p:fltVal val="0.000000"/>
                                          </p:val>
                                        </p:tav>
                                        <p:tav tm="100000">
                                          <p:val>
                                            <p:strVal val="#ppt_w"/>
                                          </p:val>
                                        </p:tav>
                                      </p:tavLst>
                                    </p:anim>
                                    <p:anim calcmode="lin" valueType="num">
                                      <p:cBhvr>
                                        <p:cTn id="8" dur="500" fill="hold"/>
                                        <p:tgtEl>
                                          <p:spTgt spid="420868">
                                            <p:txEl>
                                              <p:charRg st="0" end="25"/>
                                            </p:txEl>
                                          </p:spTgt>
                                        </p:tgtEl>
                                        <p:attrNameLst>
                                          <p:attrName>ppt_h</p:attrName>
                                        </p:attrNameLst>
                                      </p:cBhvr>
                                      <p:tavLst>
                                        <p:tav tm="0">
                                          <p:val>
                                            <p:fltVal val="0.000000"/>
                                          </p:val>
                                        </p:tav>
                                        <p:tav tm="100000">
                                          <p:val>
                                            <p:strVal val="#ppt_h"/>
                                          </p:val>
                                        </p:tav>
                                      </p:tavLst>
                                    </p:anim>
                                    <p:anim calcmode="lin" valueType="num">
                                      <p:cBhvr>
                                        <p:cTn id="9" dur="500" fill="hold"/>
                                        <p:tgtEl>
                                          <p:spTgt spid="420868">
                                            <p:txEl>
                                              <p:charRg st="0" end="25"/>
                                            </p:txEl>
                                          </p:spTgt>
                                        </p:tgtEl>
                                        <p:attrNameLst>
                                          <p:attrName>ppt_x</p:attrName>
                                        </p:attrNameLst>
                                      </p:cBhvr>
                                      <p:tavLst>
                                        <p:tav tm="0">
                                          <p:val>
                                            <p:fltVal val="0.500000"/>
                                          </p:val>
                                        </p:tav>
                                        <p:tav tm="100000">
                                          <p:val>
                                            <p:strVal val="#ppt_x"/>
                                          </p:val>
                                        </p:tav>
                                      </p:tavLst>
                                    </p:anim>
                                    <p:anim calcmode="lin" valueType="num">
                                      <p:cBhvr>
                                        <p:cTn id="10" dur="500" fill="hold"/>
                                        <p:tgtEl>
                                          <p:spTgt spid="420868">
                                            <p:txEl>
                                              <p:charRg st="0" end="25"/>
                                            </p:txEl>
                                          </p:spTgt>
                                        </p:tgtEl>
                                        <p:attrNameLst>
                                          <p:attrName>ppt_y</p:attrName>
                                        </p:attrNameLst>
                                      </p:cBhvr>
                                      <p:tavLst>
                                        <p:tav tm="0">
                                          <p:val>
                                            <p:fltVal val="0.500000"/>
                                          </p:val>
                                        </p:tav>
                                        <p:tav tm="100000">
                                          <p:val>
                                            <p:strVal val="#ppt_y"/>
                                          </p:val>
                                        </p:tav>
                                      </p:tavLst>
                                    </p:anim>
                                  </p:childTnLst>
                                </p:cTn>
                              </p:par>
                            </p:childTnLst>
                          </p:cTn>
                        </p:par>
                        <p:par>
                          <p:cTn id="11" fill="hold">
                            <p:stCondLst>
                              <p:cond delay="500"/>
                            </p:stCondLst>
                            <p:childTnLst>
                              <p:par>
                                <p:cTn id="12" presetID="23" presetClass="entr" presetSubtype="528" fill="hold" grpId="0" nodeType="afterEffect">
                                  <p:stCondLst>
                                    <p:cond delay="0"/>
                                  </p:stCondLst>
                                  <p:childTnLst>
                                    <p:set>
                                      <p:cBhvr>
                                        <p:cTn id="13" dur="1" fill="hold">
                                          <p:stCondLst>
                                            <p:cond delay="0"/>
                                          </p:stCondLst>
                                        </p:cTn>
                                        <p:tgtEl>
                                          <p:spTgt spid="420868">
                                            <p:txEl>
                                              <p:charRg st="25" end="48"/>
                                            </p:txEl>
                                          </p:spTgt>
                                        </p:tgtEl>
                                        <p:attrNameLst>
                                          <p:attrName>style.visibility</p:attrName>
                                        </p:attrNameLst>
                                      </p:cBhvr>
                                      <p:to>
                                        <p:strVal val="visible"/>
                                      </p:to>
                                    </p:set>
                                    <p:anim calcmode="lin" valueType="num">
                                      <p:cBhvr>
                                        <p:cTn id="14" dur="500" fill="hold"/>
                                        <p:tgtEl>
                                          <p:spTgt spid="420868">
                                            <p:txEl>
                                              <p:charRg st="25" end="48"/>
                                            </p:txEl>
                                          </p:spTgt>
                                        </p:tgtEl>
                                        <p:attrNameLst>
                                          <p:attrName>ppt_w</p:attrName>
                                        </p:attrNameLst>
                                      </p:cBhvr>
                                      <p:tavLst>
                                        <p:tav tm="0">
                                          <p:val>
                                            <p:fltVal val="0.000000"/>
                                          </p:val>
                                        </p:tav>
                                        <p:tav tm="100000">
                                          <p:val>
                                            <p:strVal val="#ppt_w"/>
                                          </p:val>
                                        </p:tav>
                                      </p:tavLst>
                                    </p:anim>
                                    <p:anim calcmode="lin" valueType="num">
                                      <p:cBhvr>
                                        <p:cTn id="15" dur="500" fill="hold"/>
                                        <p:tgtEl>
                                          <p:spTgt spid="420868">
                                            <p:txEl>
                                              <p:charRg st="25" end="48"/>
                                            </p:txEl>
                                          </p:spTgt>
                                        </p:tgtEl>
                                        <p:attrNameLst>
                                          <p:attrName>ppt_h</p:attrName>
                                        </p:attrNameLst>
                                      </p:cBhvr>
                                      <p:tavLst>
                                        <p:tav tm="0">
                                          <p:val>
                                            <p:fltVal val="0.000000"/>
                                          </p:val>
                                        </p:tav>
                                        <p:tav tm="100000">
                                          <p:val>
                                            <p:strVal val="#ppt_h"/>
                                          </p:val>
                                        </p:tav>
                                      </p:tavLst>
                                    </p:anim>
                                    <p:anim calcmode="lin" valueType="num">
                                      <p:cBhvr>
                                        <p:cTn id="16" dur="500" fill="hold"/>
                                        <p:tgtEl>
                                          <p:spTgt spid="420868">
                                            <p:txEl>
                                              <p:charRg st="25" end="48"/>
                                            </p:txEl>
                                          </p:spTgt>
                                        </p:tgtEl>
                                        <p:attrNameLst>
                                          <p:attrName>ppt_x</p:attrName>
                                        </p:attrNameLst>
                                      </p:cBhvr>
                                      <p:tavLst>
                                        <p:tav tm="0">
                                          <p:val>
                                            <p:fltVal val="0.500000"/>
                                          </p:val>
                                        </p:tav>
                                        <p:tav tm="100000">
                                          <p:val>
                                            <p:strVal val="#ppt_x"/>
                                          </p:val>
                                        </p:tav>
                                      </p:tavLst>
                                    </p:anim>
                                    <p:anim calcmode="lin" valueType="num">
                                      <p:cBhvr>
                                        <p:cTn id="17" dur="500" fill="hold"/>
                                        <p:tgtEl>
                                          <p:spTgt spid="420868">
                                            <p:txEl>
                                              <p:charRg st="25" end="48"/>
                                            </p:txEl>
                                          </p:spTgt>
                                        </p:tgtEl>
                                        <p:attrNameLst>
                                          <p:attrName>ppt_y</p:attrName>
                                        </p:attrNameLst>
                                      </p:cBhvr>
                                      <p:tavLst>
                                        <p:tav tm="0">
                                          <p:val>
                                            <p:fltVal val="0.500000"/>
                                          </p:val>
                                        </p:tav>
                                        <p:tav tm="100000">
                                          <p:val>
                                            <p:strVal val="#ppt_y"/>
                                          </p:val>
                                        </p:tav>
                                      </p:tavLst>
                                    </p:anim>
                                  </p:childTnLst>
                                </p:cTn>
                              </p:par>
                            </p:childTnLst>
                          </p:cTn>
                        </p:par>
                        <p:par>
                          <p:cTn id="18" fill="hold">
                            <p:stCondLst>
                              <p:cond delay="1000"/>
                            </p:stCondLst>
                            <p:childTnLst>
                              <p:par>
                                <p:cTn id="19" presetID="23" presetClass="entr" presetSubtype="528" fill="hold" grpId="0" nodeType="afterEffect">
                                  <p:stCondLst>
                                    <p:cond delay="0"/>
                                  </p:stCondLst>
                                  <p:childTnLst>
                                    <p:set>
                                      <p:cBhvr>
                                        <p:cTn id="20" dur="1" fill="hold">
                                          <p:stCondLst>
                                            <p:cond delay="0"/>
                                          </p:stCondLst>
                                        </p:cTn>
                                        <p:tgtEl>
                                          <p:spTgt spid="420868">
                                            <p:txEl>
                                              <p:charRg st="48" end="121"/>
                                            </p:txEl>
                                          </p:spTgt>
                                        </p:tgtEl>
                                        <p:attrNameLst>
                                          <p:attrName>style.visibility</p:attrName>
                                        </p:attrNameLst>
                                      </p:cBhvr>
                                      <p:to>
                                        <p:strVal val="visible"/>
                                      </p:to>
                                    </p:set>
                                    <p:anim calcmode="lin" valueType="num">
                                      <p:cBhvr>
                                        <p:cTn id="21" dur="500" fill="hold"/>
                                        <p:tgtEl>
                                          <p:spTgt spid="420868">
                                            <p:txEl>
                                              <p:charRg st="48" end="121"/>
                                            </p:txEl>
                                          </p:spTgt>
                                        </p:tgtEl>
                                        <p:attrNameLst>
                                          <p:attrName>ppt_w</p:attrName>
                                        </p:attrNameLst>
                                      </p:cBhvr>
                                      <p:tavLst>
                                        <p:tav tm="0">
                                          <p:val>
                                            <p:fltVal val="0.000000"/>
                                          </p:val>
                                        </p:tav>
                                        <p:tav tm="100000">
                                          <p:val>
                                            <p:strVal val="#ppt_w"/>
                                          </p:val>
                                        </p:tav>
                                      </p:tavLst>
                                    </p:anim>
                                    <p:anim calcmode="lin" valueType="num">
                                      <p:cBhvr>
                                        <p:cTn id="22" dur="500" fill="hold"/>
                                        <p:tgtEl>
                                          <p:spTgt spid="420868">
                                            <p:txEl>
                                              <p:charRg st="48" end="121"/>
                                            </p:txEl>
                                          </p:spTgt>
                                        </p:tgtEl>
                                        <p:attrNameLst>
                                          <p:attrName>ppt_h</p:attrName>
                                        </p:attrNameLst>
                                      </p:cBhvr>
                                      <p:tavLst>
                                        <p:tav tm="0">
                                          <p:val>
                                            <p:fltVal val="0.000000"/>
                                          </p:val>
                                        </p:tav>
                                        <p:tav tm="100000">
                                          <p:val>
                                            <p:strVal val="#ppt_h"/>
                                          </p:val>
                                        </p:tav>
                                      </p:tavLst>
                                    </p:anim>
                                    <p:anim calcmode="lin" valueType="num">
                                      <p:cBhvr>
                                        <p:cTn id="23" dur="500" fill="hold"/>
                                        <p:tgtEl>
                                          <p:spTgt spid="420868">
                                            <p:txEl>
                                              <p:charRg st="48" end="121"/>
                                            </p:txEl>
                                          </p:spTgt>
                                        </p:tgtEl>
                                        <p:attrNameLst>
                                          <p:attrName>ppt_x</p:attrName>
                                        </p:attrNameLst>
                                      </p:cBhvr>
                                      <p:tavLst>
                                        <p:tav tm="0">
                                          <p:val>
                                            <p:fltVal val="0.500000"/>
                                          </p:val>
                                        </p:tav>
                                        <p:tav tm="100000">
                                          <p:val>
                                            <p:strVal val="#ppt_x"/>
                                          </p:val>
                                        </p:tav>
                                      </p:tavLst>
                                    </p:anim>
                                    <p:anim calcmode="lin" valueType="num">
                                      <p:cBhvr>
                                        <p:cTn id="24" dur="500" fill="hold"/>
                                        <p:tgtEl>
                                          <p:spTgt spid="420868">
                                            <p:txEl>
                                              <p:charRg st="48" end="121"/>
                                            </p:txEl>
                                          </p:spTgt>
                                        </p:tgtEl>
                                        <p:attrNameLst>
                                          <p:attrName>ppt_y</p:attrName>
                                        </p:attrNameLst>
                                      </p:cBhvr>
                                      <p:tavLst>
                                        <p:tav tm="0">
                                          <p:val>
                                            <p:fltVal val="0.500000"/>
                                          </p:val>
                                        </p:tav>
                                        <p:tav tm="100000">
                                          <p:val>
                                            <p:strVal val="#ppt_y"/>
                                          </p:val>
                                        </p:tav>
                                      </p:tavLst>
                                    </p:anim>
                                  </p:childTnLst>
                                </p:cTn>
                              </p:par>
                            </p:childTnLst>
                          </p:cTn>
                        </p:par>
                        <p:par>
                          <p:cTn id="25" fill="hold">
                            <p:stCondLst>
                              <p:cond delay="1500"/>
                            </p:stCondLst>
                            <p:childTnLst>
                              <p:par>
                                <p:cTn id="26" presetID="23" presetClass="entr" presetSubtype="528" fill="hold" grpId="0" nodeType="afterEffect">
                                  <p:stCondLst>
                                    <p:cond delay="0"/>
                                  </p:stCondLst>
                                  <p:childTnLst>
                                    <p:set>
                                      <p:cBhvr>
                                        <p:cTn id="27" dur="1" fill="hold">
                                          <p:stCondLst>
                                            <p:cond delay="0"/>
                                          </p:stCondLst>
                                        </p:cTn>
                                        <p:tgtEl>
                                          <p:spTgt spid="420868">
                                            <p:txEl>
                                              <p:charRg st="121" end="169"/>
                                            </p:txEl>
                                          </p:spTgt>
                                        </p:tgtEl>
                                        <p:attrNameLst>
                                          <p:attrName>style.visibility</p:attrName>
                                        </p:attrNameLst>
                                      </p:cBhvr>
                                      <p:to>
                                        <p:strVal val="visible"/>
                                      </p:to>
                                    </p:set>
                                    <p:anim calcmode="lin" valueType="num">
                                      <p:cBhvr>
                                        <p:cTn id="28" dur="500" fill="hold"/>
                                        <p:tgtEl>
                                          <p:spTgt spid="420868">
                                            <p:txEl>
                                              <p:charRg st="121" end="169"/>
                                            </p:txEl>
                                          </p:spTgt>
                                        </p:tgtEl>
                                        <p:attrNameLst>
                                          <p:attrName>ppt_w</p:attrName>
                                        </p:attrNameLst>
                                      </p:cBhvr>
                                      <p:tavLst>
                                        <p:tav tm="0">
                                          <p:val>
                                            <p:fltVal val="0.000000"/>
                                          </p:val>
                                        </p:tav>
                                        <p:tav tm="100000">
                                          <p:val>
                                            <p:strVal val="#ppt_w"/>
                                          </p:val>
                                        </p:tav>
                                      </p:tavLst>
                                    </p:anim>
                                    <p:anim calcmode="lin" valueType="num">
                                      <p:cBhvr>
                                        <p:cTn id="29" dur="500" fill="hold"/>
                                        <p:tgtEl>
                                          <p:spTgt spid="420868">
                                            <p:txEl>
                                              <p:charRg st="121" end="169"/>
                                            </p:txEl>
                                          </p:spTgt>
                                        </p:tgtEl>
                                        <p:attrNameLst>
                                          <p:attrName>ppt_h</p:attrName>
                                        </p:attrNameLst>
                                      </p:cBhvr>
                                      <p:tavLst>
                                        <p:tav tm="0">
                                          <p:val>
                                            <p:fltVal val="0.000000"/>
                                          </p:val>
                                        </p:tav>
                                        <p:tav tm="100000">
                                          <p:val>
                                            <p:strVal val="#ppt_h"/>
                                          </p:val>
                                        </p:tav>
                                      </p:tavLst>
                                    </p:anim>
                                    <p:anim calcmode="lin" valueType="num">
                                      <p:cBhvr>
                                        <p:cTn id="30" dur="500" fill="hold"/>
                                        <p:tgtEl>
                                          <p:spTgt spid="420868">
                                            <p:txEl>
                                              <p:charRg st="121" end="169"/>
                                            </p:txEl>
                                          </p:spTgt>
                                        </p:tgtEl>
                                        <p:attrNameLst>
                                          <p:attrName>ppt_x</p:attrName>
                                        </p:attrNameLst>
                                      </p:cBhvr>
                                      <p:tavLst>
                                        <p:tav tm="0">
                                          <p:val>
                                            <p:fltVal val="0.500000"/>
                                          </p:val>
                                        </p:tav>
                                        <p:tav tm="100000">
                                          <p:val>
                                            <p:strVal val="#ppt_x"/>
                                          </p:val>
                                        </p:tav>
                                      </p:tavLst>
                                    </p:anim>
                                    <p:anim calcmode="lin" valueType="num">
                                      <p:cBhvr>
                                        <p:cTn id="31" dur="500" fill="hold"/>
                                        <p:tgtEl>
                                          <p:spTgt spid="420868">
                                            <p:txEl>
                                              <p:charRg st="121" end="169"/>
                                            </p:txEl>
                                          </p:spTgt>
                                        </p:tgtEl>
                                        <p:attrNameLst>
                                          <p:attrName>ppt_y</p:attrName>
                                        </p:attrNameLst>
                                      </p:cBhvr>
                                      <p:tavLst>
                                        <p:tav tm="0">
                                          <p:val>
                                            <p:fltVal val="0.500000"/>
                                          </p:val>
                                        </p:tav>
                                        <p:tav tm="100000">
                                          <p:val>
                                            <p:strVal val="#ppt_y"/>
                                          </p:val>
                                        </p:tav>
                                      </p:tavLst>
                                    </p:anim>
                                  </p:childTnLst>
                                </p:cTn>
                              </p:par>
                            </p:childTnLst>
                          </p:cTn>
                        </p:par>
                        <p:par>
                          <p:cTn id="32" fill="hold">
                            <p:stCondLst>
                              <p:cond delay="2000"/>
                            </p:stCondLst>
                            <p:childTnLst>
                              <p:par>
                                <p:cTn id="33" presetID="23" presetClass="entr" presetSubtype="528" fill="hold" grpId="0" nodeType="afterEffect">
                                  <p:stCondLst>
                                    <p:cond delay="0"/>
                                  </p:stCondLst>
                                  <p:childTnLst>
                                    <p:set>
                                      <p:cBhvr>
                                        <p:cTn id="34" dur="1" fill="hold">
                                          <p:stCondLst>
                                            <p:cond delay="0"/>
                                          </p:stCondLst>
                                        </p:cTn>
                                        <p:tgtEl>
                                          <p:spTgt spid="420868">
                                            <p:txEl>
                                              <p:charRg st="169" end="225"/>
                                            </p:txEl>
                                          </p:spTgt>
                                        </p:tgtEl>
                                        <p:attrNameLst>
                                          <p:attrName>style.visibility</p:attrName>
                                        </p:attrNameLst>
                                      </p:cBhvr>
                                      <p:to>
                                        <p:strVal val="visible"/>
                                      </p:to>
                                    </p:set>
                                    <p:anim calcmode="lin" valueType="num">
                                      <p:cBhvr>
                                        <p:cTn id="35" dur="500" fill="hold"/>
                                        <p:tgtEl>
                                          <p:spTgt spid="420868">
                                            <p:txEl>
                                              <p:charRg st="169" end="225"/>
                                            </p:txEl>
                                          </p:spTgt>
                                        </p:tgtEl>
                                        <p:attrNameLst>
                                          <p:attrName>ppt_w</p:attrName>
                                        </p:attrNameLst>
                                      </p:cBhvr>
                                      <p:tavLst>
                                        <p:tav tm="0">
                                          <p:val>
                                            <p:fltVal val="0.000000"/>
                                          </p:val>
                                        </p:tav>
                                        <p:tav tm="100000">
                                          <p:val>
                                            <p:strVal val="#ppt_w"/>
                                          </p:val>
                                        </p:tav>
                                      </p:tavLst>
                                    </p:anim>
                                    <p:anim calcmode="lin" valueType="num">
                                      <p:cBhvr>
                                        <p:cTn id="36" dur="500" fill="hold"/>
                                        <p:tgtEl>
                                          <p:spTgt spid="420868">
                                            <p:txEl>
                                              <p:charRg st="169" end="225"/>
                                            </p:txEl>
                                          </p:spTgt>
                                        </p:tgtEl>
                                        <p:attrNameLst>
                                          <p:attrName>ppt_h</p:attrName>
                                        </p:attrNameLst>
                                      </p:cBhvr>
                                      <p:tavLst>
                                        <p:tav tm="0">
                                          <p:val>
                                            <p:fltVal val="0.000000"/>
                                          </p:val>
                                        </p:tav>
                                        <p:tav tm="100000">
                                          <p:val>
                                            <p:strVal val="#ppt_h"/>
                                          </p:val>
                                        </p:tav>
                                      </p:tavLst>
                                    </p:anim>
                                    <p:anim calcmode="lin" valueType="num">
                                      <p:cBhvr>
                                        <p:cTn id="37" dur="500" fill="hold"/>
                                        <p:tgtEl>
                                          <p:spTgt spid="420868">
                                            <p:txEl>
                                              <p:charRg st="169" end="225"/>
                                            </p:txEl>
                                          </p:spTgt>
                                        </p:tgtEl>
                                        <p:attrNameLst>
                                          <p:attrName>ppt_x</p:attrName>
                                        </p:attrNameLst>
                                      </p:cBhvr>
                                      <p:tavLst>
                                        <p:tav tm="0">
                                          <p:val>
                                            <p:fltVal val="0.500000"/>
                                          </p:val>
                                        </p:tav>
                                        <p:tav tm="100000">
                                          <p:val>
                                            <p:strVal val="#ppt_x"/>
                                          </p:val>
                                        </p:tav>
                                      </p:tavLst>
                                    </p:anim>
                                    <p:anim calcmode="lin" valueType="num">
                                      <p:cBhvr>
                                        <p:cTn id="38" dur="500" fill="hold"/>
                                        <p:tgtEl>
                                          <p:spTgt spid="420868">
                                            <p:txEl>
                                              <p:charRg st="169" end="225"/>
                                            </p:txEl>
                                          </p:spTgt>
                                        </p:tgtEl>
                                        <p:attrNameLst>
                                          <p:attrName>ppt_y</p:attrName>
                                        </p:attrNameLst>
                                      </p:cBhvr>
                                      <p:tavLst>
                                        <p:tav tm="0">
                                          <p:val>
                                            <p:fltVal val="0.500000"/>
                                          </p:val>
                                        </p:tav>
                                        <p:tav tm="100000">
                                          <p:val>
                                            <p:strVal val="#ppt_y"/>
                                          </p:val>
                                        </p:tav>
                                      </p:tavLst>
                                    </p:anim>
                                  </p:childTnLst>
                                </p:cTn>
                              </p:par>
                            </p:childTnLst>
                          </p:cTn>
                        </p:par>
                        <p:par>
                          <p:cTn id="39" fill="hold">
                            <p:stCondLst>
                              <p:cond delay="2500"/>
                            </p:stCondLst>
                            <p:childTnLst>
                              <p:par>
                                <p:cTn id="40" presetID="16" presetClass="entr" presetSubtype="42" fill="hold" nodeType="after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barn(outHorizontal)">
                                      <p:cBhvr>
                                        <p:cTn id="42" dur="500"/>
                                        <p:tgtEl>
                                          <p:spTgt spid="2"/>
                                        </p:tgtEl>
                                      </p:cBhvr>
                                    </p:animEffect>
                                  </p:childTnLst>
                                </p:cTn>
                              </p:par>
                            </p:childTnLst>
                          </p:cTn>
                        </p:par>
                        <p:par>
                          <p:cTn id="43" fill="hold">
                            <p:stCondLst>
                              <p:cond delay="3000"/>
                            </p:stCondLst>
                            <p:childTnLst>
                              <p:par>
                                <p:cTn id="44" presetID="17" presetClass="entr" presetSubtype="10" fill="hold" nodeType="afterEffect">
                                  <p:stCondLst>
                                    <p:cond delay="0"/>
                                  </p:stCondLst>
                                  <p:childTnLst>
                                    <p:set>
                                      <p:cBhvr>
                                        <p:cTn id="45" dur="1" fill="hold">
                                          <p:stCondLst>
                                            <p:cond delay="0"/>
                                          </p:stCondLst>
                                        </p:cTn>
                                        <p:tgtEl>
                                          <p:spTgt spid="3"/>
                                        </p:tgtEl>
                                        <p:attrNameLst>
                                          <p:attrName>style.visibility</p:attrName>
                                        </p:attrNameLst>
                                      </p:cBhvr>
                                      <p:to>
                                        <p:strVal val="visible"/>
                                      </p:to>
                                    </p:set>
                                    <p:anim calcmode="lin" valueType="num">
                                      <p:cBhvr>
                                        <p:cTn id="46" dur="500" fill="hold"/>
                                        <p:tgtEl>
                                          <p:spTgt spid="3"/>
                                        </p:tgtEl>
                                        <p:attrNameLst>
                                          <p:attrName>ppt_w</p:attrName>
                                        </p:attrNameLst>
                                      </p:cBhvr>
                                      <p:tavLst>
                                        <p:tav tm="0">
                                          <p:val>
                                            <p:fltVal val="0.000000"/>
                                          </p:val>
                                        </p:tav>
                                        <p:tav tm="100000">
                                          <p:val>
                                            <p:strVal val="#ppt_w"/>
                                          </p:val>
                                        </p:tav>
                                      </p:tavLst>
                                    </p:anim>
                                    <p:anim calcmode="lin" valueType="num">
                                      <p:cBhvr>
                                        <p:cTn id="47"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68" grpId="0" advAuto="100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4"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grpSp>
        <p:nvGrpSpPr>
          <p:cNvPr id="2" name="Group 4"/>
          <p:cNvGrpSpPr/>
          <p:nvPr/>
        </p:nvGrpSpPr>
        <p:grpSpPr>
          <a:xfrm>
            <a:off x="1143000" y="1335088"/>
            <a:ext cx="2952750" cy="2366962"/>
            <a:chOff x="720" y="576"/>
            <a:chExt cx="1860" cy="1491"/>
          </a:xfrm>
        </p:grpSpPr>
        <p:sp>
          <p:nvSpPr>
            <p:cNvPr id="146467" name="Line 5"/>
            <p:cNvSpPr/>
            <p:nvPr/>
          </p:nvSpPr>
          <p:spPr>
            <a:xfrm>
              <a:off x="792" y="804"/>
              <a:ext cx="1632" cy="0"/>
            </a:xfrm>
            <a:prstGeom prst="line">
              <a:avLst/>
            </a:prstGeom>
            <a:ln w="9525" cap="flat" cmpd="sng">
              <a:solidFill>
                <a:schemeClr val="tx1"/>
              </a:solidFill>
              <a:prstDash val="solid"/>
              <a:headEnd type="none" w="med" len="med"/>
              <a:tailEnd type="none" w="med" len="med"/>
            </a:ln>
          </p:spPr>
        </p:sp>
        <p:sp>
          <p:nvSpPr>
            <p:cNvPr id="146468" name="Line 6"/>
            <p:cNvSpPr/>
            <p:nvPr/>
          </p:nvSpPr>
          <p:spPr>
            <a:xfrm>
              <a:off x="792" y="1800"/>
              <a:ext cx="1632" cy="0"/>
            </a:xfrm>
            <a:prstGeom prst="line">
              <a:avLst/>
            </a:prstGeom>
            <a:ln w="9525" cap="flat" cmpd="sng">
              <a:solidFill>
                <a:schemeClr val="tx1"/>
              </a:solidFill>
              <a:prstDash val="solid"/>
              <a:headEnd type="none" w="med" len="med"/>
              <a:tailEnd type="none" w="med" len="med"/>
            </a:ln>
          </p:spPr>
        </p:sp>
        <p:sp>
          <p:nvSpPr>
            <p:cNvPr id="146469" name="Line 7"/>
            <p:cNvSpPr/>
            <p:nvPr/>
          </p:nvSpPr>
          <p:spPr>
            <a:xfrm>
              <a:off x="780" y="1560"/>
              <a:ext cx="1632" cy="0"/>
            </a:xfrm>
            <a:prstGeom prst="line">
              <a:avLst/>
            </a:prstGeom>
            <a:ln w="9525" cap="flat" cmpd="sng">
              <a:solidFill>
                <a:schemeClr val="tx1"/>
              </a:solidFill>
              <a:prstDash val="solid"/>
              <a:headEnd type="none" w="med" len="med"/>
              <a:tailEnd type="none" w="med" len="med"/>
            </a:ln>
          </p:spPr>
        </p:sp>
        <p:sp>
          <p:nvSpPr>
            <p:cNvPr id="146470" name="Line 8"/>
            <p:cNvSpPr/>
            <p:nvPr/>
          </p:nvSpPr>
          <p:spPr>
            <a:xfrm>
              <a:off x="1512" y="804"/>
              <a:ext cx="0" cy="1260"/>
            </a:xfrm>
            <a:prstGeom prst="line">
              <a:avLst/>
            </a:prstGeom>
            <a:ln w="9525" cap="flat" cmpd="sng">
              <a:solidFill>
                <a:schemeClr val="tx1"/>
              </a:solidFill>
              <a:prstDash val="solid"/>
              <a:headEnd type="none" w="med" len="med"/>
              <a:tailEnd type="none" w="med" len="med"/>
            </a:ln>
          </p:spPr>
        </p:sp>
        <p:sp>
          <p:nvSpPr>
            <p:cNvPr id="146471" name="Text Box 9"/>
            <p:cNvSpPr txBox="1"/>
            <p:nvPr/>
          </p:nvSpPr>
          <p:spPr>
            <a:xfrm>
              <a:off x="972" y="576"/>
              <a:ext cx="138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原材料</a:t>
              </a:r>
              <a:r>
                <a:rPr lang="en-US" altLang="zh-CN" sz="1800" dirty="0">
                  <a:latin typeface="Times New Roman" panose="02020603050405020304" pitchFamily="18" charset="0"/>
                </a:rPr>
                <a:t>—</a:t>
              </a:r>
              <a:r>
                <a:rPr lang="zh-CN" altLang="en-US" sz="1800" dirty="0">
                  <a:latin typeface="Times New Roman" panose="02020603050405020304" pitchFamily="18" charset="0"/>
                </a:rPr>
                <a:t>乙材料</a:t>
              </a:r>
              <a:endParaRPr lang="zh-CN" altLang="en-US" sz="1800" dirty="0">
                <a:latin typeface="Times New Roman" panose="02020603050405020304" pitchFamily="18" charset="0"/>
              </a:endParaRPr>
            </a:p>
          </p:txBody>
        </p:sp>
        <p:sp>
          <p:nvSpPr>
            <p:cNvPr id="146472" name="Text Box 10"/>
            <p:cNvSpPr txBox="1"/>
            <p:nvPr/>
          </p:nvSpPr>
          <p:spPr>
            <a:xfrm>
              <a:off x="720" y="852"/>
              <a:ext cx="864" cy="49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180</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a:p>
              <a:pPr marL="0" lvl="0" indent="0" eaLnBrk="1" hangingPunct="1">
                <a:spcBef>
                  <a:spcPct val="50000"/>
                </a:spcBef>
                <a:buClrTx/>
                <a:buSzTx/>
                <a:buFontTx/>
                <a:buNone/>
              </a:pPr>
              <a:r>
                <a:rPr lang="en-US" altLang="zh-CN" sz="1800" dirty="0">
                  <a:solidFill>
                    <a:schemeClr val="accent2"/>
                  </a:solidFill>
                  <a:latin typeface="Times New Roman" panose="02020603050405020304" pitchFamily="18" charset="0"/>
                  <a:sym typeface="Cajcd Digit Italic" pitchFamily="2" charset="2"/>
                </a:rPr>
                <a:t> </a:t>
              </a:r>
              <a:r>
                <a:rPr lang="en-US" altLang="zh-CN" sz="1800" dirty="0">
                  <a:solidFill>
                    <a:schemeClr val="accent2"/>
                  </a:solidFill>
                  <a:latin typeface="Times New Roman" panose="02020603050405020304" pitchFamily="18" charset="0"/>
                </a:rPr>
                <a:t>30</a:t>
              </a:r>
              <a:r>
                <a:rPr lang="zh-CN" altLang="en-US" sz="1800" dirty="0">
                  <a:solidFill>
                    <a:schemeClr val="accent2"/>
                  </a:solidFill>
                  <a:latin typeface="Times New Roman" panose="02020603050405020304" pitchFamily="18" charset="0"/>
                </a:rPr>
                <a:t>，</a:t>
              </a:r>
              <a:r>
                <a:rPr lang="en-US" altLang="zh-CN" sz="1800" dirty="0">
                  <a:solidFill>
                    <a:schemeClr val="accent2"/>
                  </a:solidFill>
                  <a:latin typeface="Times New Roman" panose="02020603050405020304" pitchFamily="18" charset="0"/>
                </a:rPr>
                <a:t>000</a:t>
              </a:r>
              <a:endParaRPr lang="en-US" altLang="zh-CN" sz="1800" dirty="0">
                <a:solidFill>
                  <a:schemeClr val="accent2"/>
                </a:solidFill>
                <a:latin typeface="Times New Roman" panose="02020603050405020304" pitchFamily="18" charset="0"/>
              </a:endParaRPr>
            </a:p>
          </p:txBody>
        </p:sp>
        <p:sp>
          <p:nvSpPr>
            <p:cNvPr id="146473" name="Text Box 11"/>
            <p:cNvSpPr txBox="1"/>
            <p:nvPr/>
          </p:nvSpPr>
          <p:spPr>
            <a:xfrm>
              <a:off x="1536" y="1308"/>
              <a:ext cx="87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solidFill>
                    <a:srgbClr val="FF0000"/>
                  </a:solidFill>
                  <a:latin typeface="Times New Roman" panose="02020603050405020304" pitchFamily="18" charset="0"/>
                  <a:sym typeface="Cajcd Digit Italic" pitchFamily="2" charset="2"/>
                </a:rPr>
                <a:t> </a:t>
              </a:r>
              <a:r>
                <a:rPr lang="en-US" altLang="zh-CN" sz="1800" dirty="0">
                  <a:solidFill>
                    <a:srgbClr val="FF0000"/>
                  </a:solidFill>
                  <a:latin typeface="Times New Roman" panose="02020603050405020304" pitchFamily="18" charset="0"/>
                </a:rPr>
                <a:t>90</a:t>
              </a:r>
              <a:r>
                <a:rPr lang="zh-CN" altLang="en-US" sz="1800" dirty="0">
                  <a:solidFill>
                    <a:srgbClr val="FF0000"/>
                  </a:solidFill>
                  <a:latin typeface="Times New Roman" panose="02020603050405020304" pitchFamily="18" charset="0"/>
                </a:rPr>
                <a:t>，</a:t>
              </a:r>
              <a:r>
                <a:rPr lang="en-US" altLang="zh-CN" sz="1800" dirty="0">
                  <a:solidFill>
                    <a:srgbClr val="FF0000"/>
                  </a:solidFill>
                  <a:latin typeface="Times New Roman" panose="02020603050405020304" pitchFamily="18" charset="0"/>
                </a:rPr>
                <a:t>000</a:t>
              </a:r>
              <a:endParaRPr lang="en-US" altLang="zh-CN" sz="1800" dirty="0">
                <a:solidFill>
                  <a:srgbClr val="FF0000"/>
                </a:solidFill>
                <a:latin typeface="Times New Roman" panose="02020603050405020304" pitchFamily="18" charset="0"/>
              </a:endParaRPr>
            </a:p>
          </p:txBody>
        </p:sp>
        <p:sp>
          <p:nvSpPr>
            <p:cNvPr id="146474" name="Text Box 12"/>
            <p:cNvSpPr txBox="1"/>
            <p:nvPr/>
          </p:nvSpPr>
          <p:spPr>
            <a:xfrm>
              <a:off x="816" y="1572"/>
              <a:ext cx="768"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30</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sp>
          <p:nvSpPr>
            <p:cNvPr id="146475" name="Text Box 13"/>
            <p:cNvSpPr txBox="1"/>
            <p:nvPr/>
          </p:nvSpPr>
          <p:spPr>
            <a:xfrm>
              <a:off x="1608" y="1560"/>
              <a:ext cx="972"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90</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sp>
          <p:nvSpPr>
            <p:cNvPr id="146476" name="Text Box 14"/>
            <p:cNvSpPr txBox="1"/>
            <p:nvPr/>
          </p:nvSpPr>
          <p:spPr>
            <a:xfrm>
              <a:off x="816" y="1836"/>
              <a:ext cx="75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120</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grpSp>
      <p:grpSp>
        <p:nvGrpSpPr>
          <p:cNvPr id="3" name="Group 15"/>
          <p:cNvGrpSpPr/>
          <p:nvPr/>
        </p:nvGrpSpPr>
        <p:grpSpPr>
          <a:xfrm>
            <a:off x="5181600" y="1296988"/>
            <a:ext cx="2609850" cy="2381250"/>
            <a:chOff x="3264" y="552"/>
            <a:chExt cx="1644" cy="1500"/>
          </a:xfrm>
        </p:grpSpPr>
        <p:sp>
          <p:nvSpPr>
            <p:cNvPr id="146459" name="Line 16"/>
            <p:cNvSpPr/>
            <p:nvPr/>
          </p:nvSpPr>
          <p:spPr>
            <a:xfrm>
              <a:off x="3276" y="1800"/>
              <a:ext cx="1632" cy="0"/>
            </a:xfrm>
            <a:prstGeom prst="line">
              <a:avLst/>
            </a:prstGeom>
            <a:ln w="9525" cap="flat" cmpd="sng">
              <a:solidFill>
                <a:schemeClr val="tx1"/>
              </a:solidFill>
              <a:prstDash val="solid"/>
              <a:headEnd type="none" w="med" len="med"/>
              <a:tailEnd type="none" w="med" len="med"/>
            </a:ln>
          </p:spPr>
        </p:sp>
        <p:sp>
          <p:nvSpPr>
            <p:cNvPr id="146460" name="Line 17"/>
            <p:cNvSpPr/>
            <p:nvPr/>
          </p:nvSpPr>
          <p:spPr>
            <a:xfrm>
              <a:off x="3276" y="1548"/>
              <a:ext cx="1632" cy="0"/>
            </a:xfrm>
            <a:prstGeom prst="line">
              <a:avLst/>
            </a:prstGeom>
            <a:ln w="9525" cap="flat" cmpd="sng">
              <a:solidFill>
                <a:schemeClr val="tx1"/>
              </a:solidFill>
              <a:prstDash val="solid"/>
              <a:headEnd type="none" w="med" len="med"/>
              <a:tailEnd type="none" w="med" len="med"/>
            </a:ln>
          </p:spPr>
        </p:sp>
        <p:sp>
          <p:nvSpPr>
            <p:cNvPr id="146461" name="Line 18"/>
            <p:cNvSpPr/>
            <p:nvPr/>
          </p:nvSpPr>
          <p:spPr>
            <a:xfrm>
              <a:off x="3264" y="780"/>
              <a:ext cx="1632" cy="0"/>
            </a:xfrm>
            <a:prstGeom prst="line">
              <a:avLst/>
            </a:prstGeom>
            <a:ln w="9525" cap="flat" cmpd="sng">
              <a:solidFill>
                <a:schemeClr val="tx1"/>
              </a:solidFill>
              <a:prstDash val="solid"/>
              <a:headEnd type="none" w="med" len="med"/>
              <a:tailEnd type="none" w="med" len="med"/>
            </a:ln>
          </p:spPr>
        </p:sp>
        <p:sp>
          <p:nvSpPr>
            <p:cNvPr id="146462" name="Line 19"/>
            <p:cNvSpPr/>
            <p:nvPr/>
          </p:nvSpPr>
          <p:spPr>
            <a:xfrm>
              <a:off x="4068" y="792"/>
              <a:ext cx="0" cy="1260"/>
            </a:xfrm>
            <a:prstGeom prst="line">
              <a:avLst/>
            </a:prstGeom>
            <a:ln w="9525" cap="flat" cmpd="sng">
              <a:solidFill>
                <a:schemeClr val="tx1"/>
              </a:solidFill>
              <a:prstDash val="solid"/>
              <a:headEnd type="none" w="med" len="med"/>
              <a:tailEnd type="none" w="med" len="med"/>
            </a:ln>
          </p:spPr>
        </p:sp>
        <p:sp>
          <p:nvSpPr>
            <p:cNvPr id="146463" name="Text Box 20"/>
            <p:cNvSpPr txBox="1"/>
            <p:nvPr/>
          </p:nvSpPr>
          <p:spPr>
            <a:xfrm>
              <a:off x="3516" y="552"/>
              <a:ext cx="116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原材料</a:t>
              </a:r>
              <a:r>
                <a:rPr lang="en-US" altLang="zh-CN" sz="1800" dirty="0">
                  <a:latin typeface="Times New Roman" panose="02020603050405020304" pitchFamily="18" charset="0"/>
                </a:rPr>
                <a:t>—</a:t>
              </a:r>
              <a:r>
                <a:rPr lang="zh-CN" altLang="en-US" sz="1800" dirty="0">
                  <a:latin typeface="Times New Roman" panose="02020603050405020304" pitchFamily="18" charset="0"/>
                </a:rPr>
                <a:t>丙材料</a:t>
              </a:r>
              <a:endParaRPr lang="zh-CN" altLang="en-US" sz="1800" dirty="0">
                <a:latin typeface="Times New Roman" panose="02020603050405020304" pitchFamily="18" charset="0"/>
              </a:endParaRPr>
            </a:p>
          </p:txBody>
        </p:sp>
        <p:sp>
          <p:nvSpPr>
            <p:cNvPr id="146464" name="Text Box 21"/>
            <p:cNvSpPr txBox="1"/>
            <p:nvPr/>
          </p:nvSpPr>
          <p:spPr>
            <a:xfrm>
              <a:off x="3276" y="828"/>
              <a:ext cx="840" cy="49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120</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a:p>
              <a:pPr marL="0" lvl="0" indent="0" eaLnBrk="1" hangingPunct="1">
                <a:spcBef>
                  <a:spcPct val="50000"/>
                </a:spcBef>
                <a:buClrTx/>
                <a:buSzTx/>
                <a:buFontTx/>
                <a:buNone/>
              </a:pPr>
              <a:r>
                <a:rPr lang="en-US" altLang="zh-CN" sz="1800" dirty="0">
                  <a:solidFill>
                    <a:schemeClr val="accent2"/>
                  </a:solidFill>
                  <a:latin typeface="Times New Roman" panose="02020603050405020304" pitchFamily="18" charset="0"/>
                  <a:sym typeface="Cajcd Digit Italic" pitchFamily="2" charset="2"/>
                </a:rPr>
                <a:t> </a:t>
              </a:r>
              <a:r>
                <a:rPr lang="en-US" altLang="zh-CN" sz="1800" dirty="0">
                  <a:solidFill>
                    <a:schemeClr val="accent2"/>
                  </a:solidFill>
                  <a:latin typeface="Times New Roman" panose="02020603050405020304" pitchFamily="18" charset="0"/>
                </a:rPr>
                <a:t>50</a:t>
              </a:r>
              <a:r>
                <a:rPr lang="zh-CN" altLang="en-US" sz="1800" dirty="0">
                  <a:solidFill>
                    <a:schemeClr val="accent2"/>
                  </a:solidFill>
                  <a:latin typeface="Times New Roman" panose="02020603050405020304" pitchFamily="18" charset="0"/>
                </a:rPr>
                <a:t>，</a:t>
              </a:r>
              <a:r>
                <a:rPr lang="en-US" altLang="zh-CN" sz="1800" dirty="0">
                  <a:solidFill>
                    <a:schemeClr val="accent2"/>
                  </a:solidFill>
                  <a:latin typeface="Times New Roman" panose="02020603050405020304" pitchFamily="18" charset="0"/>
                </a:rPr>
                <a:t>000</a:t>
              </a:r>
              <a:endParaRPr lang="en-US" altLang="zh-CN" sz="1800" dirty="0">
                <a:solidFill>
                  <a:schemeClr val="accent2"/>
                </a:solidFill>
                <a:latin typeface="Times New Roman" panose="02020603050405020304" pitchFamily="18" charset="0"/>
              </a:endParaRPr>
            </a:p>
          </p:txBody>
        </p:sp>
        <p:sp>
          <p:nvSpPr>
            <p:cNvPr id="146465" name="Text Box 22"/>
            <p:cNvSpPr txBox="1"/>
            <p:nvPr/>
          </p:nvSpPr>
          <p:spPr>
            <a:xfrm>
              <a:off x="3384" y="1560"/>
              <a:ext cx="81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50</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sp>
          <p:nvSpPr>
            <p:cNvPr id="146466" name="Text Box 23"/>
            <p:cNvSpPr txBox="1"/>
            <p:nvPr/>
          </p:nvSpPr>
          <p:spPr>
            <a:xfrm>
              <a:off x="3336" y="1812"/>
              <a:ext cx="75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170</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grpSp>
      <p:grpSp>
        <p:nvGrpSpPr>
          <p:cNvPr id="4" name="Group 24"/>
          <p:cNvGrpSpPr/>
          <p:nvPr/>
        </p:nvGrpSpPr>
        <p:grpSpPr>
          <a:xfrm>
            <a:off x="1066800" y="4135438"/>
            <a:ext cx="3352800" cy="2462212"/>
            <a:chOff x="672" y="2340"/>
            <a:chExt cx="2112" cy="1551"/>
          </a:xfrm>
        </p:grpSpPr>
        <p:sp>
          <p:nvSpPr>
            <p:cNvPr id="146449" name="Line 25"/>
            <p:cNvSpPr/>
            <p:nvPr/>
          </p:nvSpPr>
          <p:spPr>
            <a:xfrm>
              <a:off x="768" y="2580"/>
              <a:ext cx="1632" cy="0"/>
            </a:xfrm>
            <a:prstGeom prst="line">
              <a:avLst/>
            </a:prstGeom>
            <a:ln w="9525" cap="flat" cmpd="sng">
              <a:solidFill>
                <a:schemeClr val="tx1"/>
              </a:solidFill>
              <a:prstDash val="solid"/>
              <a:headEnd type="none" w="med" len="med"/>
              <a:tailEnd type="none" w="med" len="med"/>
            </a:ln>
          </p:spPr>
        </p:sp>
        <p:sp>
          <p:nvSpPr>
            <p:cNvPr id="146450" name="Line 26"/>
            <p:cNvSpPr/>
            <p:nvPr/>
          </p:nvSpPr>
          <p:spPr>
            <a:xfrm>
              <a:off x="816" y="3564"/>
              <a:ext cx="1632" cy="0"/>
            </a:xfrm>
            <a:prstGeom prst="line">
              <a:avLst/>
            </a:prstGeom>
            <a:ln w="9525" cap="flat" cmpd="sng">
              <a:solidFill>
                <a:schemeClr val="tx1"/>
              </a:solidFill>
              <a:prstDash val="solid"/>
              <a:headEnd type="none" w="med" len="med"/>
              <a:tailEnd type="none" w="med" len="med"/>
            </a:ln>
          </p:spPr>
        </p:sp>
        <p:sp>
          <p:nvSpPr>
            <p:cNvPr id="146451" name="Line 27"/>
            <p:cNvSpPr/>
            <p:nvPr/>
          </p:nvSpPr>
          <p:spPr>
            <a:xfrm>
              <a:off x="816" y="3312"/>
              <a:ext cx="1632" cy="0"/>
            </a:xfrm>
            <a:prstGeom prst="line">
              <a:avLst/>
            </a:prstGeom>
            <a:ln w="9525" cap="flat" cmpd="sng">
              <a:solidFill>
                <a:schemeClr val="tx1"/>
              </a:solidFill>
              <a:prstDash val="solid"/>
              <a:headEnd type="none" w="med" len="med"/>
              <a:tailEnd type="none" w="med" len="med"/>
            </a:ln>
          </p:spPr>
        </p:sp>
        <p:sp>
          <p:nvSpPr>
            <p:cNvPr id="146452" name="Line 28"/>
            <p:cNvSpPr/>
            <p:nvPr/>
          </p:nvSpPr>
          <p:spPr>
            <a:xfrm>
              <a:off x="1536" y="2592"/>
              <a:ext cx="0" cy="1260"/>
            </a:xfrm>
            <a:prstGeom prst="line">
              <a:avLst/>
            </a:prstGeom>
            <a:ln w="9525" cap="flat" cmpd="sng">
              <a:solidFill>
                <a:schemeClr val="tx1"/>
              </a:solidFill>
              <a:prstDash val="solid"/>
              <a:headEnd type="none" w="med" len="med"/>
              <a:tailEnd type="none" w="med" len="med"/>
            </a:ln>
          </p:spPr>
        </p:sp>
        <p:sp>
          <p:nvSpPr>
            <p:cNvPr id="146453" name="Text Box 29"/>
            <p:cNvSpPr txBox="1"/>
            <p:nvPr/>
          </p:nvSpPr>
          <p:spPr>
            <a:xfrm>
              <a:off x="1212" y="2340"/>
              <a:ext cx="1248"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应付账款</a:t>
              </a:r>
              <a:endParaRPr lang="zh-CN" altLang="en-US" sz="1800" dirty="0">
                <a:latin typeface="Times New Roman" panose="02020603050405020304" pitchFamily="18" charset="0"/>
              </a:endParaRPr>
            </a:p>
          </p:txBody>
        </p:sp>
        <p:sp>
          <p:nvSpPr>
            <p:cNvPr id="146454" name="Text Box 30"/>
            <p:cNvSpPr txBox="1"/>
            <p:nvPr/>
          </p:nvSpPr>
          <p:spPr>
            <a:xfrm>
              <a:off x="672" y="2664"/>
              <a:ext cx="972"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solidFill>
                    <a:srgbClr val="9900FF"/>
                  </a:solidFill>
                  <a:latin typeface="Times New Roman" panose="02020603050405020304" pitchFamily="18" charset="0"/>
                  <a:sym typeface="Cajcd Digit Italic" pitchFamily="2" charset="2"/>
                </a:rPr>
                <a:t> </a:t>
              </a:r>
              <a:r>
                <a:rPr lang="en-US" altLang="zh-CN" sz="1800" dirty="0">
                  <a:solidFill>
                    <a:srgbClr val="9900FF"/>
                  </a:solidFill>
                  <a:latin typeface="Times New Roman" panose="02020603050405020304" pitchFamily="18" charset="0"/>
                </a:rPr>
                <a:t>130</a:t>
              </a:r>
              <a:r>
                <a:rPr lang="zh-CN" altLang="en-US" sz="1800" dirty="0">
                  <a:solidFill>
                    <a:srgbClr val="9900FF"/>
                  </a:solidFill>
                  <a:latin typeface="Times New Roman" panose="02020603050405020304" pitchFamily="18" charset="0"/>
                </a:rPr>
                <a:t>，</a:t>
              </a:r>
              <a:r>
                <a:rPr lang="en-US" altLang="zh-CN" sz="1800" dirty="0">
                  <a:solidFill>
                    <a:srgbClr val="9900FF"/>
                  </a:solidFill>
                  <a:latin typeface="Times New Roman" panose="02020603050405020304" pitchFamily="18" charset="0"/>
                </a:rPr>
                <a:t>000</a:t>
              </a:r>
              <a:endParaRPr lang="en-US" altLang="zh-CN" sz="1800" dirty="0">
                <a:solidFill>
                  <a:srgbClr val="9900FF"/>
                </a:solidFill>
                <a:latin typeface="Times New Roman" panose="02020603050405020304" pitchFamily="18" charset="0"/>
              </a:endParaRPr>
            </a:p>
          </p:txBody>
        </p:sp>
        <p:sp>
          <p:nvSpPr>
            <p:cNvPr id="146455" name="Text Box 31"/>
            <p:cNvSpPr txBox="1"/>
            <p:nvPr/>
          </p:nvSpPr>
          <p:spPr>
            <a:xfrm>
              <a:off x="1548" y="2652"/>
              <a:ext cx="1032" cy="49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80</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a:p>
              <a:pPr marL="0" lvl="0" indent="0" eaLnBrk="1" hangingPunct="1">
                <a:spcBef>
                  <a:spcPct val="50000"/>
                </a:spcBef>
                <a:buClrTx/>
                <a:buSzTx/>
                <a:buFontTx/>
                <a:buNone/>
              </a:pPr>
              <a:r>
                <a:rPr lang="en-US" altLang="zh-CN" sz="1800" dirty="0">
                  <a:solidFill>
                    <a:srgbClr val="FF00FF"/>
                  </a:solidFill>
                  <a:latin typeface="Times New Roman" panose="02020603050405020304" pitchFamily="18" charset="0"/>
                  <a:sym typeface="Cajcd Digit Italic" pitchFamily="2" charset="2"/>
                </a:rPr>
                <a:t> </a:t>
              </a:r>
              <a:r>
                <a:rPr lang="en-US" altLang="zh-CN" sz="1800" dirty="0">
                  <a:solidFill>
                    <a:srgbClr val="FF00FF"/>
                  </a:solidFill>
                  <a:latin typeface="Times New Roman" panose="02020603050405020304" pitchFamily="18" charset="0"/>
                </a:rPr>
                <a:t>100</a:t>
              </a:r>
              <a:r>
                <a:rPr lang="zh-CN" altLang="en-US" sz="1800" dirty="0">
                  <a:solidFill>
                    <a:srgbClr val="FF00FF"/>
                  </a:solidFill>
                  <a:latin typeface="Times New Roman" panose="02020603050405020304" pitchFamily="18" charset="0"/>
                </a:rPr>
                <a:t>，</a:t>
              </a:r>
              <a:r>
                <a:rPr lang="en-US" altLang="zh-CN" sz="1800" dirty="0">
                  <a:solidFill>
                    <a:srgbClr val="FF00FF"/>
                  </a:solidFill>
                  <a:latin typeface="Times New Roman" panose="02020603050405020304" pitchFamily="18" charset="0"/>
                </a:rPr>
                <a:t>000</a:t>
              </a:r>
              <a:endParaRPr lang="en-US" altLang="zh-CN" sz="1800" dirty="0">
                <a:solidFill>
                  <a:srgbClr val="FF00FF"/>
                </a:solidFill>
                <a:latin typeface="Times New Roman" panose="02020603050405020304" pitchFamily="18" charset="0"/>
              </a:endParaRPr>
            </a:p>
          </p:txBody>
        </p:sp>
        <p:sp>
          <p:nvSpPr>
            <p:cNvPr id="146456" name="Text Box 32"/>
            <p:cNvSpPr txBox="1"/>
            <p:nvPr/>
          </p:nvSpPr>
          <p:spPr>
            <a:xfrm>
              <a:off x="768" y="3324"/>
              <a:ext cx="852"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130</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sp>
          <p:nvSpPr>
            <p:cNvPr id="146457" name="Text Box 33"/>
            <p:cNvSpPr txBox="1"/>
            <p:nvPr/>
          </p:nvSpPr>
          <p:spPr>
            <a:xfrm>
              <a:off x="1596" y="3336"/>
              <a:ext cx="93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100</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sp>
          <p:nvSpPr>
            <p:cNvPr id="146458" name="Text Box 34"/>
            <p:cNvSpPr txBox="1"/>
            <p:nvPr/>
          </p:nvSpPr>
          <p:spPr>
            <a:xfrm>
              <a:off x="1620" y="3660"/>
              <a:ext cx="116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50</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grpSp>
      <p:grpSp>
        <p:nvGrpSpPr>
          <p:cNvPr id="5" name="Group 35"/>
          <p:cNvGrpSpPr/>
          <p:nvPr/>
        </p:nvGrpSpPr>
        <p:grpSpPr>
          <a:xfrm>
            <a:off x="5238750" y="4173538"/>
            <a:ext cx="2781300" cy="2362200"/>
            <a:chOff x="3300" y="2364"/>
            <a:chExt cx="1752" cy="1488"/>
          </a:xfrm>
        </p:grpSpPr>
        <p:sp>
          <p:nvSpPr>
            <p:cNvPr id="146439" name="Line 36"/>
            <p:cNvSpPr/>
            <p:nvPr/>
          </p:nvSpPr>
          <p:spPr>
            <a:xfrm>
              <a:off x="3324" y="3552"/>
              <a:ext cx="1632" cy="0"/>
            </a:xfrm>
            <a:prstGeom prst="line">
              <a:avLst/>
            </a:prstGeom>
            <a:ln w="9525" cap="flat" cmpd="sng">
              <a:solidFill>
                <a:schemeClr val="tx1"/>
              </a:solidFill>
              <a:prstDash val="solid"/>
              <a:headEnd type="none" w="med" len="med"/>
              <a:tailEnd type="none" w="med" len="med"/>
            </a:ln>
          </p:spPr>
        </p:sp>
        <p:sp>
          <p:nvSpPr>
            <p:cNvPr id="146440" name="Line 37"/>
            <p:cNvSpPr/>
            <p:nvPr/>
          </p:nvSpPr>
          <p:spPr>
            <a:xfrm>
              <a:off x="3312" y="3300"/>
              <a:ext cx="1632" cy="0"/>
            </a:xfrm>
            <a:prstGeom prst="line">
              <a:avLst/>
            </a:prstGeom>
            <a:ln w="9525" cap="flat" cmpd="sng">
              <a:solidFill>
                <a:schemeClr val="tx1"/>
              </a:solidFill>
              <a:prstDash val="solid"/>
              <a:headEnd type="none" w="med" len="med"/>
              <a:tailEnd type="none" w="med" len="med"/>
            </a:ln>
          </p:spPr>
        </p:sp>
        <p:sp>
          <p:nvSpPr>
            <p:cNvPr id="146441" name="Line 38"/>
            <p:cNvSpPr/>
            <p:nvPr/>
          </p:nvSpPr>
          <p:spPr>
            <a:xfrm>
              <a:off x="3300" y="2580"/>
              <a:ext cx="1632" cy="0"/>
            </a:xfrm>
            <a:prstGeom prst="line">
              <a:avLst/>
            </a:prstGeom>
            <a:ln w="9525" cap="flat" cmpd="sng">
              <a:solidFill>
                <a:schemeClr val="tx1"/>
              </a:solidFill>
              <a:prstDash val="solid"/>
              <a:headEnd type="none" w="med" len="med"/>
              <a:tailEnd type="none" w="med" len="med"/>
            </a:ln>
          </p:spPr>
        </p:sp>
        <p:sp>
          <p:nvSpPr>
            <p:cNvPr id="146442" name="Line 39"/>
            <p:cNvSpPr/>
            <p:nvPr/>
          </p:nvSpPr>
          <p:spPr>
            <a:xfrm>
              <a:off x="4104" y="2592"/>
              <a:ext cx="0" cy="1260"/>
            </a:xfrm>
            <a:prstGeom prst="line">
              <a:avLst/>
            </a:prstGeom>
            <a:ln w="9525" cap="flat" cmpd="sng">
              <a:solidFill>
                <a:schemeClr val="tx1"/>
              </a:solidFill>
              <a:prstDash val="solid"/>
              <a:headEnd type="none" w="med" len="med"/>
              <a:tailEnd type="none" w="med" len="med"/>
            </a:ln>
          </p:spPr>
        </p:sp>
        <p:sp>
          <p:nvSpPr>
            <p:cNvPr id="146443" name="Text Box 40"/>
            <p:cNvSpPr txBox="1"/>
            <p:nvPr/>
          </p:nvSpPr>
          <p:spPr>
            <a:xfrm>
              <a:off x="3600" y="2364"/>
              <a:ext cx="128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应付账款</a:t>
              </a:r>
              <a:r>
                <a:rPr lang="en-US" altLang="zh-CN" sz="1800" dirty="0">
                  <a:latin typeface="Times New Roman" panose="02020603050405020304" pitchFamily="18" charset="0"/>
                </a:rPr>
                <a:t>—AT</a:t>
              </a:r>
              <a:endParaRPr lang="en-US" altLang="zh-CN" sz="1800" dirty="0">
                <a:latin typeface="Times New Roman" panose="02020603050405020304" pitchFamily="18" charset="0"/>
              </a:endParaRPr>
            </a:p>
          </p:txBody>
        </p:sp>
        <p:sp>
          <p:nvSpPr>
            <p:cNvPr id="146444" name="Text Box 41"/>
            <p:cNvSpPr txBox="1"/>
            <p:nvPr/>
          </p:nvSpPr>
          <p:spPr>
            <a:xfrm>
              <a:off x="4176" y="2652"/>
              <a:ext cx="768" cy="49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65,000</a:t>
              </a:r>
              <a:endParaRPr lang="en-US" altLang="zh-CN" sz="1800" dirty="0">
                <a:latin typeface="Times New Roman" panose="02020603050405020304" pitchFamily="18" charset="0"/>
              </a:endParaRPr>
            </a:p>
            <a:p>
              <a:pPr marL="0" lvl="0" indent="0" eaLnBrk="1" hangingPunct="1">
                <a:spcBef>
                  <a:spcPct val="50000"/>
                </a:spcBef>
                <a:buClrTx/>
                <a:buSzTx/>
                <a:buFontTx/>
                <a:buNone/>
              </a:pPr>
              <a:r>
                <a:rPr lang="en-US" altLang="zh-CN" sz="1800" dirty="0">
                  <a:solidFill>
                    <a:srgbClr val="FF00FF"/>
                  </a:solidFill>
                  <a:latin typeface="Times New Roman" panose="02020603050405020304" pitchFamily="18" charset="0"/>
                  <a:sym typeface="Cajcd Digit Italic" pitchFamily="2" charset="2"/>
                </a:rPr>
                <a:t> </a:t>
              </a:r>
              <a:r>
                <a:rPr lang="en-US" altLang="zh-CN" sz="1800" dirty="0">
                  <a:solidFill>
                    <a:srgbClr val="FF00FF"/>
                  </a:solidFill>
                  <a:latin typeface="Times New Roman" panose="02020603050405020304" pitchFamily="18" charset="0"/>
                </a:rPr>
                <a:t>20,000</a:t>
              </a:r>
              <a:endParaRPr lang="en-US" altLang="zh-CN" sz="1800" dirty="0">
                <a:solidFill>
                  <a:srgbClr val="FF00FF"/>
                </a:solidFill>
                <a:latin typeface="Times New Roman" panose="02020603050405020304" pitchFamily="18" charset="0"/>
              </a:endParaRPr>
            </a:p>
          </p:txBody>
        </p:sp>
        <p:sp>
          <p:nvSpPr>
            <p:cNvPr id="146445" name="Text Box 42"/>
            <p:cNvSpPr txBox="1"/>
            <p:nvPr/>
          </p:nvSpPr>
          <p:spPr>
            <a:xfrm>
              <a:off x="3420" y="3012"/>
              <a:ext cx="732"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solidFill>
                    <a:srgbClr val="9900FF"/>
                  </a:solidFill>
                  <a:latin typeface="Times New Roman" panose="02020603050405020304" pitchFamily="18" charset="0"/>
                  <a:sym typeface="Cajcd Digit Italic" pitchFamily="2" charset="2"/>
                </a:rPr>
                <a:t> </a:t>
              </a:r>
              <a:r>
                <a:rPr lang="en-US" altLang="zh-CN" sz="1800" dirty="0">
                  <a:solidFill>
                    <a:srgbClr val="9900FF"/>
                  </a:solidFill>
                  <a:latin typeface="Times New Roman" panose="02020603050405020304" pitchFamily="18" charset="0"/>
                </a:rPr>
                <a:t>75,000</a:t>
              </a:r>
              <a:endParaRPr lang="en-US" altLang="zh-CN" sz="1800" dirty="0">
                <a:solidFill>
                  <a:srgbClr val="9900FF"/>
                </a:solidFill>
                <a:latin typeface="Times New Roman" panose="02020603050405020304" pitchFamily="18" charset="0"/>
              </a:endParaRPr>
            </a:p>
          </p:txBody>
        </p:sp>
        <p:sp>
          <p:nvSpPr>
            <p:cNvPr id="146446" name="Text Box 43"/>
            <p:cNvSpPr txBox="1"/>
            <p:nvPr/>
          </p:nvSpPr>
          <p:spPr>
            <a:xfrm>
              <a:off x="3564" y="3312"/>
              <a:ext cx="708"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75,000</a:t>
              </a:r>
              <a:endParaRPr lang="en-US" altLang="zh-CN" sz="1800" dirty="0">
                <a:latin typeface="Times New Roman" panose="02020603050405020304" pitchFamily="18" charset="0"/>
              </a:endParaRPr>
            </a:p>
          </p:txBody>
        </p:sp>
        <p:sp>
          <p:nvSpPr>
            <p:cNvPr id="146447" name="Text Box 44"/>
            <p:cNvSpPr txBox="1"/>
            <p:nvPr/>
          </p:nvSpPr>
          <p:spPr>
            <a:xfrm>
              <a:off x="4188" y="3312"/>
              <a:ext cx="86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20,000</a:t>
              </a:r>
              <a:endParaRPr lang="en-US" altLang="zh-CN" sz="1800" dirty="0">
                <a:latin typeface="Times New Roman" panose="02020603050405020304" pitchFamily="18" charset="0"/>
              </a:endParaRPr>
            </a:p>
          </p:txBody>
        </p:sp>
        <p:sp>
          <p:nvSpPr>
            <p:cNvPr id="146448" name="Text Box 45"/>
            <p:cNvSpPr txBox="1"/>
            <p:nvPr/>
          </p:nvSpPr>
          <p:spPr>
            <a:xfrm>
              <a:off x="4128" y="3600"/>
              <a:ext cx="90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10,000</a:t>
              </a:r>
              <a:endParaRPr lang="en-US" altLang="zh-CN" sz="1800" dirty="0">
                <a:latin typeface="Times New Roman" panose="02020603050405020304" pitchFamily="18" charset="0"/>
              </a:endParaRP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499"/>
                                          </p:stCondLst>
                                        </p:cTn>
                                        <p:tgtEl>
                                          <p:spTgt spid="2"/>
                                        </p:tgtEl>
                                        <p:attrNameLst>
                                          <p:attrName>style.visibility</p:attrName>
                                        </p:attrNameLst>
                                      </p:cBhvr>
                                      <p:to>
                                        <p:strVal val="visible"/>
                                      </p:to>
                                    </p:set>
                                    <p:anim to="" calcmode="lin" valueType="num">
                                      <p:cBhvr>
                                        <p:cTn id="7" dur="1" fill="hold"/>
                                        <p:tgtEl>
                                          <p:spTgt spid="2"/>
                                        </p:tgtEl>
                                        <p:attrNameLst>
                                          <p:attrName>style.visibility</p:attrName>
                                        </p:attrNameLst>
                                      </p:cBhvr>
                                    </p:anim>
                                  </p:childTnLst>
                                </p:cTn>
                              </p:par>
                            </p:childTnLst>
                          </p:cTn>
                        </p:par>
                        <p:par>
                          <p:cTn id="8" fill="hold">
                            <p:stCondLst>
                              <p:cond delay="500"/>
                            </p:stCondLst>
                            <p:childTnLst>
                              <p:par>
                                <p:cTn id="9" presetID="24" presetClass="entr" presetSubtype="0" fill="hold" nodeType="afterEffect">
                                  <p:stCondLst>
                                    <p:cond delay="0"/>
                                  </p:stCondLst>
                                  <p:childTnLst>
                                    <p:set>
                                      <p:cBhvr>
                                        <p:cTn id="10" dur="1" fill="hold">
                                          <p:stCondLst>
                                            <p:cond delay="499"/>
                                          </p:stCondLst>
                                        </p:cTn>
                                        <p:tgtEl>
                                          <p:spTgt spid="3"/>
                                        </p:tgtEl>
                                        <p:attrNameLst>
                                          <p:attrName>style.visibility</p:attrName>
                                        </p:attrNameLst>
                                      </p:cBhvr>
                                      <p:to>
                                        <p:strVal val="visible"/>
                                      </p:to>
                                    </p:set>
                                    <p:anim to="" calcmode="lin" valueType="num">
                                      <p:cBhvr>
                                        <p:cTn id="11" dur="1" fill="hold"/>
                                        <p:tgtEl>
                                          <p:spTgt spid="3"/>
                                        </p:tgtEl>
                                        <p:attrNameLst>
                                          <p:attrName>style.visibility</p:attrName>
                                        </p:attrNameLst>
                                      </p:cBhvr>
                                    </p:anim>
                                  </p:childTnLst>
                                </p:cTn>
                              </p:par>
                            </p:childTnLst>
                          </p:cTn>
                        </p:par>
                        <p:par>
                          <p:cTn id="12" fill="hold">
                            <p:stCondLst>
                              <p:cond delay="1000"/>
                            </p:stCondLst>
                            <p:childTnLst>
                              <p:par>
                                <p:cTn id="13" presetID="24" presetClass="entr" presetSubtype="0" fill="hold" nodeType="afterEffect">
                                  <p:stCondLst>
                                    <p:cond delay="0"/>
                                  </p:stCondLst>
                                  <p:childTnLst>
                                    <p:set>
                                      <p:cBhvr>
                                        <p:cTn id="14" dur="1" fill="hold">
                                          <p:stCondLst>
                                            <p:cond delay="499"/>
                                          </p:stCondLst>
                                        </p:cTn>
                                        <p:tgtEl>
                                          <p:spTgt spid="4"/>
                                        </p:tgtEl>
                                        <p:attrNameLst>
                                          <p:attrName>style.visibility</p:attrName>
                                        </p:attrNameLst>
                                      </p:cBhvr>
                                      <p:to>
                                        <p:strVal val="visible"/>
                                      </p:to>
                                    </p:set>
                                    <p:anim to="" calcmode="lin" valueType="num">
                                      <p:cBhvr>
                                        <p:cTn id="15" dur="1" fill="hold"/>
                                        <p:tgtEl>
                                          <p:spTgt spid="4"/>
                                        </p:tgtEl>
                                        <p:attrNameLst>
                                          <p:attrName>style.visibility</p:attrName>
                                        </p:attrNameLst>
                                      </p:cBhvr>
                                    </p:anim>
                                  </p:childTnLst>
                                </p:cTn>
                              </p:par>
                            </p:childTnLst>
                          </p:cTn>
                        </p:par>
                        <p:par>
                          <p:cTn id="16" fill="hold">
                            <p:stCondLst>
                              <p:cond delay="1500"/>
                            </p:stCondLst>
                            <p:childTnLst>
                              <p:par>
                                <p:cTn id="17" presetID="24" presetClass="entr" presetSubtype="0" fill="hold" nodeType="afterEffect">
                                  <p:stCondLst>
                                    <p:cond delay="0"/>
                                  </p:stCondLst>
                                  <p:childTnLst>
                                    <p:set>
                                      <p:cBhvr>
                                        <p:cTn id="18" dur="1" fill="hold">
                                          <p:stCondLst>
                                            <p:cond delay="499"/>
                                          </p:stCondLst>
                                        </p:cTn>
                                        <p:tgtEl>
                                          <p:spTgt spid="5"/>
                                        </p:tgtEl>
                                        <p:attrNameLst>
                                          <p:attrName>style.visibility</p:attrName>
                                        </p:attrNameLst>
                                      </p:cBhvr>
                                      <p:to>
                                        <p:strVal val="visible"/>
                                      </p:to>
                                    </p:set>
                                    <p:anim to="" calcmode="lin" valueType="num">
                                      <p:cBhvr>
                                        <p:cTn id="19" dur="1" fill="hold"/>
                                        <p:tgtEl>
                                          <p:spTgt spid="5"/>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8"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422916" name="Rectangle 4"/>
          <p:cNvSpPr/>
          <p:nvPr/>
        </p:nvSpPr>
        <p:spPr>
          <a:xfrm>
            <a:off x="328613" y="785813"/>
            <a:ext cx="8420100" cy="6172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eaLnBrk="1" hangingPunct="1"/>
            <a:endParaRPr lang="zh-CN" altLang="en-US" sz="2000" dirty="0"/>
          </a:p>
          <a:p>
            <a:pPr marL="342900" lvl="0" indent="-342900" eaLnBrk="1" hangingPunct="1"/>
            <a:endParaRPr lang="zh-CN" altLang="en-US" sz="2000" dirty="0"/>
          </a:p>
          <a:p>
            <a:pPr marL="342900" lvl="0" indent="-342900" eaLnBrk="1" hangingPunct="1"/>
            <a:endParaRPr lang="zh-CN" altLang="en-US" sz="2000" dirty="0"/>
          </a:p>
          <a:p>
            <a:pPr marL="342900" lvl="0" indent="-342900" eaLnBrk="1" hangingPunct="1"/>
            <a:endParaRPr lang="zh-CN" altLang="en-US" sz="2000" dirty="0"/>
          </a:p>
          <a:p>
            <a:pPr marL="342900" lvl="0" indent="-342900" eaLnBrk="1" hangingPunct="1"/>
            <a:endParaRPr lang="zh-CN" altLang="en-US" sz="2000" dirty="0"/>
          </a:p>
          <a:p>
            <a:pPr marL="342900" lvl="0" indent="-342900" eaLnBrk="1" hangingPunct="1"/>
            <a:endParaRPr lang="zh-CN" altLang="en-US" sz="2000" dirty="0"/>
          </a:p>
          <a:p>
            <a:pPr marL="342900" lvl="0" indent="-342900" eaLnBrk="1" hangingPunct="1"/>
            <a:endParaRPr lang="zh-CN" altLang="en-US" sz="2000" dirty="0"/>
          </a:p>
          <a:p>
            <a:pPr marL="342900" lvl="0" indent="-342900" eaLnBrk="1" hangingPunct="1"/>
            <a:endParaRPr lang="zh-CN" altLang="en-US" sz="2000" dirty="0"/>
          </a:p>
          <a:p>
            <a:pPr marL="342900" lvl="0" indent="-342900" eaLnBrk="1" hangingPunct="1"/>
            <a:endParaRPr lang="zh-CN" altLang="en-US" sz="2000" dirty="0"/>
          </a:p>
          <a:p>
            <a:pPr marL="342900" lvl="0" indent="-342900" eaLnBrk="1" hangingPunct="1"/>
            <a:endParaRPr lang="zh-CN" altLang="en-US" sz="2000" dirty="0"/>
          </a:p>
          <a:p>
            <a:pPr marL="342900" lvl="0" indent="-342900" eaLnBrk="1" hangingPunct="1"/>
            <a:r>
              <a:rPr lang="zh-CN" altLang="en-US" sz="2000" dirty="0"/>
              <a:t>三、错账的更正方法              四、对帐和结帐</a:t>
            </a:r>
            <a:endParaRPr lang="zh-CN" altLang="en-US" sz="2000" dirty="0"/>
          </a:p>
          <a:p>
            <a:pPr marL="342900" lvl="0" indent="-342900" eaLnBrk="1" hangingPunct="1"/>
            <a:r>
              <a:rPr lang="zh-CN" altLang="en-US" sz="2000" dirty="0"/>
              <a:t>错账的更正方法有三种：            对帐的内容和目的</a:t>
            </a:r>
            <a:endParaRPr lang="zh-CN" altLang="en-US" sz="2000" dirty="0"/>
          </a:p>
          <a:p>
            <a:pPr marL="342900" lvl="0" indent="-342900" eaLnBrk="1" hangingPunct="1"/>
            <a:r>
              <a:rPr lang="zh-CN" altLang="en-US" sz="2000" dirty="0"/>
              <a:t>（</a:t>
            </a:r>
            <a:r>
              <a:rPr lang="en-US" altLang="zh-CN" sz="2000" dirty="0"/>
              <a:t>1</a:t>
            </a:r>
            <a:r>
              <a:rPr lang="zh-CN" altLang="en-US" sz="2000" dirty="0"/>
              <a:t>）划线更正法：              内容：帐证核对    目的：帐证相符</a:t>
            </a:r>
            <a:endParaRPr lang="zh-CN" altLang="en-US" sz="2000" dirty="0"/>
          </a:p>
          <a:p>
            <a:pPr marL="342900" lvl="0" indent="-342900" eaLnBrk="1" hangingPunct="1"/>
            <a:r>
              <a:rPr lang="zh-CN" altLang="en-US" sz="2000" dirty="0"/>
              <a:t>（</a:t>
            </a:r>
            <a:r>
              <a:rPr lang="en-US" altLang="zh-CN" sz="2000" dirty="0"/>
              <a:t>2</a:t>
            </a:r>
            <a:r>
              <a:rPr lang="zh-CN" altLang="en-US" sz="2000" dirty="0"/>
              <a:t>）红字更正法                              帐帐核对                帐帐相符</a:t>
            </a:r>
            <a:endParaRPr lang="zh-CN" altLang="en-US" sz="2000" dirty="0"/>
          </a:p>
          <a:p>
            <a:pPr marL="342900" lvl="0" indent="-342900" eaLnBrk="1" hangingPunct="1"/>
            <a:r>
              <a:rPr lang="zh-CN" altLang="en-US" sz="2000" dirty="0"/>
              <a:t>（</a:t>
            </a:r>
            <a:r>
              <a:rPr lang="en-US" altLang="zh-CN" sz="2000" dirty="0"/>
              <a:t>3</a:t>
            </a:r>
            <a:r>
              <a:rPr lang="zh-CN" altLang="en-US" sz="2000" dirty="0"/>
              <a:t>）补充登记法                              帐实核对                帐实相符</a:t>
            </a:r>
            <a:endParaRPr lang="zh-CN" altLang="en-US" sz="2000" dirty="0"/>
          </a:p>
        </p:txBody>
      </p:sp>
      <p:grpSp>
        <p:nvGrpSpPr>
          <p:cNvPr id="2" name="Group 5"/>
          <p:cNvGrpSpPr/>
          <p:nvPr/>
        </p:nvGrpSpPr>
        <p:grpSpPr>
          <a:xfrm>
            <a:off x="995363" y="1414463"/>
            <a:ext cx="2857500" cy="2400300"/>
            <a:chOff x="852" y="564"/>
            <a:chExt cx="1800" cy="1512"/>
          </a:xfrm>
        </p:grpSpPr>
        <p:sp>
          <p:nvSpPr>
            <p:cNvPr id="147472" name="Line 6"/>
            <p:cNvSpPr/>
            <p:nvPr/>
          </p:nvSpPr>
          <p:spPr>
            <a:xfrm>
              <a:off x="876" y="1776"/>
              <a:ext cx="1632" cy="0"/>
            </a:xfrm>
            <a:prstGeom prst="line">
              <a:avLst/>
            </a:prstGeom>
            <a:ln w="9525" cap="flat" cmpd="sng">
              <a:solidFill>
                <a:schemeClr val="tx1"/>
              </a:solidFill>
              <a:prstDash val="solid"/>
              <a:headEnd type="none" w="med" len="med"/>
              <a:tailEnd type="none" w="med" len="med"/>
            </a:ln>
          </p:spPr>
        </p:sp>
        <p:sp>
          <p:nvSpPr>
            <p:cNvPr id="147473" name="Line 7"/>
            <p:cNvSpPr/>
            <p:nvPr/>
          </p:nvSpPr>
          <p:spPr>
            <a:xfrm>
              <a:off x="864" y="1524"/>
              <a:ext cx="1632" cy="0"/>
            </a:xfrm>
            <a:prstGeom prst="line">
              <a:avLst/>
            </a:prstGeom>
            <a:ln w="9525" cap="flat" cmpd="sng">
              <a:solidFill>
                <a:schemeClr val="tx1"/>
              </a:solidFill>
              <a:prstDash val="solid"/>
              <a:headEnd type="none" w="med" len="med"/>
              <a:tailEnd type="none" w="med" len="med"/>
            </a:ln>
          </p:spPr>
        </p:sp>
        <p:sp>
          <p:nvSpPr>
            <p:cNvPr id="147474" name="Line 8"/>
            <p:cNvSpPr/>
            <p:nvPr/>
          </p:nvSpPr>
          <p:spPr>
            <a:xfrm>
              <a:off x="852" y="804"/>
              <a:ext cx="1632" cy="0"/>
            </a:xfrm>
            <a:prstGeom prst="line">
              <a:avLst/>
            </a:prstGeom>
            <a:ln w="9525" cap="flat" cmpd="sng">
              <a:solidFill>
                <a:schemeClr val="tx1"/>
              </a:solidFill>
              <a:prstDash val="solid"/>
              <a:headEnd type="none" w="med" len="med"/>
              <a:tailEnd type="none" w="med" len="med"/>
            </a:ln>
          </p:spPr>
        </p:sp>
        <p:sp>
          <p:nvSpPr>
            <p:cNvPr id="147475" name="Line 9"/>
            <p:cNvSpPr/>
            <p:nvPr/>
          </p:nvSpPr>
          <p:spPr>
            <a:xfrm>
              <a:off x="1656" y="816"/>
              <a:ext cx="0" cy="1260"/>
            </a:xfrm>
            <a:prstGeom prst="line">
              <a:avLst/>
            </a:prstGeom>
            <a:ln w="9525" cap="flat" cmpd="sng">
              <a:solidFill>
                <a:schemeClr val="tx1"/>
              </a:solidFill>
              <a:prstDash val="solid"/>
              <a:headEnd type="none" w="med" len="med"/>
              <a:tailEnd type="none" w="med" len="med"/>
            </a:ln>
          </p:spPr>
        </p:sp>
        <p:sp>
          <p:nvSpPr>
            <p:cNvPr id="147476" name="Text Box 10"/>
            <p:cNvSpPr txBox="1"/>
            <p:nvPr/>
          </p:nvSpPr>
          <p:spPr>
            <a:xfrm>
              <a:off x="1140" y="564"/>
              <a:ext cx="126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应付账款</a:t>
              </a:r>
              <a:r>
                <a:rPr lang="en-US" altLang="zh-CN" sz="1800" dirty="0">
                  <a:latin typeface="Times New Roman" panose="02020603050405020304" pitchFamily="18" charset="0"/>
                </a:rPr>
                <a:t>—BT</a:t>
              </a:r>
              <a:endParaRPr lang="en-US" altLang="zh-CN" sz="1800" dirty="0">
                <a:latin typeface="Times New Roman" panose="02020603050405020304" pitchFamily="18" charset="0"/>
              </a:endParaRPr>
            </a:p>
          </p:txBody>
        </p:sp>
        <p:sp>
          <p:nvSpPr>
            <p:cNvPr id="147477" name="Text Box 11"/>
            <p:cNvSpPr txBox="1"/>
            <p:nvPr/>
          </p:nvSpPr>
          <p:spPr>
            <a:xfrm>
              <a:off x="912" y="888"/>
              <a:ext cx="708"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solidFill>
                    <a:srgbClr val="9900FF"/>
                  </a:solidFill>
                  <a:latin typeface="Times New Roman" panose="02020603050405020304" pitchFamily="18" charset="0"/>
                  <a:sym typeface="Cajcd Digit Italic" pitchFamily="2" charset="2"/>
                </a:rPr>
                <a:t> </a:t>
              </a:r>
              <a:r>
                <a:rPr lang="en-US" altLang="zh-CN" sz="1800" dirty="0">
                  <a:solidFill>
                    <a:srgbClr val="9900FF"/>
                  </a:solidFill>
                  <a:latin typeface="Times New Roman" panose="02020603050405020304" pitchFamily="18" charset="0"/>
                </a:rPr>
                <a:t>25,000</a:t>
              </a:r>
              <a:endParaRPr lang="en-US" altLang="zh-CN" sz="1800" dirty="0">
                <a:solidFill>
                  <a:srgbClr val="9900FF"/>
                </a:solidFill>
                <a:latin typeface="Times New Roman" panose="02020603050405020304" pitchFamily="18" charset="0"/>
              </a:endParaRPr>
            </a:p>
          </p:txBody>
        </p:sp>
        <p:sp>
          <p:nvSpPr>
            <p:cNvPr id="147478" name="Text Box 12"/>
            <p:cNvSpPr txBox="1"/>
            <p:nvPr/>
          </p:nvSpPr>
          <p:spPr>
            <a:xfrm>
              <a:off x="1752" y="984"/>
              <a:ext cx="792" cy="49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15,000</a:t>
              </a:r>
              <a:endParaRPr lang="en-US" altLang="zh-CN" sz="1800" dirty="0">
                <a:latin typeface="Times New Roman" panose="02020603050405020304" pitchFamily="18" charset="0"/>
              </a:endParaRPr>
            </a:p>
            <a:p>
              <a:pPr marL="0" lvl="0" indent="0" eaLnBrk="1" hangingPunct="1">
                <a:spcBef>
                  <a:spcPct val="50000"/>
                </a:spcBef>
                <a:buClrTx/>
                <a:buSzTx/>
                <a:buFontTx/>
                <a:buNone/>
              </a:pPr>
              <a:r>
                <a:rPr lang="en-US" altLang="zh-CN" sz="1800" dirty="0">
                  <a:solidFill>
                    <a:srgbClr val="FF00FF"/>
                  </a:solidFill>
                  <a:latin typeface="Times New Roman" panose="02020603050405020304" pitchFamily="18" charset="0"/>
                  <a:sym typeface="Cajcd Digit Italic" pitchFamily="2" charset="2"/>
                </a:rPr>
                <a:t> </a:t>
              </a:r>
              <a:r>
                <a:rPr lang="en-US" altLang="zh-CN" sz="1800" dirty="0">
                  <a:solidFill>
                    <a:srgbClr val="FF00FF"/>
                  </a:solidFill>
                  <a:latin typeface="Times New Roman" panose="02020603050405020304" pitchFamily="18" charset="0"/>
                </a:rPr>
                <a:t>30,000</a:t>
              </a:r>
              <a:endParaRPr lang="en-US" altLang="zh-CN" sz="1800" dirty="0">
                <a:solidFill>
                  <a:srgbClr val="FF00FF"/>
                </a:solidFill>
                <a:latin typeface="Times New Roman" panose="02020603050405020304" pitchFamily="18" charset="0"/>
              </a:endParaRPr>
            </a:p>
          </p:txBody>
        </p:sp>
        <p:sp>
          <p:nvSpPr>
            <p:cNvPr id="147479" name="Text Box 13"/>
            <p:cNvSpPr txBox="1"/>
            <p:nvPr/>
          </p:nvSpPr>
          <p:spPr>
            <a:xfrm>
              <a:off x="1080" y="1536"/>
              <a:ext cx="72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25,000</a:t>
              </a:r>
              <a:endParaRPr lang="en-US" altLang="zh-CN" sz="1800" dirty="0">
                <a:latin typeface="Times New Roman" panose="02020603050405020304" pitchFamily="18" charset="0"/>
              </a:endParaRPr>
            </a:p>
          </p:txBody>
        </p:sp>
        <p:sp>
          <p:nvSpPr>
            <p:cNvPr id="147480" name="Text Box 14"/>
            <p:cNvSpPr txBox="1"/>
            <p:nvPr/>
          </p:nvSpPr>
          <p:spPr>
            <a:xfrm>
              <a:off x="1728" y="1536"/>
              <a:ext cx="90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30,000</a:t>
              </a:r>
              <a:endParaRPr lang="en-US" altLang="zh-CN" sz="1800" dirty="0">
                <a:latin typeface="Times New Roman" panose="02020603050405020304" pitchFamily="18" charset="0"/>
              </a:endParaRPr>
            </a:p>
          </p:txBody>
        </p:sp>
        <p:sp>
          <p:nvSpPr>
            <p:cNvPr id="147481" name="Text Box 15"/>
            <p:cNvSpPr txBox="1"/>
            <p:nvPr/>
          </p:nvSpPr>
          <p:spPr>
            <a:xfrm>
              <a:off x="1716" y="1800"/>
              <a:ext cx="93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20,000</a:t>
              </a:r>
              <a:endParaRPr lang="en-US" altLang="zh-CN" sz="1800" dirty="0">
                <a:latin typeface="Times New Roman" panose="02020603050405020304" pitchFamily="18" charset="0"/>
              </a:endParaRPr>
            </a:p>
          </p:txBody>
        </p:sp>
      </p:grpSp>
      <p:grpSp>
        <p:nvGrpSpPr>
          <p:cNvPr id="3" name="Group 16"/>
          <p:cNvGrpSpPr/>
          <p:nvPr/>
        </p:nvGrpSpPr>
        <p:grpSpPr>
          <a:xfrm>
            <a:off x="4748213" y="1471613"/>
            <a:ext cx="2628900" cy="2362200"/>
            <a:chOff x="3216" y="600"/>
            <a:chExt cx="1656" cy="1488"/>
          </a:xfrm>
        </p:grpSpPr>
        <p:sp>
          <p:nvSpPr>
            <p:cNvPr id="147462" name="Line 17"/>
            <p:cNvSpPr/>
            <p:nvPr/>
          </p:nvSpPr>
          <p:spPr>
            <a:xfrm>
              <a:off x="3240" y="1800"/>
              <a:ext cx="1632" cy="0"/>
            </a:xfrm>
            <a:prstGeom prst="line">
              <a:avLst/>
            </a:prstGeom>
            <a:ln w="9525" cap="flat" cmpd="sng">
              <a:solidFill>
                <a:schemeClr val="tx1"/>
              </a:solidFill>
              <a:prstDash val="solid"/>
              <a:headEnd type="none" w="med" len="med"/>
              <a:tailEnd type="none" w="med" len="med"/>
            </a:ln>
          </p:spPr>
        </p:sp>
        <p:sp>
          <p:nvSpPr>
            <p:cNvPr id="147463" name="Line 18"/>
            <p:cNvSpPr/>
            <p:nvPr/>
          </p:nvSpPr>
          <p:spPr>
            <a:xfrm>
              <a:off x="3228" y="1548"/>
              <a:ext cx="1632" cy="0"/>
            </a:xfrm>
            <a:prstGeom prst="line">
              <a:avLst/>
            </a:prstGeom>
            <a:ln w="9525" cap="flat" cmpd="sng">
              <a:solidFill>
                <a:schemeClr val="tx1"/>
              </a:solidFill>
              <a:prstDash val="solid"/>
              <a:headEnd type="none" w="med" len="med"/>
              <a:tailEnd type="none" w="med" len="med"/>
            </a:ln>
          </p:spPr>
        </p:sp>
        <p:sp>
          <p:nvSpPr>
            <p:cNvPr id="147464" name="Line 19"/>
            <p:cNvSpPr/>
            <p:nvPr/>
          </p:nvSpPr>
          <p:spPr>
            <a:xfrm>
              <a:off x="3216" y="828"/>
              <a:ext cx="1632" cy="0"/>
            </a:xfrm>
            <a:prstGeom prst="line">
              <a:avLst/>
            </a:prstGeom>
            <a:ln w="9525" cap="flat" cmpd="sng">
              <a:solidFill>
                <a:schemeClr val="tx1"/>
              </a:solidFill>
              <a:prstDash val="solid"/>
              <a:headEnd type="none" w="med" len="med"/>
              <a:tailEnd type="none" w="med" len="med"/>
            </a:ln>
          </p:spPr>
        </p:sp>
        <p:sp>
          <p:nvSpPr>
            <p:cNvPr id="147465" name="Line 20"/>
            <p:cNvSpPr/>
            <p:nvPr/>
          </p:nvSpPr>
          <p:spPr>
            <a:xfrm>
              <a:off x="4020" y="828"/>
              <a:ext cx="0" cy="1260"/>
            </a:xfrm>
            <a:prstGeom prst="line">
              <a:avLst/>
            </a:prstGeom>
            <a:ln w="9525" cap="flat" cmpd="sng">
              <a:solidFill>
                <a:schemeClr val="tx1"/>
              </a:solidFill>
              <a:prstDash val="solid"/>
              <a:headEnd type="none" w="med" len="med"/>
              <a:tailEnd type="none" w="med" len="med"/>
            </a:ln>
          </p:spPr>
        </p:sp>
        <p:sp>
          <p:nvSpPr>
            <p:cNvPr id="147466" name="Text Box 21"/>
            <p:cNvSpPr txBox="1"/>
            <p:nvPr/>
          </p:nvSpPr>
          <p:spPr>
            <a:xfrm>
              <a:off x="3600" y="600"/>
              <a:ext cx="114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应付账款</a:t>
              </a:r>
              <a:r>
                <a:rPr lang="en-US" altLang="zh-CN" sz="1800" dirty="0">
                  <a:latin typeface="Times New Roman" panose="02020603050405020304" pitchFamily="18" charset="0"/>
                </a:rPr>
                <a:t>—CT</a:t>
              </a:r>
              <a:endParaRPr lang="en-US" altLang="zh-CN" sz="1800" dirty="0">
                <a:latin typeface="Times New Roman" panose="02020603050405020304" pitchFamily="18" charset="0"/>
              </a:endParaRPr>
            </a:p>
          </p:txBody>
        </p:sp>
        <p:sp>
          <p:nvSpPr>
            <p:cNvPr id="147467" name="Text Box 22"/>
            <p:cNvSpPr txBox="1"/>
            <p:nvPr/>
          </p:nvSpPr>
          <p:spPr>
            <a:xfrm>
              <a:off x="3384" y="1344"/>
              <a:ext cx="888"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solidFill>
                    <a:srgbClr val="9900FF"/>
                  </a:solidFill>
                  <a:latin typeface="Times New Roman" panose="02020603050405020304" pitchFamily="18" charset="0"/>
                  <a:sym typeface="Cajcd Digit Italic" pitchFamily="2" charset="2"/>
                </a:rPr>
                <a:t> </a:t>
              </a:r>
              <a:r>
                <a:rPr lang="en-US" altLang="zh-CN" sz="1800" dirty="0">
                  <a:solidFill>
                    <a:srgbClr val="9900FF"/>
                  </a:solidFill>
                  <a:latin typeface="Times New Roman" panose="02020603050405020304" pitchFamily="18" charset="0"/>
                </a:rPr>
                <a:t>30,000</a:t>
              </a:r>
              <a:endParaRPr lang="en-US" altLang="zh-CN" sz="1800" dirty="0">
                <a:solidFill>
                  <a:srgbClr val="9900FF"/>
                </a:solidFill>
                <a:latin typeface="Times New Roman" panose="02020603050405020304" pitchFamily="18" charset="0"/>
              </a:endParaRPr>
            </a:p>
          </p:txBody>
        </p:sp>
        <p:sp>
          <p:nvSpPr>
            <p:cNvPr id="147468" name="Text Box 23"/>
            <p:cNvSpPr txBox="1"/>
            <p:nvPr/>
          </p:nvSpPr>
          <p:spPr>
            <a:xfrm>
              <a:off x="4044" y="876"/>
              <a:ext cx="672"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solidFill>
                    <a:srgbClr val="FF00FF"/>
                  </a:solidFill>
                  <a:latin typeface="Times New Roman" panose="02020603050405020304" pitchFamily="18" charset="0"/>
                  <a:sym typeface="Cajcd Digit Italic" pitchFamily="2" charset="2"/>
                </a:rPr>
                <a:t> </a:t>
              </a:r>
              <a:r>
                <a:rPr lang="en-US" altLang="zh-CN" sz="1800" dirty="0">
                  <a:solidFill>
                    <a:srgbClr val="FF00FF"/>
                  </a:solidFill>
                  <a:latin typeface="Times New Roman" panose="02020603050405020304" pitchFamily="18" charset="0"/>
                </a:rPr>
                <a:t>50,000</a:t>
              </a:r>
              <a:endParaRPr lang="en-US" altLang="zh-CN" sz="1800" dirty="0">
                <a:solidFill>
                  <a:srgbClr val="FF00FF"/>
                </a:solidFill>
                <a:latin typeface="Times New Roman" panose="02020603050405020304" pitchFamily="18" charset="0"/>
              </a:endParaRPr>
            </a:p>
          </p:txBody>
        </p:sp>
        <p:sp>
          <p:nvSpPr>
            <p:cNvPr id="147469" name="Text Box 24"/>
            <p:cNvSpPr txBox="1"/>
            <p:nvPr/>
          </p:nvSpPr>
          <p:spPr>
            <a:xfrm>
              <a:off x="3468" y="1560"/>
              <a:ext cx="732"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30,000</a:t>
              </a:r>
              <a:endParaRPr lang="en-US" altLang="zh-CN" sz="1800" dirty="0">
                <a:latin typeface="Times New Roman" panose="02020603050405020304" pitchFamily="18" charset="0"/>
              </a:endParaRPr>
            </a:p>
          </p:txBody>
        </p:sp>
        <p:sp>
          <p:nvSpPr>
            <p:cNvPr id="147470" name="Text Box 25"/>
            <p:cNvSpPr txBox="1"/>
            <p:nvPr/>
          </p:nvSpPr>
          <p:spPr>
            <a:xfrm>
              <a:off x="4008" y="1560"/>
              <a:ext cx="732"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50,000</a:t>
              </a:r>
              <a:endParaRPr lang="en-US" altLang="zh-CN" sz="1800" dirty="0">
                <a:latin typeface="Times New Roman" panose="02020603050405020304" pitchFamily="18" charset="0"/>
              </a:endParaRPr>
            </a:p>
          </p:txBody>
        </p:sp>
        <p:sp>
          <p:nvSpPr>
            <p:cNvPr id="147471" name="Text Box 26"/>
            <p:cNvSpPr txBox="1"/>
            <p:nvPr/>
          </p:nvSpPr>
          <p:spPr>
            <a:xfrm>
              <a:off x="4044" y="1812"/>
              <a:ext cx="75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20,000</a:t>
              </a:r>
              <a:endParaRPr lang="en-US" altLang="zh-CN" sz="1800" dirty="0">
                <a:latin typeface="Times New Roman" panose="02020603050405020304" pitchFamily="18" charset="0"/>
              </a:endParaRP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422916">
                                            <p:txEl>
                                              <p:charRg st="10" end="41"/>
                                            </p:txEl>
                                          </p:spTgt>
                                        </p:tgtEl>
                                        <p:attrNameLst>
                                          <p:attrName>style.visibility</p:attrName>
                                        </p:attrNameLst>
                                      </p:cBhvr>
                                      <p:to>
                                        <p:strVal val="visible"/>
                                      </p:to>
                                    </p:set>
                                    <p:anim to="" calcmode="lin" valueType="num">
                                      <p:cBhvr>
                                        <p:cTn id="7" dur="1" fill="hold"/>
                                        <p:tgtEl>
                                          <p:spTgt spid="422916">
                                            <p:txEl>
                                              <p:charRg st="10" end="41"/>
                                            </p:txEl>
                                          </p:spTgt>
                                        </p:tgtEl>
                                        <p:attrNameLst>
                                          <p:attrName>style.visibility</p:attrName>
                                        </p:attrNameLst>
                                      </p:cBhvr>
                                    </p:anim>
                                  </p:childTnLst>
                                </p:cTn>
                              </p:par>
                            </p:childTnLst>
                          </p:cTn>
                        </p:par>
                        <p:par>
                          <p:cTn id="8" fill="hold">
                            <p:stCondLst>
                              <p:cond delay="500"/>
                            </p:stCondLst>
                            <p:childTnLst>
                              <p:par>
                                <p:cTn id="9" presetID="24" presetClass="entr" presetSubtype="0" fill="hold" grpId="0" nodeType="afterEffect">
                                  <p:stCondLst>
                                    <p:cond delay="0"/>
                                  </p:stCondLst>
                                  <p:childTnLst>
                                    <p:set>
                                      <p:cBhvr>
                                        <p:cTn id="10" dur="1" fill="hold">
                                          <p:stCondLst>
                                            <p:cond delay="499"/>
                                          </p:stCondLst>
                                        </p:cTn>
                                        <p:tgtEl>
                                          <p:spTgt spid="422916">
                                            <p:txEl>
                                              <p:charRg st="41" end="73"/>
                                            </p:txEl>
                                          </p:spTgt>
                                        </p:tgtEl>
                                        <p:attrNameLst>
                                          <p:attrName>style.visibility</p:attrName>
                                        </p:attrNameLst>
                                      </p:cBhvr>
                                      <p:to>
                                        <p:strVal val="visible"/>
                                      </p:to>
                                    </p:set>
                                    <p:anim to="" calcmode="lin" valueType="num">
                                      <p:cBhvr>
                                        <p:cTn id="11" dur="1" fill="hold"/>
                                        <p:tgtEl>
                                          <p:spTgt spid="422916">
                                            <p:txEl>
                                              <p:charRg st="41" end="73"/>
                                            </p:txEl>
                                          </p:spTgt>
                                        </p:tgtEl>
                                        <p:attrNameLst>
                                          <p:attrName>style.visibility</p:attrName>
                                        </p:attrNameLst>
                                      </p:cBhvr>
                                    </p:anim>
                                  </p:childTnLst>
                                </p:cTn>
                              </p:par>
                            </p:childTnLst>
                          </p:cTn>
                        </p:par>
                        <p:par>
                          <p:cTn id="12" fill="hold">
                            <p:stCondLst>
                              <p:cond delay="1000"/>
                            </p:stCondLst>
                            <p:childTnLst>
                              <p:par>
                                <p:cTn id="13" presetID="24" presetClass="entr" presetSubtype="0" fill="hold" grpId="0" nodeType="afterEffect">
                                  <p:stCondLst>
                                    <p:cond delay="0"/>
                                  </p:stCondLst>
                                  <p:childTnLst>
                                    <p:set>
                                      <p:cBhvr>
                                        <p:cTn id="14" dur="1" fill="hold">
                                          <p:stCondLst>
                                            <p:cond delay="499"/>
                                          </p:stCondLst>
                                        </p:cTn>
                                        <p:tgtEl>
                                          <p:spTgt spid="422916">
                                            <p:txEl>
                                              <p:charRg st="73" end="115"/>
                                            </p:txEl>
                                          </p:spTgt>
                                        </p:tgtEl>
                                        <p:attrNameLst>
                                          <p:attrName>style.visibility</p:attrName>
                                        </p:attrNameLst>
                                      </p:cBhvr>
                                      <p:to>
                                        <p:strVal val="visible"/>
                                      </p:to>
                                    </p:set>
                                    <p:anim to="" calcmode="lin" valueType="num">
                                      <p:cBhvr>
                                        <p:cTn id="15" dur="1" fill="hold"/>
                                        <p:tgtEl>
                                          <p:spTgt spid="422916">
                                            <p:txEl>
                                              <p:charRg st="73" end="115"/>
                                            </p:txEl>
                                          </p:spTgt>
                                        </p:tgtEl>
                                        <p:attrNameLst>
                                          <p:attrName>style.visibility</p:attrName>
                                        </p:attrNameLst>
                                      </p:cBhvr>
                                    </p:anim>
                                  </p:childTnLst>
                                </p:cTn>
                              </p:par>
                            </p:childTnLst>
                          </p:cTn>
                        </p:par>
                        <p:par>
                          <p:cTn id="16" fill="hold">
                            <p:stCondLst>
                              <p:cond delay="1500"/>
                            </p:stCondLst>
                            <p:childTnLst>
                              <p:par>
                                <p:cTn id="17" presetID="24" presetClass="entr" presetSubtype="0" fill="hold" grpId="0" nodeType="afterEffect">
                                  <p:stCondLst>
                                    <p:cond delay="0"/>
                                  </p:stCondLst>
                                  <p:childTnLst>
                                    <p:set>
                                      <p:cBhvr>
                                        <p:cTn id="18" dur="1" fill="hold">
                                          <p:stCondLst>
                                            <p:cond delay="499"/>
                                          </p:stCondLst>
                                        </p:cTn>
                                        <p:tgtEl>
                                          <p:spTgt spid="422916">
                                            <p:txEl>
                                              <p:charRg st="115" end="178"/>
                                            </p:txEl>
                                          </p:spTgt>
                                        </p:tgtEl>
                                        <p:attrNameLst>
                                          <p:attrName>style.visibility</p:attrName>
                                        </p:attrNameLst>
                                      </p:cBhvr>
                                      <p:to>
                                        <p:strVal val="visible"/>
                                      </p:to>
                                    </p:set>
                                    <p:anim to="" calcmode="lin" valueType="num">
                                      <p:cBhvr>
                                        <p:cTn id="19" dur="1" fill="hold"/>
                                        <p:tgtEl>
                                          <p:spTgt spid="422916">
                                            <p:txEl>
                                              <p:charRg st="115" end="178"/>
                                            </p:txEl>
                                          </p:spTgt>
                                        </p:tgtEl>
                                        <p:attrNameLst>
                                          <p:attrName>style.visibility</p:attrName>
                                        </p:attrNameLst>
                                      </p:cBhvr>
                                    </p:anim>
                                  </p:childTnLst>
                                </p:cTn>
                              </p:par>
                            </p:childTnLst>
                          </p:cTn>
                        </p:par>
                        <p:par>
                          <p:cTn id="20" fill="hold">
                            <p:stCondLst>
                              <p:cond delay="2000"/>
                            </p:stCondLst>
                            <p:childTnLst>
                              <p:par>
                                <p:cTn id="21" presetID="24" presetClass="entr" presetSubtype="0" fill="hold" grpId="0" nodeType="afterEffect">
                                  <p:stCondLst>
                                    <p:cond delay="0"/>
                                  </p:stCondLst>
                                  <p:childTnLst>
                                    <p:set>
                                      <p:cBhvr>
                                        <p:cTn id="22" dur="1" fill="hold">
                                          <p:stCondLst>
                                            <p:cond delay="499"/>
                                          </p:stCondLst>
                                        </p:cTn>
                                        <p:tgtEl>
                                          <p:spTgt spid="422916">
                                            <p:txEl>
                                              <p:charRg st="178" end="241"/>
                                            </p:txEl>
                                          </p:spTgt>
                                        </p:tgtEl>
                                        <p:attrNameLst>
                                          <p:attrName>style.visibility</p:attrName>
                                        </p:attrNameLst>
                                      </p:cBhvr>
                                      <p:to>
                                        <p:strVal val="visible"/>
                                      </p:to>
                                    </p:set>
                                    <p:anim to="" calcmode="lin" valueType="num">
                                      <p:cBhvr>
                                        <p:cTn id="23" dur="1" fill="hold"/>
                                        <p:tgtEl>
                                          <p:spTgt spid="422916">
                                            <p:txEl>
                                              <p:charRg st="178" end="241"/>
                                            </p:txEl>
                                          </p:spTgt>
                                        </p:tgtEl>
                                        <p:attrNameLst>
                                          <p:attrName>style.visibility</p:attrName>
                                        </p:attrNameLst>
                                      </p:cBhvr>
                                    </p:anim>
                                  </p:childTnLst>
                                </p:cTn>
                              </p:par>
                            </p:childTnLst>
                          </p:cTn>
                        </p:par>
                        <p:par>
                          <p:cTn id="24" fill="hold">
                            <p:stCondLst>
                              <p:cond delay="2500"/>
                            </p:stCondLst>
                            <p:childTnLst>
                              <p:par>
                                <p:cTn id="25" presetID="23" presetClass="entr" presetSubtype="32"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strVal val="4*#ppt_w"/>
                                          </p:val>
                                        </p:tav>
                                        <p:tav tm="100000">
                                          <p:val>
                                            <p:strVal val="#ppt_w"/>
                                          </p:val>
                                        </p:tav>
                                      </p:tavLst>
                                    </p:anim>
                                    <p:anim calcmode="lin" valueType="num">
                                      <p:cBhvr>
                                        <p:cTn id="28" dur="500" fill="hold"/>
                                        <p:tgtEl>
                                          <p:spTgt spid="2"/>
                                        </p:tgtEl>
                                        <p:attrNameLst>
                                          <p:attrName>ppt_h</p:attrName>
                                        </p:attrNameLst>
                                      </p:cBhvr>
                                      <p:tavLst>
                                        <p:tav tm="0">
                                          <p:val>
                                            <p:strVal val="4*#ppt_h"/>
                                          </p:val>
                                        </p:tav>
                                        <p:tav tm="100000">
                                          <p:val>
                                            <p:strVal val="#ppt_h"/>
                                          </p:val>
                                        </p:tav>
                                      </p:tavLst>
                                    </p:anim>
                                  </p:childTnLst>
                                </p:cTn>
                              </p:par>
                            </p:childTnLst>
                          </p:cTn>
                        </p:par>
                        <p:par>
                          <p:cTn id="29" fill="hold">
                            <p:stCondLst>
                              <p:cond delay="3000"/>
                            </p:stCondLst>
                            <p:childTnLst>
                              <p:par>
                                <p:cTn id="30" presetID="23" presetClass="entr" presetSubtype="16"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ppt_w</p:attrName>
                                        </p:attrNameLst>
                                      </p:cBhvr>
                                      <p:tavLst>
                                        <p:tav tm="0">
                                          <p:val>
                                            <p:fltVal val="0.000000"/>
                                          </p:val>
                                        </p:tav>
                                        <p:tav tm="100000">
                                          <p:val>
                                            <p:strVal val="#ppt_w"/>
                                          </p:val>
                                        </p:tav>
                                      </p:tavLst>
                                    </p:anim>
                                    <p:anim calcmode="lin" valueType="num">
                                      <p:cBhvr>
                                        <p:cTn id="33" dur="500" fill="hold"/>
                                        <p:tgtEl>
                                          <p:spTgt spid="3"/>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16" grpId="0" advAuto="100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矩形 1"/>
          <p:cNvSpPr/>
          <p:nvPr/>
        </p:nvSpPr>
        <p:spPr>
          <a:xfrm>
            <a:off x="827088" y="1916113"/>
            <a:ext cx="7345362"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800" b="1" dirty="0">
                <a:ea typeface="华文宋体" pitchFamily="2" charset="-122"/>
              </a:rPr>
              <a:t>可理解性</a:t>
            </a:r>
            <a:endParaRPr lang="zh-CN" altLang="en-US" sz="2800" b="1" dirty="0">
              <a:ea typeface="华文宋体" pitchFamily="2" charset="-122"/>
            </a:endParaRPr>
          </a:p>
          <a:p>
            <a:pPr marL="0" lvl="0" indent="0" eaLnBrk="1" hangingPunct="1">
              <a:spcBef>
                <a:spcPct val="0"/>
              </a:spcBef>
              <a:buClrTx/>
              <a:buSzTx/>
              <a:buFontTx/>
              <a:buNone/>
            </a:pPr>
            <a:r>
              <a:rPr lang="zh-CN" altLang="en-US" sz="2800" b="1" dirty="0">
                <a:ea typeface="华文宋体" pitchFamily="2" charset="-122"/>
              </a:rPr>
              <a:t>可理解性原则要求企业提供的会计信息应当清晰明了，便于财务报告使用者理解和使用</a:t>
            </a:r>
            <a:r>
              <a:rPr lang="zh-CN" altLang="en-US" sz="2000" b="1" dirty="0">
                <a:ea typeface="华文宋体" pitchFamily="2" charset="-122"/>
              </a:rPr>
              <a:t>。 </a:t>
            </a:r>
            <a:endParaRPr lang="zh-CN" altLang="en-US" sz="2000" b="1" dirty="0">
              <a:ea typeface="华文宋体" pitchFamily="2" charset="-122"/>
            </a:endParaRPr>
          </a:p>
        </p:txBody>
      </p:sp>
    </p:spTree>
  </p:cSld>
  <p:clrMapOvr>
    <a:masterClrMapping/>
  </p:clrMapOvr>
  <p:transition spd="med">
    <p:random/>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2"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48483" name="Rectangle 4"/>
          <p:cNvSpPr/>
          <p:nvPr/>
        </p:nvSpPr>
        <p:spPr>
          <a:xfrm>
            <a:off x="900113" y="1576388"/>
            <a:ext cx="30416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000" b="1" dirty="0">
                <a:latin typeface="华文宋体" pitchFamily="2" charset="-122"/>
                <a:ea typeface="华文宋体" pitchFamily="2" charset="-122"/>
              </a:rPr>
              <a:t>第八章 会计核算组织程序</a:t>
            </a:r>
            <a:endParaRPr lang="zh-CN" altLang="en-US" sz="2000" b="1" dirty="0">
              <a:latin typeface="华文宋体" pitchFamily="2" charset="-122"/>
              <a:ea typeface="华文宋体" pitchFamily="2" charset="-122"/>
            </a:endParaRPr>
          </a:p>
        </p:txBody>
      </p:sp>
      <p:sp>
        <p:nvSpPr>
          <p:cNvPr id="148484" name="Rectangle 5"/>
          <p:cNvSpPr/>
          <p:nvPr/>
        </p:nvSpPr>
        <p:spPr>
          <a:xfrm>
            <a:off x="539750" y="2708275"/>
            <a:ext cx="8229600" cy="38100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eaLnBrk="1" hangingPunct="1">
              <a:buNone/>
            </a:pPr>
            <a:r>
              <a:rPr lang="zh-CN" altLang="en-US" sz="1800" dirty="0">
                <a:latin typeface="仿宋_GB2312" pitchFamily="49" charset="-122"/>
                <a:ea typeface="仿宋_GB2312" pitchFamily="49" charset="-122"/>
              </a:rPr>
              <a:t>一、会计核算组织和程序的概述</a:t>
            </a:r>
            <a:endParaRPr lang="zh-CN" altLang="en-US" sz="1800" dirty="0">
              <a:latin typeface="仿宋_GB2312" pitchFamily="49" charset="-122"/>
              <a:ea typeface="仿宋_GB2312" pitchFamily="49" charset="-122"/>
            </a:endParaRPr>
          </a:p>
          <a:p>
            <a:pPr marL="342900" lvl="0" indent="-342900" eaLnBrk="1" hangingPunct="1">
              <a:buNone/>
            </a:pPr>
            <a:r>
              <a:rPr lang="zh-CN" altLang="en-US" sz="1800" dirty="0">
                <a:latin typeface="仿宋_GB2312" pitchFamily="49" charset="-122"/>
                <a:ea typeface="仿宋_GB2312" pitchFamily="49" charset="-122"/>
              </a:rPr>
              <a:t> 会计核算组织程序是指会计主体在组织会计核算工作时预先设计和应用的有关会计凭证、会计账簿、会计报表的种类与格式，以及它们之间的相互联系及编制程序。又称会计核算形式、账务处理程序等。</a:t>
            </a:r>
            <a:endParaRPr lang="zh-CN" altLang="en-US" sz="1800" dirty="0">
              <a:latin typeface="仿宋_GB2312" pitchFamily="49" charset="-122"/>
              <a:ea typeface="仿宋_GB2312" pitchFamily="49" charset="-122"/>
            </a:endParaRPr>
          </a:p>
          <a:p>
            <a:pPr marL="342900" lvl="0" indent="-342900" eaLnBrk="1" hangingPunct="1">
              <a:buNone/>
            </a:pPr>
            <a:r>
              <a:rPr lang="zh-CN" altLang="en-US" sz="2000" dirty="0">
                <a:latin typeface="仿宋_GB2312" pitchFamily="49" charset="-122"/>
                <a:ea typeface="仿宋_GB2312" pitchFamily="49" charset="-122"/>
              </a:rPr>
              <a:t>二、会计核算组织程序的种类</a:t>
            </a:r>
            <a:endParaRPr lang="zh-CN" altLang="en-US" sz="2000" dirty="0">
              <a:latin typeface="仿宋_GB2312" pitchFamily="49" charset="-122"/>
              <a:ea typeface="仿宋_GB2312" pitchFamily="49" charset="-122"/>
            </a:endParaRPr>
          </a:p>
          <a:p>
            <a:pPr marL="342900" lvl="0" indent="-342900" eaLnBrk="1" hangingPunct="1">
              <a:buNone/>
            </a:pPr>
            <a:r>
              <a:rPr lang="zh-CN" altLang="en-US" sz="2000" dirty="0">
                <a:latin typeface="仿宋_GB2312" pitchFamily="49" charset="-122"/>
                <a:ea typeface="仿宋_GB2312" pitchFamily="49" charset="-122"/>
              </a:rPr>
              <a:t>在长期的会计核算工作实践中形成了以下五种会计核算组织程序：  </a:t>
            </a:r>
            <a:endParaRPr lang="zh-CN" altLang="en-US" sz="2000" dirty="0">
              <a:latin typeface="仿宋_GB2312" pitchFamily="49" charset="-122"/>
              <a:ea typeface="仿宋_GB2312" pitchFamily="49" charset="-122"/>
            </a:endParaRPr>
          </a:p>
          <a:p>
            <a:pPr marL="342900" lvl="0" indent="-342900" eaLnBrk="1" hangingPunct="1">
              <a:buNone/>
            </a:pPr>
            <a:r>
              <a:rPr lang="zh-CN" altLang="en-US" sz="2000" dirty="0">
                <a:latin typeface="仿宋_GB2312" pitchFamily="49" charset="-122"/>
                <a:ea typeface="仿宋_GB2312" pitchFamily="49" charset="-122"/>
              </a:rPr>
              <a:t>  </a:t>
            </a:r>
            <a:r>
              <a:rPr lang="en-US" altLang="zh-CN" sz="2000" dirty="0">
                <a:latin typeface="仿宋_GB2312" pitchFamily="49" charset="-122"/>
                <a:ea typeface="仿宋_GB2312" pitchFamily="49" charset="-122"/>
              </a:rPr>
              <a:t>1</a:t>
            </a:r>
            <a:r>
              <a:rPr lang="zh-CN" altLang="en-US" sz="2000" dirty="0">
                <a:latin typeface="仿宋_GB2312" pitchFamily="49" charset="-122"/>
                <a:ea typeface="仿宋_GB2312" pitchFamily="49" charset="-122"/>
              </a:rPr>
              <a:t>．记账凭证核算组织程序</a:t>
            </a:r>
            <a:endParaRPr lang="zh-CN" altLang="en-US" sz="2000" dirty="0">
              <a:latin typeface="仿宋_GB2312" pitchFamily="49" charset="-122"/>
              <a:ea typeface="仿宋_GB2312" pitchFamily="49" charset="-122"/>
            </a:endParaRPr>
          </a:p>
          <a:p>
            <a:pPr marL="342900" lvl="0" indent="-342900" eaLnBrk="1" hangingPunct="1">
              <a:buNone/>
            </a:pPr>
            <a:r>
              <a:rPr lang="zh-CN" altLang="en-US" sz="2000" dirty="0">
                <a:latin typeface="仿宋_GB2312" pitchFamily="49" charset="-122"/>
                <a:ea typeface="仿宋_GB2312" pitchFamily="49" charset="-122"/>
              </a:rPr>
              <a:t>  </a:t>
            </a:r>
            <a:r>
              <a:rPr lang="en-US" altLang="zh-CN" sz="2000" dirty="0">
                <a:latin typeface="仿宋_GB2312" pitchFamily="49" charset="-122"/>
                <a:ea typeface="仿宋_GB2312" pitchFamily="49" charset="-122"/>
              </a:rPr>
              <a:t>2</a:t>
            </a:r>
            <a:r>
              <a:rPr lang="zh-CN" altLang="en-US" sz="2000" dirty="0">
                <a:latin typeface="仿宋_GB2312" pitchFamily="49" charset="-122"/>
                <a:ea typeface="仿宋_GB2312" pitchFamily="49" charset="-122"/>
              </a:rPr>
              <a:t>．科目汇总表核算组织程序 </a:t>
            </a:r>
            <a:endParaRPr lang="zh-CN" altLang="en-US" sz="2000" dirty="0">
              <a:latin typeface="仿宋_GB2312" pitchFamily="49" charset="-122"/>
              <a:ea typeface="仿宋_GB2312" pitchFamily="49" charset="-122"/>
            </a:endParaRPr>
          </a:p>
          <a:p>
            <a:pPr marL="342900" lvl="0" indent="-342900" eaLnBrk="1" hangingPunct="1">
              <a:buNone/>
            </a:pPr>
            <a:r>
              <a:rPr lang="zh-CN" altLang="en-US" sz="2000" dirty="0">
                <a:latin typeface="仿宋_GB2312" pitchFamily="49" charset="-122"/>
                <a:ea typeface="仿宋_GB2312" pitchFamily="49" charset="-122"/>
              </a:rPr>
              <a:t>  </a:t>
            </a:r>
            <a:r>
              <a:rPr lang="en-US" altLang="zh-CN" sz="2000" dirty="0">
                <a:latin typeface="仿宋_GB2312" pitchFamily="49" charset="-122"/>
                <a:ea typeface="仿宋_GB2312" pitchFamily="49" charset="-122"/>
              </a:rPr>
              <a:t>3</a:t>
            </a:r>
            <a:r>
              <a:rPr lang="zh-CN" altLang="en-US" sz="2000" dirty="0">
                <a:latin typeface="仿宋_GB2312" pitchFamily="49" charset="-122"/>
                <a:ea typeface="仿宋_GB2312" pitchFamily="49" charset="-122"/>
              </a:rPr>
              <a:t>．汇总记账凭证核算组织程序 </a:t>
            </a:r>
            <a:endParaRPr lang="zh-CN" altLang="en-US" sz="2000" dirty="0">
              <a:latin typeface="仿宋_GB2312" pitchFamily="49" charset="-122"/>
              <a:ea typeface="仿宋_GB2312" pitchFamily="49" charset="-122"/>
            </a:endParaRPr>
          </a:p>
          <a:p>
            <a:pPr marL="342900" lvl="0" indent="-342900" eaLnBrk="1" hangingPunct="1">
              <a:buNone/>
            </a:pPr>
            <a:r>
              <a:rPr lang="zh-CN" altLang="en-US" sz="2000" dirty="0">
                <a:latin typeface="仿宋_GB2312" pitchFamily="49" charset="-122"/>
                <a:ea typeface="仿宋_GB2312" pitchFamily="49" charset="-122"/>
              </a:rPr>
              <a:t>  </a:t>
            </a:r>
            <a:r>
              <a:rPr lang="en-US" altLang="zh-CN" sz="2000" dirty="0">
                <a:latin typeface="仿宋_GB2312" pitchFamily="49" charset="-122"/>
                <a:ea typeface="仿宋_GB2312" pitchFamily="49" charset="-122"/>
              </a:rPr>
              <a:t>4</a:t>
            </a:r>
            <a:r>
              <a:rPr lang="zh-CN" altLang="en-US" sz="2000" dirty="0">
                <a:latin typeface="仿宋_GB2312" pitchFamily="49" charset="-122"/>
                <a:ea typeface="仿宋_GB2312" pitchFamily="49" charset="-122"/>
              </a:rPr>
              <a:t>．日记总账核算组织程序</a:t>
            </a:r>
            <a:endParaRPr lang="zh-CN" altLang="en-US" sz="2000" dirty="0">
              <a:latin typeface="仿宋_GB2312" pitchFamily="49" charset="-122"/>
              <a:ea typeface="仿宋_GB2312" pitchFamily="49" charset="-122"/>
            </a:endParaRPr>
          </a:p>
          <a:p>
            <a:pPr marL="342900" lvl="0" indent="-342900" eaLnBrk="1" hangingPunct="1">
              <a:buNone/>
            </a:pPr>
            <a:r>
              <a:rPr lang="zh-CN" altLang="en-US" sz="2000" dirty="0">
                <a:latin typeface="仿宋_GB2312" pitchFamily="49" charset="-122"/>
                <a:ea typeface="仿宋_GB2312" pitchFamily="49" charset="-122"/>
              </a:rPr>
              <a:t>  </a:t>
            </a:r>
            <a:r>
              <a:rPr lang="en-US" altLang="zh-CN" sz="2000" dirty="0">
                <a:latin typeface="仿宋_GB2312" pitchFamily="49" charset="-122"/>
                <a:ea typeface="仿宋_GB2312" pitchFamily="49" charset="-122"/>
              </a:rPr>
              <a:t>5</a:t>
            </a:r>
            <a:r>
              <a:rPr lang="zh-CN" altLang="en-US" sz="2000" dirty="0">
                <a:latin typeface="仿宋_GB2312" pitchFamily="49" charset="-122"/>
                <a:ea typeface="仿宋_GB2312" pitchFamily="49" charset="-122"/>
              </a:rPr>
              <a:t>．普通日记账核算组织程序</a:t>
            </a:r>
            <a:endParaRPr lang="zh-CN" altLang="en-US" sz="2000" dirty="0">
              <a:latin typeface="仿宋_GB2312" pitchFamily="49" charset="-122"/>
              <a:ea typeface="仿宋_GB2312" pitchFamily="49" charset="-122"/>
            </a:endParaRPr>
          </a:p>
          <a:p>
            <a:pPr marL="342900" lvl="0" indent="-342900" eaLnBrk="1" hangingPunct="1">
              <a:buNone/>
            </a:pPr>
            <a:endParaRPr lang="zh-CN" altLang="en-US" sz="2000" dirty="0">
              <a:latin typeface="仿宋_GB2312" pitchFamily="49" charset="-122"/>
              <a:ea typeface="仿宋_GB2312" pitchFamily="49" charset="-122"/>
            </a:endParaRPr>
          </a:p>
        </p:txBody>
      </p:sp>
      <p:sp>
        <p:nvSpPr>
          <p:cNvPr id="148485" name="Rectangle 6"/>
          <p:cNvSpPr/>
          <p:nvPr/>
        </p:nvSpPr>
        <p:spPr>
          <a:xfrm>
            <a:off x="755650" y="2205038"/>
            <a:ext cx="356552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000" dirty="0"/>
              <a:t>第一节 会计核算组织程序概述</a:t>
            </a:r>
            <a:endParaRPr lang="zh-CN" altLang="en-US" sz="2000" dirty="0"/>
          </a:p>
        </p:txBody>
      </p:sp>
    </p:spTree>
  </p:cSld>
  <p:clrMapOvr>
    <a:masterClrMapping/>
  </p:clrMapOvr>
  <p:transition spd="med">
    <p:random/>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6"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49507" name="Rectangle 4"/>
          <p:cNvSpPr/>
          <p:nvPr/>
        </p:nvSpPr>
        <p:spPr>
          <a:xfrm>
            <a:off x="684213" y="1557338"/>
            <a:ext cx="8459787" cy="838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800" dirty="0">
                <a:latin typeface="华文仿宋" pitchFamily="2" charset="-122"/>
                <a:ea typeface="华文仿宋" pitchFamily="2" charset="-122"/>
              </a:rPr>
              <a:t>第二节 记账凭证核算组织程序</a:t>
            </a:r>
            <a:r>
              <a:rPr lang="zh-CN" altLang="en-US" sz="4800" dirty="0">
                <a:latin typeface="华文新魏" pitchFamily="2" charset="-122"/>
                <a:ea typeface="华文新魏" pitchFamily="2" charset="-122"/>
              </a:rPr>
              <a:t> </a:t>
            </a:r>
            <a:endParaRPr lang="zh-CN" altLang="en-US" sz="4800" dirty="0">
              <a:latin typeface="华文新魏" pitchFamily="2" charset="-122"/>
              <a:ea typeface="华文新魏" pitchFamily="2" charset="-122"/>
            </a:endParaRPr>
          </a:p>
        </p:txBody>
      </p:sp>
      <p:sp>
        <p:nvSpPr>
          <p:cNvPr id="149508" name="Rectangle 5"/>
          <p:cNvSpPr/>
          <p:nvPr/>
        </p:nvSpPr>
        <p:spPr>
          <a:xfrm>
            <a:off x="827088" y="2565400"/>
            <a:ext cx="7696200" cy="5029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eaLnBrk="1" hangingPunct="1">
              <a:lnSpc>
                <a:spcPct val="90000"/>
              </a:lnSpc>
              <a:buNone/>
            </a:pPr>
            <a:r>
              <a:rPr lang="zh-CN" altLang="en-US" sz="2400" dirty="0">
                <a:latin typeface="华文仿宋" pitchFamily="2" charset="-122"/>
                <a:ea typeface="华文仿宋" pitchFamily="2" charset="-122"/>
              </a:rPr>
              <a:t>一、特点：</a:t>
            </a:r>
            <a:endParaRPr lang="zh-CN" altLang="en-US" sz="2400" dirty="0">
              <a:latin typeface="华文仿宋" pitchFamily="2" charset="-122"/>
              <a:ea typeface="华文仿宋" pitchFamily="2" charset="-122"/>
            </a:endParaRPr>
          </a:p>
          <a:p>
            <a:pPr marL="342900" lvl="0" indent="-342900" eaLnBrk="1" hangingPunct="1">
              <a:lnSpc>
                <a:spcPct val="90000"/>
              </a:lnSpc>
              <a:buNone/>
            </a:pPr>
            <a:r>
              <a:rPr lang="zh-CN" altLang="en-US" sz="2400" dirty="0">
                <a:latin typeface="华文仿宋" pitchFamily="2" charset="-122"/>
                <a:ea typeface="华文仿宋" pitchFamily="2" charset="-122"/>
              </a:rPr>
              <a:t>  直接根据记账凭证逐笔登记总分类账。</a:t>
            </a:r>
            <a:endParaRPr lang="zh-CN" altLang="en-US" sz="2400" dirty="0">
              <a:latin typeface="华文仿宋" pitchFamily="2" charset="-122"/>
              <a:ea typeface="华文仿宋" pitchFamily="2" charset="-122"/>
            </a:endParaRPr>
          </a:p>
          <a:p>
            <a:pPr marL="342900" lvl="0" indent="-342900" eaLnBrk="1" hangingPunct="1">
              <a:lnSpc>
                <a:spcPct val="90000"/>
              </a:lnSpc>
              <a:buNone/>
            </a:pPr>
            <a:r>
              <a:rPr lang="zh-CN" altLang="en-US" sz="2400" dirty="0">
                <a:latin typeface="华文仿宋" pitchFamily="2" charset="-122"/>
                <a:ea typeface="华文仿宋" pitchFamily="2" charset="-122"/>
              </a:rPr>
              <a:t>二、应用要求：</a:t>
            </a:r>
            <a:endParaRPr lang="zh-CN" altLang="en-US" sz="2400" dirty="0">
              <a:latin typeface="华文仿宋" pitchFamily="2" charset="-122"/>
              <a:ea typeface="华文仿宋" pitchFamily="2" charset="-122"/>
            </a:endParaRPr>
          </a:p>
          <a:p>
            <a:pPr marL="342900" lvl="0" indent="-342900" eaLnBrk="1" hangingPunct="1">
              <a:lnSpc>
                <a:spcPct val="90000"/>
              </a:lnSpc>
              <a:buNone/>
            </a:pPr>
            <a:r>
              <a:rPr lang="zh-CN" altLang="en-US" sz="2400" dirty="0">
                <a:latin typeface="华文仿宋" pitchFamily="2" charset="-122"/>
                <a:ea typeface="华文仿宋" pitchFamily="2" charset="-122"/>
              </a:rPr>
              <a:t>  </a:t>
            </a:r>
            <a:r>
              <a:rPr lang="en-US" altLang="zh-CN" sz="2400" dirty="0">
                <a:latin typeface="华文仿宋" pitchFamily="2" charset="-122"/>
                <a:ea typeface="华文仿宋" pitchFamily="2" charset="-122"/>
              </a:rPr>
              <a:t>1</a:t>
            </a:r>
            <a:r>
              <a:rPr lang="zh-CN" altLang="en-US" sz="2400" dirty="0">
                <a:latin typeface="华文仿宋" pitchFamily="2" charset="-122"/>
                <a:ea typeface="华文仿宋" pitchFamily="2" charset="-122"/>
              </a:rPr>
              <a:t>．记账凭证。可采用通用或专用记账凭证格式。</a:t>
            </a:r>
            <a:endParaRPr lang="zh-CN" altLang="en-US" sz="2400" dirty="0">
              <a:latin typeface="华文仿宋" pitchFamily="2" charset="-122"/>
              <a:ea typeface="华文仿宋" pitchFamily="2" charset="-122"/>
            </a:endParaRPr>
          </a:p>
          <a:p>
            <a:pPr marL="342900" lvl="0" indent="-342900" eaLnBrk="1" hangingPunct="1">
              <a:lnSpc>
                <a:spcPct val="90000"/>
              </a:lnSpc>
              <a:buNone/>
            </a:pPr>
            <a:r>
              <a:rPr lang="zh-CN" altLang="en-US" sz="2400" dirty="0">
                <a:latin typeface="华文仿宋" pitchFamily="2" charset="-122"/>
                <a:ea typeface="华文仿宋" pitchFamily="2" charset="-122"/>
              </a:rPr>
              <a:t>  </a:t>
            </a:r>
            <a:r>
              <a:rPr lang="en-US" altLang="zh-CN" sz="2400" dirty="0">
                <a:latin typeface="华文仿宋" pitchFamily="2" charset="-122"/>
                <a:ea typeface="华文仿宋" pitchFamily="2" charset="-122"/>
              </a:rPr>
              <a:t>2</a:t>
            </a:r>
            <a:r>
              <a:rPr lang="zh-CN" altLang="en-US" sz="2400" dirty="0">
                <a:latin typeface="华文仿宋" pitchFamily="2" charset="-122"/>
                <a:ea typeface="华文仿宋" pitchFamily="2" charset="-122"/>
              </a:rPr>
              <a:t>．会计账簿。设置现金、银行存款特种日记账，账页格式可采用“三栏式”或“多栏式”；设置总分类账与明细分类账，总账采用“三栏式”，明细账采用“三栏式”、“数量金额式”及“多栏式”。</a:t>
            </a:r>
            <a:endParaRPr lang="zh-CN" altLang="en-US" sz="2400" dirty="0">
              <a:latin typeface="华文仿宋" pitchFamily="2" charset="-122"/>
              <a:ea typeface="华文仿宋" pitchFamily="2" charset="-122"/>
            </a:endParaRPr>
          </a:p>
          <a:p>
            <a:pPr marL="342900" lvl="0" indent="-342900" eaLnBrk="1" hangingPunct="1">
              <a:lnSpc>
                <a:spcPct val="90000"/>
              </a:lnSpc>
              <a:buNone/>
            </a:pPr>
            <a:r>
              <a:rPr lang="zh-CN" altLang="en-US" sz="2400" dirty="0">
                <a:latin typeface="华文仿宋" pitchFamily="2" charset="-122"/>
                <a:ea typeface="华文仿宋" pitchFamily="2" charset="-122"/>
              </a:rPr>
              <a:t>  </a:t>
            </a:r>
            <a:r>
              <a:rPr lang="en-US" altLang="zh-CN" sz="2400" dirty="0">
                <a:latin typeface="华文仿宋" pitchFamily="2" charset="-122"/>
                <a:ea typeface="华文仿宋" pitchFamily="2" charset="-122"/>
              </a:rPr>
              <a:t>3</a:t>
            </a:r>
            <a:r>
              <a:rPr lang="zh-CN" altLang="en-US" sz="2400" dirty="0">
                <a:latin typeface="华文仿宋" pitchFamily="2" charset="-122"/>
                <a:ea typeface="华文仿宋" pitchFamily="2" charset="-122"/>
              </a:rPr>
              <a:t>．会计报表。采用统一规定的报表种类与格式</a:t>
            </a:r>
            <a:r>
              <a:rPr lang="zh-CN" altLang="en-US" sz="2800" dirty="0">
                <a:latin typeface="华文仿宋" pitchFamily="2" charset="-122"/>
                <a:ea typeface="华文仿宋" pitchFamily="2" charset="-122"/>
              </a:rPr>
              <a:t>。</a:t>
            </a:r>
            <a:endParaRPr lang="zh-CN" altLang="en-US" sz="2800" dirty="0">
              <a:latin typeface="华文仿宋" pitchFamily="2" charset="-122"/>
              <a:ea typeface="华文仿宋" pitchFamily="2" charset="-122"/>
            </a:endParaRPr>
          </a:p>
        </p:txBody>
      </p:sp>
    </p:spTree>
  </p:cSld>
  <p:clrMapOvr>
    <a:masterClrMapping/>
  </p:clrMapOvr>
  <p:transition spd="med">
    <p:random/>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0"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50531" name="Rectangle 5"/>
          <p:cNvSpPr/>
          <p:nvPr/>
        </p:nvSpPr>
        <p:spPr>
          <a:xfrm>
            <a:off x="609600" y="4162425"/>
            <a:ext cx="1447800" cy="533400"/>
          </a:xfrm>
          <a:prstGeom prst="rect">
            <a:avLst/>
          </a:prstGeom>
          <a:solidFill>
            <a:srgbClr val="7DCAF5"/>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algn="ctr" eaLnBrk="1" hangingPunct="1">
              <a:buNone/>
            </a:pPr>
            <a:r>
              <a:rPr lang="zh-CN" altLang="en-US" sz="2400" dirty="0">
                <a:ea typeface="黑体" panose="02010609060101010101" pitchFamily="49" charset="-122"/>
              </a:rPr>
              <a:t>原始凭证</a:t>
            </a:r>
            <a:endParaRPr lang="zh-CN" altLang="en-US" sz="2400" dirty="0">
              <a:ea typeface="黑体" panose="02010609060101010101" pitchFamily="49" charset="-122"/>
            </a:endParaRPr>
          </a:p>
        </p:txBody>
      </p:sp>
      <p:sp>
        <p:nvSpPr>
          <p:cNvPr id="150532" name="Text Box 6"/>
          <p:cNvSpPr txBox="1"/>
          <p:nvPr/>
        </p:nvSpPr>
        <p:spPr>
          <a:xfrm>
            <a:off x="2514600" y="4238625"/>
            <a:ext cx="1600200" cy="466725"/>
          </a:xfrm>
          <a:prstGeom prst="rect">
            <a:avLst/>
          </a:prstGeom>
          <a:solidFill>
            <a:srgbClr val="7DCAF5"/>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记账凭证</a:t>
            </a:r>
            <a:endParaRPr lang="zh-CN" altLang="en-US" sz="2400" dirty="0">
              <a:latin typeface="Times New Roman" panose="02020603050405020304" pitchFamily="18" charset="0"/>
              <a:ea typeface="黑体" panose="02010609060101010101" pitchFamily="49" charset="-122"/>
            </a:endParaRPr>
          </a:p>
        </p:txBody>
      </p:sp>
      <p:sp>
        <p:nvSpPr>
          <p:cNvPr id="150533" name="Text Box 7"/>
          <p:cNvSpPr txBox="1"/>
          <p:nvPr/>
        </p:nvSpPr>
        <p:spPr>
          <a:xfrm>
            <a:off x="2514600" y="3400425"/>
            <a:ext cx="533400" cy="831850"/>
          </a:xfrm>
          <a:prstGeom prst="rect">
            <a:avLst/>
          </a:prstGeom>
          <a:solidFill>
            <a:srgbClr val="CC0000"/>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收款</a:t>
            </a:r>
            <a:endParaRPr lang="zh-CN" altLang="en-US" sz="2400" dirty="0">
              <a:latin typeface="Times New Roman" panose="02020603050405020304" pitchFamily="18" charset="0"/>
              <a:ea typeface="黑体" panose="02010609060101010101" pitchFamily="49" charset="-122"/>
            </a:endParaRPr>
          </a:p>
        </p:txBody>
      </p:sp>
      <p:sp>
        <p:nvSpPr>
          <p:cNvPr id="150534" name="Text Box 8"/>
          <p:cNvSpPr txBox="1"/>
          <p:nvPr/>
        </p:nvSpPr>
        <p:spPr>
          <a:xfrm>
            <a:off x="3048000" y="3400425"/>
            <a:ext cx="533400" cy="831850"/>
          </a:xfrm>
          <a:prstGeom prst="rect">
            <a:avLst/>
          </a:prstGeom>
          <a:solidFill>
            <a:schemeClr val="accent1"/>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付款</a:t>
            </a:r>
            <a:endParaRPr lang="zh-CN" altLang="en-US" sz="2400" dirty="0">
              <a:latin typeface="Times New Roman" panose="02020603050405020304" pitchFamily="18" charset="0"/>
              <a:ea typeface="黑体" panose="02010609060101010101" pitchFamily="49" charset="-122"/>
            </a:endParaRPr>
          </a:p>
        </p:txBody>
      </p:sp>
      <p:sp>
        <p:nvSpPr>
          <p:cNvPr id="150535" name="Text Box 9"/>
          <p:cNvSpPr txBox="1"/>
          <p:nvPr/>
        </p:nvSpPr>
        <p:spPr>
          <a:xfrm>
            <a:off x="3581400" y="3400425"/>
            <a:ext cx="533400" cy="831850"/>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转账</a:t>
            </a:r>
            <a:endParaRPr lang="zh-CN" altLang="en-US" sz="2400" dirty="0">
              <a:latin typeface="Times New Roman" panose="02020603050405020304" pitchFamily="18" charset="0"/>
              <a:ea typeface="黑体" panose="02010609060101010101" pitchFamily="49" charset="-122"/>
            </a:endParaRPr>
          </a:p>
        </p:txBody>
      </p:sp>
      <p:sp>
        <p:nvSpPr>
          <p:cNvPr id="150536" name="Text Box 10"/>
          <p:cNvSpPr txBox="1"/>
          <p:nvPr/>
        </p:nvSpPr>
        <p:spPr>
          <a:xfrm>
            <a:off x="4724400" y="2638425"/>
            <a:ext cx="1447800" cy="466725"/>
          </a:xfrm>
          <a:prstGeom prst="rect">
            <a:avLst/>
          </a:prstGeom>
          <a:solidFill>
            <a:srgbClr val="7DCAF5"/>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日记账</a:t>
            </a:r>
            <a:endParaRPr lang="zh-CN" altLang="en-US" sz="2400" dirty="0">
              <a:latin typeface="Times New Roman" panose="02020603050405020304" pitchFamily="18" charset="0"/>
              <a:ea typeface="黑体" panose="02010609060101010101" pitchFamily="49" charset="-122"/>
            </a:endParaRPr>
          </a:p>
        </p:txBody>
      </p:sp>
      <p:sp>
        <p:nvSpPr>
          <p:cNvPr id="150537" name="Text Box 11"/>
          <p:cNvSpPr txBox="1"/>
          <p:nvPr/>
        </p:nvSpPr>
        <p:spPr>
          <a:xfrm>
            <a:off x="4724400" y="1800225"/>
            <a:ext cx="533400" cy="831850"/>
          </a:xfrm>
          <a:prstGeom prst="rect">
            <a:avLst/>
          </a:prstGeom>
          <a:solidFill>
            <a:srgbClr val="006600"/>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现金</a:t>
            </a:r>
            <a:endParaRPr lang="zh-CN" altLang="en-US" sz="2400" dirty="0">
              <a:latin typeface="Times New Roman" panose="02020603050405020304" pitchFamily="18" charset="0"/>
              <a:ea typeface="黑体" panose="02010609060101010101" pitchFamily="49" charset="-122"/>
            </a:endParaRPr>
          </a:p>
        </p:txBody>
      </p:sp>
      <p:sp>
        <p:nvSpPr>
          <p:cNvPr id="150538" name="Text Box 12"/>
          <p:cNvSpPr txBox="1"/>
          <p:nvPr/>
        </p:nvSpPr>
        <p:spPr>
          <a:xfrm>
            <a:off x="5257800" y="1800225"/>
            <a:ext cx="914400" cy="831850"/>
          </a:xfrm>
          <a:prstGeom prst="rect">
            <a:avLst/>
          </a:prstGeom>
          <a:solidFill>
            <a:srgbClr val="800000"/>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银行存款</a:t>
            </a:r>
            <a:endParaRPr lang="zh-CN" altLang="en-US" sz="2400" dirty="0">
              <a:latin typeface="Times New Roman" panose="02020603050405020304" pitchFamily="18" charset="0"/>
              <a:ea typeface="黑体" panose="02010609060101010101" pitchFamily="49" charset="-122"/>
            </a:endParaRPr>
          </a:p>
        </p:txBody>
      </p:sp>
      <p:sp>
        <p:nvSpPr>
          <p:cNvPr id="150539" name="Text Box 13"/>
          <p:cNvSpPr txBox="1"/>
          <p:nvPr/>
        </p:nvSpPr>
        <p:spPr>
          <a:xfrm>
            <a:off x="4724400" y="5838825"/>
            <a:ext cx="1828800" cy="466725"/>
          </a:xfrm>
          <a:prstGeom prst="rect">
            <a:avLst/>
          </a:prstGeom>
          <a:solidFill>
            <a:srgbClr val="7DCAF5"/>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明细分类账</a:t>
            </a:r>
            <a:endParaRPr lang="zh-CN" altLang="en-US" sz="2400" dirty="0">
              <a:latin typeface="Times New Roman" panose="02020603050405020304" pitchFamily="18" charset="0"/>
              <a:ea typeface="黑体" panose="02010609060101010101" pitchFamily="49" charset="-122"/>
            </a:endParaRPr>
          </a:p>
        </p:txBody>
      </p:sp>
      <p:sp>
        <p:nvSpPr>
          <p:cNvPr id="150540" name="Text Box 14"/>
          <p:cNvSpPr txBox="1"/>
          <p:nvPr/>
        </p:nvSpPr>
        <p:spPr>
          <a:xfrm>
            <a:off x="4724400" y="4238625"/>
            <a:ext cx="1600200" cy="466725"/>
          </a:xfrm>
          <a:prstGeom prst="rect">
            <a:avLst/>
          </a:prstGeom>
          <a:solidFill>
            <a:srgbClr val="7DCAF5"/>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总分类账</a:t>
            </a:r>
            <a:endParaRPr lang="zh-CN" altLang="en-US" sz="2400" dirty="0">
              <a:latin typeface="Times New Roman" panose="02020603050405020304" pitchFamily="18" charset="0"/>
              <a:ea typeface="黑体" panose="02010609060101010101" pitchFamily="49" charset="-122"/>
            </a:endParaRPr>
          </a:p>
        </p:txBody>
      </p:sp>
      <p:sp>
        <p:nvSpPr>
          <p:cNvPr id="150541" name="Text Box 15"/>
          <p:cNvSpPr txBox="1"/>
          <p:nvPr/>
        </p:nvSpPr>
        <p:spPr>
          <a:xfrm>
            <a:off x="7010400" y="4238625"/>
            <a:ext cx="1600200" cy="466725"/>
          </a:xfrm>
          <a:prstGeom prst="rect">
            <a:avLst/>
          </a:prstGeom>
          <a:solidFill>
            <a:srgbClr val="7DCAF5"/>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会计报表</a:t>
            </a:r>
            <a:endParaRPr lang="zh-CN" altLang="en-US" sz="2400" dirty="0">
              <a:latin typeface="Times New Roman" panose="02020603050405020304" pitchFamily="18" charset="0"/>
              <a:ea typeface="黑体" panose="02010609060101010101" pitchFamily="49" charset="-122"/>
            </a:endParaRPr>
          </a:p>
        </p:txBody>
      </p:sp>
      <p:sp>
        <p:nvSpPr>
          <p:cNvPr id="426000" name="Line 16"/>
          <p:cNvSpPr/>
          <p:nvPr/>
        </p:nvSpPr>
        <p:spPr>
          <a:xfrm>
            <a:off x="2057400" y="4467225"/>
            <a:ext cx="457200" cy="0"/>
          </a:xfrm>
          <a:prstGeom prst="line">
            <a:avLst/>
          </a:prstGeom>
          <a:ln w="28575" cap="flat" cmpd="sng">
            <a:solidFill>
              <a:schemeClr val="tx1"/>
            </a:solidFill>
            <a:prstDash val="solid"/>
            <a:headEnd type="none" w="med" len="med"/>
            <a:tailEnd type="triangle" w="med" len="med"/>
          </a:ln>
        </p:spPr>
      </p:sp>
      <p:sp>
        <p:nvSpPr>
          <p:cNvPr id="426001" name="Line 17"/>
          <p:cNvSpPr/>
          <p:nvPr/>
        </p:nvSpPr>
        <p:spPr>
          <a:xfrm>
            <a:off x="2819400" y="2867025"/>
            <a:ext cx="1905000" cy="0"/>
          </a:xfrm>
          <a:prstGeom prst="line">
            <a:avLst/>
          </a:prstGeom>
          <a:ln w="28575" cap="flat" cmpd="sng">
            <a:solidFill>
              <a:schemeClr val="tx1"/>
            </a:solidFill>
            <a:prstDash val="solid"/>
            <a:headEnd type="none" w="med" len="med"/>
            <a:tailEnd type="triangle" w="med" len="med"/>
          </a:ln>
        </p:spPr>
      </p:sp>
      <p:sp>
        <p:nvSpPr>
          <p:cNvPr id="426002" name="Line 18"/>
          <p:cNvSpPr/>
          <p:nvPr/>
        </p:nvSpPr>
        <p:spPr>
          <a:xfrm>
            <a:off x="2819400" y="2867025"/>
            <a:ext cx="0" cy="533400"/>
          </a:xfrm>
          <a:prstGeom prst="line">
            <a:avLst/>
          </a:prstGeom>
          <a:ln w="28575" cap="flat" cmpd="sng">
            <a:solidFill>
              <a:schemeClr val="tx1"/>
            </a:solidFill>
            <a:prstDash val="solid"/>
            <a:headEnd type="none" w="med" len="med"/>
            <a:tailEnd type="none" w="med" len="med"/>
          </a:ln>
        </p:spPr>
      </p:sp>
      <p:sp>
        <p:nvSpPr>
          <p:cNvPr id="426003" name="Line 19"/>
          <p:cNvSpPr/>
          <p:nvPr/>
        </p:nvSpPr>
        <p:spPr>
          <a:xfrm>
            <a:off x="3352800" y="2867025"/>
            <a:ext cx="0" cy="533400"/>
          </a:xfrm>
          <a:prstGeom prst="line">
            <a:avLst/>
          </a:prstGeom>
          <a:ln w="28575" cap="flat" cmpd="sng">
            <a:solidFill>
              <a:schemeClr val="tx1"/>
            </a:solidFill>
            <a:prstDash val="solid"/>
            <a:headEnd type="none" w="med" len="med"/>
            <a:tailEnd type="none" w="med" len="med"/>
          </a:ln>
        </p:spPr>
      </p:sp>
      <p:sp>
        <p:nvSpPr>
          <p:cNvPr id="426004" name="Line 20"/>
          <p:cNvSpPr/>
          <p:nvPr/>
        </p:nvSpPr>
        <p:spPr>
          <a:xfrm>
            <a:off x="1371600" y="6067425"/>
            <a:ext cx="3352800" cy="0"/>
          </a:xfrm>
          <a:prstGeom prst="line">
            <a:avLst/>
          </a:prstGeom>
          <a:ln w="28575" cap="flat" cmpd="sng">
            <a:solidFill>
              <a:schemeClr val="tx1"/>
            </a:solidFill>
            <a:prstDash val="solid"/>
            <a:headEnd type="none" w="med" len="med"/>
            <a:tailEnd type="triangle" w="med" len="med"/>
          </a:ln>
        </p:spPr>
      </p:sp>
      <p:sp>
        <p:nvSpPr>
          <p:cNvPr id="426005" name="Line 21"/>
          <p:cNvSpPr/>
          <p:nvPr/>
        </p:nvSpPr>
        <p:spPr>
          <a:xfrm>
            <a:off x="1371600" y="4695825"/>
            <a:ext cx="0" cy="1371600"/>
          </a:xfrm>
          <a:prstGeom prst="line">
            <a:avLst/>
          </a:prstGeom>
          <a:ln w="28575" cap="flat" cmpd="sng">
            <a:solidFill>
              <a:schemeClr val="tx1"/>
            </a:solidFill>
            <a:prstDash val="solid"/>
            <a:headEnd type="none" w="med" len="med"/>
            <a:tailEnd type="none" w="med" len="med"/>
          </a:ln>
        </p:spPr>
      </p:sp>
      <p:sp>
        <p:nvSpPr>
          <p:cNvPr id="426006" name="Line 22"/>
          <p:cNvSpPr/>
          <p:nvPr/>
        </p:nvSpPr>
        <p:spPr>
          <a:xfrm>
            <a:off x="3352800" y="4695825"/>
            <a:ext cx="0" cy="1371600"/>
          </a:xfrm>
          <a:prstGeom prst="line">
            <a:avLst/>
          </a:prstGeom>
          <a:ln w="28575" cap="flat" cmpd="sng">
            <a:solidFill>
              <a:schemeClr val="tx1"/>
            </a:solidFill>
            <a:prstDash val="solid"/>
            <a:headEnd type="none" w="med" len="med"/>
            <a:tailEnd type="none" w="med" len="med"/>
          </a:ln>
        </p:spPr>
      </p:sp>
      <p:sp>
        <p:nvSpPr>
          <p:cNvPr id="426007" name="Line 23"/>
          <p:cNvSpPr/>
          <p:nvPr/>
        </p:nvSpPr>
        <p:spPr>
          <a:xfrm>
            <a:off x="4114800" y="4467225"/>
            <a:ext cx="609600" cy="0"/>
          </a:xfrm>
          <a:prstGeom prst="line">
            <a:avLst/>
          </a:prstGeom>
          <a:ln w="28575" cap="flat" cmpd="sng">
            <a:solidFill>
              <a:schemeClr val="tx1"/>
            </a:solidFill>
            <a:prstDash val="solid"/>
            <a:headEnd type="none" w="med" len="med"/>
            <a:tailEnd type="triangle" w="med" len="med"/>
          </a:ln>
        </p:spPr>
      </p:sp>
      <p:sp>
        <p:nvSpPr>
          <p:cNvPr id="426008" name="Line 24"/>
          <p:cNvSpPr/>
          <p:nvPr/>
        </p:nvSpPr>
        <p:spPr>
          <a:xfrm>
            <a:off x="5486400" y="3095625"/>
            <a:ext cx="0" cy="533400"/>
          </a:xfrm>
          <a:prstGeom prst="line">
            <a:avLst/>
          </a:prstGeom>
          <a:ln w="28575" cap="flat" cmpd="sng">
            <a:solidFill>
              <a:schemeClr val="tx1"/>
            </a:solidFill>
            <a:prstDash val="sysDot"/>
            <a:headEnd type="none" w="med" len="med"/>
            <a:tailEnd type="triangle" w="med" len="med"/>
          </a:ln>
        </p:spPr>
      </p:sp>
      <p:sp>
        <p:nvSpPr>
          <p:cNvPr id="426009" name="Line 25"/>
          <p:cNvSpPr/>
          <p:nvPr/>
        </p:nvSpPr>
        <p:spPr>
          <a:xfrm flipV="1">
            <a:off x="5486400" y="3629025"/>
            <a:ext cx="0" cy="609600"/>
          </a:xfrm>
          <a:prstGeom prst="line">
            <a:avLst/>
          </a:prstGeom>
          <a:ln w="28575" cap="flat" cmpd="sng">
            <a:solidFill>
              <a:schemeClr val="tx1"/>
            </a:solidFill>
            <a:prstDash val="sysDot"/>
            <a:headEnd type="none" w="med" len="med"/>
            <a:tailEnd type="triangle" w="med" len="med"/>
          </a:ln>
        </p:spPr>
      </p:sp>
      <p:sp>
        <p:nvSpPr>
          <p:cNvPr id="426010" name="Line 26"/>
          <p:cNvSpPr/>
          <p:nvPr/>
        </p:nvSpPr>
        <p:spPr>
          <a:xfrm>
            <a:off x="5486400" y="4695825"/>
            <a:ext cx="0" cy="533400"/>
          </a:xfrm>
          <a:prstGeom prst="line">
            <a:avLst/>
          </a:prstGeom>
          <a:ln w="28575" cap="flat" cmpd="sng">
            <a:solidFill>
              <a:schemeClr val="tx1"/>
            </a:solidFill>
            <a:prstDash val="sysDot"/>
            <a:headEnd type="none" w="med" len="med"/>
            <a:tailEnd type="triangle" w="med" len="med"/>
          </a:ln>
        </p:spPr>
      </p:sp>
      <p:sp>
        <p:nvSpPr>
          <p:cNvPr id="426011" name="Line 27"/>
          <p:cNvSpPr/>
          <p:nvPr/>
        </p:nvSpPr>
        <p:spPr>
          <a:xfrm flipV="1">
            <a:off x="5486400" y="5229225"/>
            <a:ext cx="0" cy="609600"/>
          </a:xfrm>
          <a:prstGeom prst="line">
            <a:avLst/>
          </a:prstGeom>
          <a:ln w="28575" cap="flat" cmpd="sng">
            <a:solidFill>
              <a:schemeClr val="tx1"/>
            </a:solidFill>
            <a:prstDash val="sysDot"/>
            <a:headEnd type="none" w="med" len="med"/>
            <a:tailEnd type="triangle" w="med" len="med"/>
          </a:ln>
        </p:spPr>
      </p:sp>
      <p:sp>
        <p:nvSpPr>
          <p:cNvPr id="426012" name="Text Box 28"/>
          <p:cNvSpPr txBox="1"/>
          <p:nvPr/>
        </p:nvSpPr>
        <p:spPr>
          <a:xfrm>
            <a:off x="2057400" y="4010025"/>
            <a:ext cx="536575" cy="48736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just">
              <a:spcBef>
                <a:spcPct val="0"/>
              </a:spcBef>
              <a:buClrTx/>
              <a:buSzTx/>
              <a:buFontTx/>
              <a:buNone/>
            </a:pPr>
            <a:r>
              <a:rPr lang="en-US" altLang="zh-CN" sz="2400" dirty="0">
                <a:latin typeface="宋体" panose="02010600030101010101" pitchFamily="2" charset="-122"/>
              </a:rPr>
              <a:t>①</a:t>
            </a:r>
            <a:endParaRPr lang="en-US" altLang="zh-CN" sz="2400" dirty="0">
              <a:latin typeface="Times New Roman" panose="02020603050405020304" pitchFamily="18" charset="0"/>
            </a:endParaRPr>
          </a:p>
        </p:txBody>
      </p:sp>
      <p:sp>
        <p:nvSpPr>
          <p:cNvPr id="426013" name="Text Box 29"/>
          <p:cNvSpPr txBox="1"/>
          <p:nvPr/>
        </p:nvSpPr>
        <p:spPr>
          <a:xfrm>
            <a:off x="3429000" y="2409825"/>
            <a:ext cx="495300" cy="457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just">
              <a:spcBef>
                <a:spcPct val="0"/>
              </a:spcBef>
              <a:buClrTx/>
              <a:buSzTx/>
              <a:buFontTx/>
              <a:buNone/>
            </a:pPr>
            <a:r>
              <a:rPr lang="en-US" altLang="zh-CN" sz="2400" dirty="0">
                <a:latin typeface="宋体" panose="02010600030101010101" pitchFamily="2" charset="-122"/>
              </a:rPr>
              <a:t>②</a:t>
            </a:r>
            <a:endParaRPr lang="en-US" altLang="zh-CN" sz="2400" dirty="0">
              <a:latin typeface="Times New Roman" panose="02020603050405020304" pitchFamily="18" charset="0"/>
            </a:endParaRPr>
          </a:p>
        </p:txBody>
      </p:sp>
      <p:sp>
        <p:nvSpPr>
          <p:cNvPr id="426014" name="Text Box 30"/>
          <p:cNvSpPr txBox="1"/>
          <p:nvPr/>
        </p:nvSpPr>
        <p:spPr>
          <a:xfrm>
            <a:off x="3429000" y="6067425"/>
            <a:ext cx="460375" cy="457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just">
              <a:spcBef>
                <a:spcPct val="0"/>
              </a:spcBef>
              <a:buClrTx/>
              <a:buSzTx/>
              <a:buFontTx/>
              <a:buNone/>
            </a:pPr>
            <a:r>
              <a:rPr lang="en-US" altLang="zh-CN" sz="2400" dirty="0">
                <a:latin typeface="宋体" panose="02010600030101010101" pitchFamily="2" charset="-122"/>
              </a:rPr>
              <a:t>③</a:t>
            </a:r>
            <a:endParaRPr lang="en-US" altLang="zh-CN" sz="2400" dirty="0">
              <a:latin typeface="Times New Roman" panose="02020603050405020304" pitchFamily="18" charset="0"/>
            </a:endParaRPr>
          </a:p>
        </p:txBody>
      </p:sp>
      <p:sp>
        <p:nvSpPr>
          <p:cNvPr id="426015" name="Text Box 31"/>
          <p:cNvSpPr txBox="1"/>
          <p:nvPr/>
        </p:nvSpPr>
        <p:spPr>
          <a:xfrm>
            <a:off x="4191000" y="4010025"/>
            <a:ext cx="457200" cy="457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just">
              <a:spcBef>
                <a:spcPct val="0"/>
              </a:spcBef>
              <a:buClrTx/>
              <a:buSzTx/>
              <a:buFontTx/>
              <a:buNone/>
            </a:pPr>
            <a:r>
              <a:rPr lang="en-US" altLang="zh-CN" sz="2400" dirty="0">
                <a:latin typeface="宋体" panose="02010600030101010101" pitchFamily="2" charset="-122"/>
              </a:rPr>
              <a:t>④</a:t>
            </a:r>
            <a:endParaRPr lang="en-US" altLang="zh-CN" sz="2400" dirty="0">
              <a:latin typeface="Times New Roman" panose="02020603050405020304" pitchFamily="18" charset="0"/>
            </a:endParaRPr>
          </a:p>
        </p:txBody>
      </p:sp>
      <p:sp>
        <p:nvSpPr>
          <p:cNvPr id="426016" name="Text Box 32"/>
          <p:cNvSpPr txBox="1"/>
          <p:nvPr/>
        </p:nvSpPr>
        <p:spPr>
          <a:xfrm>
            <a:off x="5562600" y="5000625"/>
            <a:ext cx="1219200" cy="457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just">
              <a:spcBef>
                <a:spcPct val="0"/>
              </a:spcBef>
              <a:buClrTx/>
              <a:buSzTx/>
              <a:buFontTx/>
              <a:buNone/>
            </a:pPr>
            <a:r>
              <a:rPr lang="en-US" altLang="zh-CN" sz="2400" dirty="0">
                <a:latin typeface="宋体" panose="02010600030101010101" pitchFamily="2" charset="-122"/>
                <a:ea typeface="黑体" panose="02010609060101010101" pitchFamily="49" charset="-122"/>
              </a:rPr>
              <a:t>⑤</a:t>
            </a:r>
            <a:r>
              <a:rPr lang="zh-CN" altLang="en-US" sz="2400" dirty="0">
                <a:latin typeface="宋体" panose="02010600030101010101" pitchFamily="2" charset="-122"/>
                <a:ea typeface="黑体" panose="02010609060101010101" pitchFamily="49" charset="-122"/>
              </a:rPr>
              <a:t>核对</a:t>
            </a:r>
            <a:endParaRPr lang="zh-CN" altLang="en-US" sz="2400" dirty="0">
              <a:latin typeface="Times New Roman" panose="02020603050405020304" pitchFamily="18" charset="0"/>
              <a:ea typeface="黑体" panose="02010609060101010101" pitchFamily="49" charset="-122"/>
            </a:endParaRPr>
          </a:p>
        </p:txBody>
      </p:sp>
      <p:sp>
        <p:nvSpPr>
          <p:cNvPr id="426017" name="Text Box 33"/>
          <p:cNvSpPr txBox="1"/>
          <p:nvPr/>
        </p:nvSpPr>
        <p:spPr>
          <a:xfrm>
            <a:off x="5562600" y="3400425"/>
            <a:ext cx="1219200" cy="457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just">
              <a:spcBef>
                <a:spcPct val="0"/>
              </a:spcBef>
              <a:buClrTx/>
              <a:buSzTx/>
              <a:buFontTx/>
              <a:buNone/>
            </a:pPr>
            <a:r>
              <a:rPr lang="en-US" altLang="zh-CN" sz="2400" dirty="0">
                <a:latin typeface="宋体" panose="02010600030101010101" pitchFamily="2" charset="-122"/>
                <a:ea typeface="黑体" panose="02010609060101010101" pitchFamily="49" charset="-122"/>
              </a:rPr>
              <a:t>⑤</a:t>
            </a:r>
            <a:r>
              <a:rPr lang="zh-CN" altLang="en-US" sz="2400" dirty="0">
                <a:latin typeface="宋体" panose="02010600030101010101" pitchFamily="2" charset="-122"/>
                <a:ea typeface="黑体" panose="02010609060101010101" pitchFamily="49" charset="-122"/>
              </a:rPr>
              <a:t>核对</a:t>
            </a:r>
            <a:endParaRPr lang="zh-CN" altLang="en-US" sz="2400" dirty="0">
              <a:latin typeface="Times New Roman" panose="02020603050405020304" pitchFamily="18" charset="0"/>
              <a:ea typeface="黑体" panose="02010609060101010101" pitchFamily="49" charset="-122"/>
            </a:endParaRPr>
          </a:p>
        </p:txBody>
      </p:sp>
      <p:sp>
        <p:nvSpPr>
          <p:cNvPr id="426018" name="Line 34"/>
          <p:cNvSpPr/>
          <p:nvPr/>
        </p:nvSpPr>
        <p:spPr>
          <a:xfrm>
            <a:off x="6553200" y="6067425"/>
            <a:ext cx="152400" cy="0"/>
          </a:xfrm>
          <a:prstGeom prst="line">
            <a:avLst/>
          </a:prstGeom>
          <a:ln w="28575" cap="flat" cmpd="sng">
            <a:solidFill>
              <a:schemeClr val="tx1"/>
            </a:solidFill>
            <a:prstDash val="solid"/>
            <a:headEnd type="none" w="med" len="med"/>
            <a:tailEnd type="none" w="med" len="med"/>
          </a:ln>
        </p:spPr>
      </p:sp>
      <p:sp>
        <p:nvSpPr>
          <p:cNvPr id="426019" name="Line 35"/>
          <p:cNvSpPr/>
          <p:nvPr/>
        </p:nvSpPr>
        <p:spPr>
          <a:xfrm flipV="1">
            <a:off x="6705600" y="4467225"/>
            <a:ext cx="0" cy="1600200"/>
          </a:xfrm>
          <a:prstGeom prst="line">
            <a:avLst/>
          </a:prstGeom>
          <a:ln w="28575" cap="flat" cmpd="sng">
            <a:solidFill>
              <a:schemeClr val="tx1"/>
            </a:solidFill>
            <a:prstDash val="solid"/>
            <a:headEnd type="none" w="med" len="med"/>
            <a:tailEnd type="none" w="med" len="med"/>
          </a:ln>
        </p:spPr>
      </p:sp>
      <p:sp>
        <p:nvSpPr>
          <p:cNvPr id="426020" name="Line 36"/>
          <p:cNvSpPr/>
          <p:nvPr/>
        </p:nvSpPr>
        <p:spPr>
          <a:xfrm>
            <a:off x="6324600" y="4467225"/>
            <a:ext cx="685800" cy="0"/>
          </a:xfrm>
          <a:prstGeom prst="line">
            <a:avLst/>
          </a:prstGeom>
          <a:ln w="28575" cap="flat" cmpd="sng">
            <a:solidFill>
              <a:schemeClr val="tx1"/>
            </a:solidFill>
            <a:prstDash val="solid"/>
            <a:headEnd type="none" w="med" len="med"/>
            <a:tailEnd type="triangle" w="med" len="med"/>
          </a:ln>
        </p:spPr>
      </p:sp>
      <p:sp>
        <p:nvSpPr>
          <p:cNvPr id="426021" name="Text Box 37"/>
          <p:cNvSpPr txBox="1"/>
          <p:nvPr/>
        </p:nvSpPr>
        <p:spPr>
          <a:xfrm>
            <a:off x="6477000" y="4010025"/>
            <a:ext cx="457200" cy="3810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just">
              <a:spcBef>
                <a:spcPct val="0"/>
              </a:spcBef>
              <a:buClrTx/>
              <a:buSzTx/>
              <a:buFontTx/>
              <a:buNone/>
            </a:pPr>
            <a:r>
              <a:rPr lang="en-US" altLang="zh-CN" sz="2400" dirty="0">
                <a:latin typeface="宋体" panose="02010600030101010101" pitchFamily="2" charset="-122"/>
              </a:rPr>
              <a:t>⑥</a:t>
            </a:r>
            <a:endParaRPr lang="en-US" altLang="zh-CN" sz="2400" dirty="0">
              <a:latin typeface="Times New Roman" panose="02020603050405020304" pitchFamily="18" charset="0"/>
            </a:endParaRPr>
          </a:p>
        </p:txBody>
      </p:sp>
      <p:sp>
        <p:nvSpPr>
          <p:cNvPr id="150564" name="Rectangle 38"/>
          <p:cNvSpPr/>
          <p:nvPr/>
        </p:nvSpPr>
        <p:spPr>
          <a:xfrm>
            <a:off x="0" y="1341438"/>
            <a:ext cx="4572000" cy="1311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000" dirty="0"/>
              <a:t>优点：通俗易懂，便于掌握。</a:t>
            </a:r>
            <a:endParaRPr lang="zh-CN" altLang="en-US" sz="2000" dirty="0"/>
          </a:p>
          <a:p>
            <a:pPr marL="0" lvl="0" indent="0" eaLnBrk="1" hangingPunct="1">
              <a:spcBef>
                <a:spcPct val="0"/>
              </a:spcBef>
              <a:buClrTx/>
              <a:buSzTx/>
              <a:buFontTx/>
              <a:buNone/>
            </a:pPr>
            <a:r>
              <a:rPr lang="zh-CN" altLang="en-US" sz="2000" dirty="0"/>
              <a:t>缺点：业务量大的单位登记总账的工作量大。</a:t>
            </a:r>
            <a:endParaRPr lang="zh-CN" altLang="en-US" sz="2000" dirty="0"/>
          </a:p>
          <a:p>
            <a:pPr marL="0" lvl="0" indent="0" eaLnBrk="1" hangingPunct="1">
              <a:spcBef>
                <a:spcPct val="0"/>
              </a:spcBef>
              <a:buClrTx/>
              <a:buSzTx/>
              <a:buFontTx/>
              <a:buNone/>
            </a:pPr>
            <a:r>
              <a:rPr lang="zh-CN" altLang="en-US" sz="2000" dirty="0"/>
              <a:t>适用范围：规模小，业务量少的单位。</a:t>
            </a:r>
            <a:r>
              <a:rPr lang="zh-CN" altLang="en-US" sz="2000" b="1" dirty="0"/>
              <a:t> </a:t>
            </a:r>
            <a:endParaRPr lang="zh-CN" altLang="en-US" sz="2000" b="1"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426000"/>
                                        </p:tgtEl>
                                        <p:attrNameLst>
                                          <p:attrName>style.visibility</p:attrName>
                                        </p:attrNameLst>
                                      </p:cBhvr>
                                      <p:to>
                                        <p:strVal val="visible"/>
                                      </p:to>
                                    </p:set>
                                    <p:animEffect transition="in" filter="slide(fromLeft)">
                                      <p:cBhvr>
                                        <p:cTn id="7" dur="500"/>
                                        <p:tgtEl>
                                          <p:spTgt spid="42600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426012"/>
                                        </p:tgtEl>
                                        <p:attrNameLst>
                                          <p:attrName>style.visibility</p:attrName>
                                        </p:attrNameLst>
                                      </p:cBhvr>
                                      <p:to>
                                        <p:strVal val="visible"/>
                                      </p:to>
                                    </p:set>
                                    <p:anim calcmode="lin" valueType="num">
                                      <p:cBhvr additive="base">
                                        <p:cTn id="12" dur="500" fill="hold"/>
                                        <p:tgtEl>
                                          <p:spTgt spid="426012"/>
                                        </p:tgtEl>
                                        <p:attrNameLst>
                                          <p:attrName>ppt_x</p:attrName>
                                        </p:attrNameLst>
                                      </p:cBhvr>
                                      <p:tavLst>
                                        <p:tav tm="0">
                                          <p:val>
                                            <p:strVal val="#ppt_x"/>
                                          </p:val>
                                        </p:tav>
                                        <p:tav tm="100000">
                                          <p:val>
                                            <p:strVal val="#ppt_x"/>
                                          </p:val>
                                        </p:tav>
                                      </p:tavLst>
                                    </p:anim>
                                    <p:anim calcmode="lin" valueType="num">
                                      <p:cBhvr additive="base">
                                        <p:cTn id="13" dur="500" fill="hold"/>
                                        <p:tgtEl>
                                          <p:spTgt spid="426012"/>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426002"/>
                                        </p:tgtEl>
                                        <p:attrNameLst>
                                          <p:attrName>style.visibility</p:attrName>
                                        </p:attrNameLst>
                                      </p:cBhvr>
                                      <p:to>
                                        <p:strVal val="visible"/>
                                      </p:to>
                                    </p:set>
                                    <p:animEffect transition="in" filter="slide(fromBottom)">
                                      <p:cBhvr>
                                        <p:cTn id="18" dur="500"/>
                                        <p:tgtEl>
                                          <p:spTgt spid="426002"/>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426003"/>
                                        </p:tgtEl>
                                        <p:attrNameLst>
                                          <p:attrName>style.visibility</p:attrName>
                                        </p:attrNameLst>
                                      </p:cBhvr>
                                      <p:to>
                                        <p:strVal val="visible"/>
                                      </p:to>
                                    </p:set>
                                    <p:animEffect transition="in" filter="slide(fromBottom)">
                                      <p:cBhvr>
                                        <p:cTn id="23" dur="500"/>
                                        <p:tgtEl>
                                          <p:spTgt spid="426003"/>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nodeType="clickEffect">
                                  <p:stCondLst>
                                    <p:cond delay="0"/>
                                  </p:stCondLst>
                                  <p:childTnLst>
                                    <p:set>
                                      <p:cBhvr>
                                        <p:cTn id="27" dur="1" fill="hold">
                                          <p:stCondLst>
                                            <p:cond delay="0"/>
                                          </p:stCondLst>
                                        </p:cTn>
                                        <p:tgtEl>
                                          <p:spTgt spid="426001"/>
                                        </p:tgtEl>
                                        <p:attrNameLst>
                                          <p:attrName>style.visibility</p:attrName>
                                        </p:attrNameLst>
                                      </p:cBhvr>
                                      <p:to>
                                        <p:strVal val="visible"/>
                                      </p:to>
                                    </p:set>
                                    <p:animEffect transition="in" filter="slide(fromLeft)">
                                      <p:cBhvr>
                                        <p:cTn id="28" dur="500"/>
                                        <p:tgtEl>
                                          <p:spTgt spid="426001"/>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1" fill="hold" grpId="0" nodeType="clickEffect">
                                  <p:stCondLst>
                                    <p:cond delay="0"/>
                                  </p:stCondLst>
                                  <p:childTnLst>
                                    <p:set>
                                      <p:cBhvr>
                                        <p:cTn id="32" dur="1" fill="hold">
                                          <p:stCondLst>
                                            <p:cond delay="0"/>
                                          </p:stCondLst>
                                        </p:cTn>
                                        <p:tgtEl>
                                          <p:spTgt spid="426013"/>
                                        </p:tgtEl>
                                        <p:attrNameLst>
                                          <p:attrName>style.visibility</p:attrName>
                                        </p:attrNameLst>
                                      </p:cBhvr>
                                      <p:to>
                                        <p:strVal val="visible"/>
                                      </p:to>
                                    </p:set>
                                    <p:anim calcmode="lin" valueType="num">
                                      <p:cBhvr additive="base">
                                        <p:cTn id="33" dur="500" fill="hold"/>
                                        <p:tgtEl>
                                          <p:spTgt spid="426013"/>
                                        </p:tgtEl>
                                        <p:attrNameLst>
                                          <p:attrName>ppt_x</p:attrName>
                                        </p:attrNameLst>
                                      </p:cBhvr>
                                      <p:tavLst>
                                        <p:tav tm="0">
                                          <p:val>
                                            <p:strVal val="#ppt_x"/>
                                          </p:val>
                                        </p:tav>
                                        <p:tav tm="100000">
                                          <p:val>
                                            <p:strVal val="#ppt_x"/>
                                          </p:val>
                                        </p:tav>
                                      </p:tavLst>
                                    </p:anim>
                                    <p:anim calcmode="lin" valueType="num">
                                      <p:cBhvr additive="base">
                                        <p:cTn id="34" dur="500" fill="hold"/>
                                        <p:tgtEl>
                                          <p:spTgt spid="426013"/>
                                        </p:tgtEl>
                                        <p:attrNameLst>
                                          <p:attrName>ppt_y</p:attrName>
                                        </p:attrNameLst>
                                      </p:cBhvr>
                                      <p:tavLst>
                                        <p:tav tm="0">
                                          <p:val>
                                            <p:strVal val="0-#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2" presetClass="entr" presetSubtype="1" fill="hold" nodeType="clickEffect">
                                  <p:stCondLst>
                                    <p:cond delay="0"/>
                                  </p:stCondLst>
                                  <p:childTnLst>
                                    <p:set>
                                      <p:cBhvr>
                                        <p:cTn id="38" dur="1" fill="hold">
                                          <p:stCondLst>
                                            <p:cond delay="0"/>
                                          </p:stCondLst>
                                        </p:cTn>
                                        <p:tgtEl>
                                          <p:spTgt spid="426006"/>
                                        </p:tgtEl>
                                        <p:attrNameLst>
                                          <p:attrName>style.visibility</p:attrName>
                                        </p:attrNameLst>
                                      </p:cBhvr>
                                      <p:to>
                                        <p:strVal val="visible"/>
                                      </p:to>
                                    </p:set>
                                    <p:animEffect transition="in" filter="slide(fromTop)">
                                      <p:cBhvr>
                                        <p:cTn id="39" dur="500"/>
                                        <p:tgtEl>
                                          <p:spTgt spid="426006"/>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1" fill="hold" nodeType="clickEffect">
                                  <p:stCondLst>
                                    <p:cond delay="0"/>
                                  </p:stCondLst>
                                  <p:childTnLst>
                                    <p:set>
                                      <p:cBhvr>
                                        <p:cTn id="43" dur="1" fill="hold">
                                          <p:stCondLst>
                                            <p:cond delay="0"/>
                                          </p:stCondLst>
                                        </p:cTn>
                                        <p:tgtEl>
                                          <p:spTgt spid="426005"/>
                                        </p:tgtEl>
                                        <p:attrNameLst>
                                          <p:attrName>style.visibility</p:attrName>
                                        </p:attrNameLst>
                                      </p:cBhvr>
                                      <p:to>
                                        <p:strVal val="visible"/>
                                      </p:to>
                                    </p:set>
                                    <p:animEffect transition="in" filter="slide(fromTop)">
                                      <p:cBhvr>
                                        <p:cTn id="44" dur="500"/>
                                        <p:tgtEl>
                                          <p:spTgt spid="426005"/>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8" fill="hold" nodeType="clickEffect">
                                  <p:stCondLst>
                                    <p:cond delay="0"/>
                                  </p:stCondLst>
                                  <p:childTnLst>
                                    <p:set>
                                      <p:cBhvr>
                                        <p:cTn id="48" dur="1" fill="hold">
                                          <p:stCondLst>
                                            <p:cond delay="0"/>
                                          </p:stCondLst>
                                        </p:cTn>
                                        <p:tgtEl>
                                          <p:spTgt spid="426004"/>
                                        </p:tgtEl>
                                        <p:attrNameLst>
                                          <p:attrName>style.visibility</p:attrName>
                                        </p:attrNameLst>
                                      </p:cBhvr>
                                      <p:to>
                                        <p:strVal val="visible"/>
                                      </p:to>
                                    </p:set>
                                    <p:animEffect transition="in" filter="slide(fromLeft)">
                                      <p:cBhvr>
                                        <p:cTn id="49" dur="500"/>
                                        <p:tgtEl>
                                          <p:spTgt spid="426004"/>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426014"/>
                                        </p:tgtEl>
                                        <p:attrNameLst>
                                          <p:attrName>style.visibility</p:attrName>
                                        </p:attrNameLst>
                                      </p:cBhvr>
                                      <p:to>
                                        <p:strVal val="visible"/>
                                      </p:to>
                                    </p:set>
                                    <p:anim calcmode="lin" valueType="num">
                                      <p:cBhvr additive="base">
                                        <p:cTn id="54" dur="500" fill="hold"/>
                                        <p:tgtEl>
                                          <p:spTgt spid="426014"/>
                                        </p:tgtEl>
                                        <p:attrNameLst>
                                          <p:attrName>ppt_x</p:attrName>
                                        </p:attrNameLst>
                                      </p:cBhvr>
                                      <p:tavLst>
                                        <p:tav tm="0">
                                          <p:val>
                                            <p:strVal val="#ppt_x"/>
                                          </p:val>
                                        </p:tav>
                                        <p:tav tm="100000">
                                          <p:val>
                                            <p:strVal val="#ppt_x"/>
                                          </p:val>
                                        </p:tav>
                                      </p:tavLst>
                                    </p:anim>
                                    <p:anim calcmode="lin" valueType="num">
                                      <p:cBhvr additive="base">
                                        <p:cTn id="55" dur="500" fill="hold"/>
                                        <p:tgtEl>
                                          <p:spTgt spid="426014"/>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2" presetClass="entr" presetSubtype="8" fill="hold" nodeType="clickEffect">
                                  <p:stCondLst>
                                    <p:cond delay="0"/>
                                  </p:stCondLst>
                                  <p:childTnLst>
                                    <p:set>
                                      <p:cBhvr>
                                        <p:cTn id="59" dur="1" fill="hold">
                                          <p:stCondLst>
                                            <p:cond delay="0"/>
                                          </p:stCondLst>
                                        </p:cTn>
                                        <p:tgtEl>
                                          <p:spTgt spid="426007"/>
                                        </p:tgtEl>
                                        <p:attrNameLst>
                                          <p:attrName>style.visibility</p:attrName>
                                        </p:attrNameLst>
                                      </p:cBhvr>
                                      <p:to>
                                        <p:strVal val="visible"/>
                                      </p:to>
                                    </p:set>
                                    <p:animEffect transition="in" filter="slide(fromLeft)">
                                      <p:cBhvr>
                                        <p:cTn id="60" dur="500"/>
                                        <p:tgtEl>
                                          <p:spTgt spid="426007"/>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1" fill="hold" grpId="0" nodeType="clickEffect">
                                  <p:stCondLst>
                                    <p:cond delay="0"/>
                                  </p:stCondLst>
                                  <p:childTnLst>
                                    <p:set>
                                      <p:cBhvr>
                                        <p:cTn id="64" dur="1" fill="hold">
                                          <p:stCondLst>
                                            <p:cond delay="0"/>
                                          </p:stCondLst>
                                        </p:cTn>
                                        <p:tgtEl>
                                          <p:spTgt spid="426015"/>
                                        </p:tgtEl>
                                        <p:attrNameLst>
                                          <p:attrName>style.visibility</p:attrName>
                                        </p:attrNameLst>
                                      </p:cBhvr>
                                      <p:to>
                                        <p:strVal val="visible"/>
                                      </p:to>
                                    </p:set>
                                    <p:anim calcmode="lin" valueType="num">
                                      <p:cBhvr additive="base">
                                        <p:cTn id="65" dur="500" fill="hold"/>
                                        <p:tgtEl>
                                          <p:spTgt spid="426015"/>
                                        </p:tgtEl>
                                        <p:attrNameLst>
                                          <p:attrName>ppt_x</p:attrName>
                                        </p:attrNameLst>
                                      </p:cBhvr>
                                      <p:tavLst>
                                        <p:tav tm="0">
                                          <p:val>
                                            <p:strVal val="#ppt_x"/>
                                          </p:val>
                                        </p:tav>
                                        <p:tav tm="100000">
                                          <p:val>
                                            <p:strVal val="#ppt_x"/>
                                          </p:val>
                                        </p:tav>
                                      </p:tavLst>
                                    </p:anim>
                                    <p:anim calcmode="lin" valueType="num">
                                      <p:cBhvr additive="base">
                                        <p:cTn id="66" dur="500" fill="hold"/>
                                        <p:tgtEl>
                                          <p:spTgt spid="426015"/>
                                        </p:tgtEl>
                                        <p:attrNameLst>
                                          <p:attrName>ppt_y</p:attrName>
                                        </p:attrNameLst>
                                      </p:cBhvr>
                                      <p:tavLst>
                                        <p:tav tm="0">
                                          <p:val>
                                            <p:strVal val="0-#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2" presetClass="entr" presetSubtype="1" fill="hold" nodeType="clickEffect">
                                  <p:stCondLst>
                                    <p:cond delay="0"/>
                                  </p:stCondLst>
                                  <p:childTnLst>
                                    <p:set>
                                      <p:cBhvr>
                                        <p:cTn id="70" dur="1" fill="hold">
                                          <p:stCondLst>
                                            <p:cond delay="0"/>
                                          </p:stCondLst>
                                        </p:cTn>
                                        <p:tgtEl>
                                          <p:spTgt spid="426008"/>
                                        </p:tgtEl>
                                        <p:attrNameLst>
                                          <p:attrName>style.visibility</p:attrName>
                                        </p:attrNameLst>
                                      </p:cBhvr>
                                      <p:to>
                                        <p:strVal val="visible"/>
                                      </p:to>
                                    </p:set>
                                    <p:animEffect transition="in" filter="slide(fromTop)">
                                      <p:cBhvr>
                                        <p:cTn id="71" dur="500"/>
                                        <p:tgtEl>
                                          <p:spTgt spid="426008"/>
                                        </p:tgtEl>
                                      </p:cBhvr>
                                    </p:animEffect>
                                  </p:childTnLst>
                                </p:cTn>
                              </p:par>
                            </p:childTnLst>
                          </p:cTn>
                        </p:par>
                      </p:childTnLst>
                    </p:cTn>
                  </p:par>
                  <p:par>
                    <p:cTn id="72" fill="hold">
                      <p:stCondLst>
                        <p:cond delay="indefinite"/>
                      </p:stCondLst>
                      <p:childTnLst>
                        <p:par>
                          <p:cTn id="73" fill="hold">
                            <p:stCondLst>
                              <p:cond delay="0"/>
                            </p:stCondLst>
                            <p:childTnLst>
                              <p:par>
                                <p:cTn id="74" presetID="12" presetClass="entr" presetSubtype="4" fill="hold" nodeType="clickEffect">
                                  <p:stCondLst>
                                    <p:cond delay="0"/>
                                  </p:stCondLst>
                                  <p:childTnLst>
                                    <p:set>
                                      <p:cBhvr>
                                        <p:cTn id="75" dur="1" fill="hold">
                                          <p:stCondLst>
                                            <p:cond delay="0"/>
                                          </p:stCondLst>
                                        </p:cTn>
                                        <p:tgtEl>
                                          <p:spTgt spid="426009"/>
                                        </p:tgtEl>
                                        <p:attrNameLst>
                                          <p:attrName>style.visibility</p:attrName>
                                        </p:attrNameLst>
                                      </p:cBhvr>
                                      <p:to>
                                        <p:strVal val="visible"/>
                                      </p:to>
                                    </p:set>
                                    <p:animEffect transition="in" filter="slide(fromBottom)">
                                      <p:cBhvr>
                                        <p:cTn id="76" dur="500"/>
                                        <p:tgtEl>
                                          <p:spTgt spid="426009"/>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2" fill="hold" grpId="0" nodeType="clickEffect">
                                  <p:stCondLst>
                                    <p:cond delay="0"/>
                                  </p:stCondLst>
                                  <p:childTnLst>
                                    <p:set>
                                      <p:cBhvr>
                                        <p:cTn id="80" dur="1" fill="hold">
                                          <p:stCondLst>
                                            <p:cond delay="0"/>
                                          </p:stCondLst>
                                        </p:cTn>
                                        <p:tgtEl>
                                          <p:spTgt spid="426017"/>
                                        </p:tgtEl>
                                        <p:attrNameLst>
                                          <p:attrName>style.visibility</p:attrName>
                                        </p:attrNameLst>
                                      </p:cBhvr>
                                      <p:to>
                                        <p:strVal val="visible"/>
                                      </p:to>
                                    </p:set>
                                    <p:anim calcmode="lin" valueType="num">
                                      <p:cBhvr additive="base">
                                        <p:cTn id="81" dur="500" fill="hold"/>
                                        <p:tgtEl>
                                          <p:spTgt spid="426017"/>
                                        </p:tgtEl>
                                        <p:attrNameLst>
                                          <p:attrName>ppt_x</p:attrName>
                                        </p:attrNameLst>
                                      </p:cBhvr>
                                      <p:tavLst>
                                        <p:tav tm="0">
                                          <p:val>
                                            <p:strVal val="1+#ppt_w/2"/>
                                          </p:val>
                                        </p:tav>
                                        <p:tav tm="100000">
                                          <p:val>
                                            <p:strVal val="#ppt_x"/>
                                          </p:val>
                                        </p:tav>
                                      </p:tavLst>
                                    </p:anim>
                                    <p:anim calcmode="lin" valueType="num">
                                      <p:cBhvr additive="base">
                                        <p:cTn id="82" dur="500" fill="hold"/>
                                        <p:tgtEl>
                                          <p:spTgt spid="426017"/>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2" presetClass="entr" presetSubtype="1" fill="hold" nodeType="clickEffect">
                                  <p:stCondLst>
                                    <p:cond delay="0"/>
                                  </p:stCondLst>
                                  <p:childTnLst>
                                    <p:set>
                                      <p:cBhvr>
                                        <p:cTn id="86" dur="1" fill="hold">
                                          <p:stCondLst>
                                            <p:cond delay="0"/>
                                          </p:stCondLst>
                                        </p:cTn>
                                        <p:tgtEl>
                                          <p:spTgt spid="426010"/>
                                        </p:tgtEl>
                                        <p:attrNameLst>
                                          <p:attrName>style.visibility</p:attrName>
                                        </p:attrNameLst>
                                      </p:cBhvr>
                                      <p:to>
                                        <p:strVal val="visible"/>
                                      </p:to>
                                    </p:set>
                                    <p:animEffect transition="in" filter="slide(fromTop)">
                                      <p:cBhvr>
                                        <p:cTn id="87" dur="500"/>
                                        <p:tgtEl>
                                          <p:spTgt spid="426010"/>
                                        </p:tgtEl>
                                      </p:cBhvr>
                                    </p:animEffect>
                                  </p:childTnLst>
                                </p:cTn>
                              </p:par>
                            </p:childTnLst>
                          </p:cTn>
                        </p:par>
                      </p:childTnLst>
                    </p:cTn>
                  </p:par>
                  <p:par>
                    <p:cTn id="88" fill="hold">
                      <p:stCondLst>
                        <p:cond delay="indefinite"/>
                      </p:stCondLst>
                      <p:childTnLst>
                        <p:par>
                          <p:cTn id="89" fill="hold">
                            <p:stCondLst>
                              <p:cond delay="0"/>
                            </p:stCondLst>
                            <p:childTnLst>
                              <p:par>
                                <p:cTn id="90" presetID="12" presetClass="entr" presetSubtype="4" fill="hold" nodeType="clickEffect">
                                  <p:stCondLst>
                                    <p:cond delay="0"/>
                                  </p:stCondLst>
                                  <p:childTnLst>
                                    <p:set>
                                      <p:cBhvr>
                                        <p:cTn id="91" dur="1" fill="hold">
                                          <p:stCondLst>
                                            <p:cond delay="0"/>
                                          </p:stCondLst>
                                        </p:cTn>
                                        <p:tgtEl>
                                          <p:spTgt spid="426011"/>
                                        </p:tgtEl>
                                        <p:attrNameLst>
                                          <p:attrName>style.visibility</p:attrName>
                                        </p:attrNameLst>
                                      </p:cBhvr>
                                      <p:to>
                                        <p:strVal val="visible"/>
                                      </p:to>
                                    </p:set>
                                    <p:animEffect transition="in" filter="slide(fromBottom)">
                                      <p:cBhvr>
                                        <p:cTn id="92" dur="500"/>
                                        <p:tgtEl>
                                          <p:spTgt spid="426011"/>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426016"/>
                                        </p:tgtEl>
                                        <p:attrNameLst>
                                          <p:attrName>style.visibility</p:attrName>
                                        </p:attrNameLst>
                                      </p:cBhvr>
                                      <p:to>
                                        <p:strVal val="visible"/>
                                      </p:to>
                                    </p:set>
                                    <p:anim calcmode="lin" valueType="num">
                                      <p:cBhvr additive="base">
                                        <p:cTn id="97" dur="500" fill="hold"/>
                                        <p:tgtEl>
                                          <p:spTgt spid="426016"/>
                                        </p:tgtEl>
                                        <p:attrNameLst>
                                          <p:attrName>ppt_x</p:attrName>
                                        </p:attrNameLst>
                                      </p:cBhvr>
                                      <p:tavLst>
                                        <p:tav tm="0">
                                          <p:val>
                                            <p:strVal val="1+#ppt_w/2"/>
                                          </p:val>
                                        </p:tav>
                                        <p:tav tm="100000">
                                          <p:val>
                                            <p:strVal val="#ppt_x"/>
                                          </p:val>
                                        </p:tav>
                                      </p:tavLst>
                                    </p:anim>
                                    <p:anim calcmode="lin" valueType="num">
                                      <p:cBhvr additive="base">
                                        <p:cTn id="98" dur="500" fill="hold"/>
                                        <p:tgtEl>
                                          <p:spTgt spid="426016"/>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12" presetClass="entr" presetSubtype="8" fill="hold" nodeType="clickEffect">
                                  <p:stCondLst>
                                    <p:cond delay="0"/>
                                  </p:stCondLst>
                                  <p:childTnLst>
                                    <p:set>
                                      <p:cBhvr>
                                        <p:cTn id="102" dur="1" fill="hold">
                                          <p:stCondLst>
                                            <p:cond delay="0"/>
                                          </p:stCondLst>
                                        </p:cTn>
                                        <p:tgtEl>
                                          <p:spTgt spid="426018"/>
                                        </p:tgtEl>
                                        <p:attrNameLst>
                                          <p:attrName>style.visibility</p:attrName>
                                        </p:attrNameLst>
                                      </p:cBhvr>
                                      <p:to>
                                        <p:strVal val="visible"/>
                                      </p:to>
                                    </p:set>
                                    <p:animEffect transition="in" filter="slide(fromLeft)">
                                      <p:cBhvr>
                                        <p:cTn id="103" dur="500"/>
                                        <p:tgtEl>
                                          <p:spTgt spid="426018"/>
                                        </p:tgtEl>
                                      </p:cBhvr>
                                    </p:animEffect>
                                  </p:childTnLst>
                                </p:cTn>
                              </p:par>
                            </p:childTnLst>
                          </p:cTn>
                        </p:par>
                      </p:childTnLst>
                    </p:cTn>
                  </p:par>
                  <p:par>
                    <p:cTn id="104" fill="hold">
                      <p:stCondLst>
                        <p:cond delay="indefinite"/>
                      </p:stCondLst>
                      <p:childTnLst>
                        <p:par>
                          <p:cTn id="105" fill="hold">
                            <p:stCondLst>
                              <p:cond delay="0"/>
                            </p:stCondLst>
                            <p:childTnLst>
                              <p:par>
                                <p:cTn id="106" presetID="12" presetClass="entr" presetSubtype="4" fill="hold" nodeType="clickEffect">
                                  <p:stCondLst>
                                    <p:cond delay="0"/>
                                  </p:stCondLst>
                                  <p:childTnLst>
                                    <p:set>
                                      <p:cBhvr>
                                        <p:cTn id="107" dur="1" fill="hold">
                                          <p:stCondLst>
                                            <p:cond delay="0"/>
                                          </p:stCondLst>
                                        </p:cTn>
                                        <p:tgtEl>
                                          <p:spTgt spid="426019"/>
                                        </p:tgtEl>
                                        <p:attrNameLst>
                                          <p:attrName>style.visibility</p:attrName>
                                        </p:attrNameLst>
                                      </p:cBhvr>
                                      <p:to>
                                        <p:strVal val="visible"/>
                                      </p:to>
                                    </p:set>
                                    <p:animEffect transition="in" filter="slide(fromBottom)">
                                      <p:cBhvr>
                                        <p:cTn id="108" dur="500"/>
                                        <p:tgtEl>
                                          <p:spTgt spid="426019"/>
                                        </p:tgtEl>
                                      </p:cBhvr>
                                    </p:animEffect>
                                  </p:childTnLst>
                                </p:cTn>
                              </p:par>
                            </p:childTnLst>
                          </p:cTn>
                        </p:par>
                      </p:childTnLst>
                    </p:cTn>
                  </p:par>
                  <p:par>
                    <p:cTn id="109" fill="hold">
                      <p:stCondLst>
                        <p:cond delay="indefinite"/>
                      </p:stCondLst>
                      <p:childTnLst>
                        <p:par>
                          <p:cTn id="110" fill="hold">
                            <p:stCondLst>
                              <p:cond delay="0"/>
                            </p:stCondLst>
                            <p:childTnLst>
                              <p:par>
                                <p:cTn id="111" presetID="12" presetClass="entr" presetSubtype="8" fill="hold" nodeType="clickEffect">
                                  <p:stCondLst>
                                    <p:cond delay="0"/>
                                  </p:stCondLst>
                                  <p:childTnLst>
                                    <p:set>
                                      <p:cBhvr>
                                        <p:cTn id="112" dur="1" fill="hold">
                                          <p:stCondLst>
                                            <p:cond delay="0"/>
                                          </p:stCondLst>
                                        </p:cTn>
                                        <p:tgtEl>
                                          <p:spTgt spid="426020"/>
                                        </p:tgtEl>
                                        <p:attrNameLst>
                                          <p:attrName>style.visibility</p:attrName>
                                        </p:attrNameLst>
                                      </p:cBhvr>
                                      <p:to>
                                        <p:strVal val="visible"/>
                                      </p:to>
                                    </p:set>
                                    <p:animEffect transition="in" filter="slide(fromLeft)">
                                      <p:cBhvr>
                                        <p:cTn id="113" dur="500"/>
                                        <p:tgtEl>
                                          <p:spTgt spid="426020"/>
                                        </p:tgtEl>
                                      </p:cBhvr>
                                    </p:animEffect>
                                  </p:childTnLst>
                                </p:cTn>
                              </p:par>
                            </p:childTnLst>
                          </p:cTn>
                        </p:par>
                      </p:childTnLst>
                    </p:cTn>
                  </p:par>
                  <p:par>
                    <p:cTn id="114" fill="hold">
                      <p:stCondLst>
                        <p:cond delay="indefinite"/>
                      </p:stCondLst>
                      <p:childTnLst>
                        <p:par>
                          <p:cTn id="115" fill="hold">
                            <p:stCondLst>
                              <p:cond delay="0"/>
                            </p:stCondLst>
                            <p:childTnLst>
                              <p:par>
                                <p:cTn id="116" presetID="2" presetClass="entr" presetSubtype="1" fill="hold" grpId="0" nodeType="clickEffect">
                                  <p:stCondLst>
                                    <p:cond delay="0"/>
                                  </p:stCondLst>
                                  <p:childTnLst>
                                    <p:set>
                                      <p:cBhvr>
                                        <p:cTn id="117" dur="1" fill="hold">
                                          <p:stCondLst>
                                            <p:cond delay="0"/>
                                          </p:stCondLst>
                                        </p:cTn>
                                        <p:tgtEl>
                                          <p:spTgt spid="426021"/>
                                        </p:tgtEl>
                                        <p:attrNameLst>
                                          <p:attrName>style.visibility</p:attrName>
                                        </p:attrNameLst>
                                      </p:cBhvr>
                                      <p:to>
                                        <p:strVal val="visible"/>
                                      </p:to>
                                    </p:set>
                                    <p:anim calcmode="lin" valueType="num">
                                      <p:cBhvr additive="base">
                                        <p:cTn id="118" dur="500" fill="hold"/>
                                        <p:tgtEl>
                                          <p:spTgt spid="426021"/>
                                        </p:tgtEl>
                                        <p:attrNameLst>
                                          <p:attrName>ppt_x</p:attrName>
                                        </p:attrNameLst>
                                      </p:cBhvr>
                                      <p:tavLst>
                                        <p:tav tm="0">
                                          <p:val>
                                            <p:strVal val="#ppt_x"/>
                                          </p:val>
                                        </p:tav>
                                        <p:tav tm="100000">
                                          <p:val>
                                            <p:strVal val="#ppt_x"/>
                                          </p:val>
                                        </p:tav>
                                      </p:tavLst>
                                    </p:anim>
                                    <p:anim calcmode="lin" valueType="num">
                                      <p:cBhvr additive="base">
                                        <p:cTn id="119" dur="500" fill="hold"/>
                                        <p:tgtEl>
                                          <p:spTgt spid="4260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6012" grpId="0"/>
      <p:bldP spid="426013" grpId="0"/>
      <p:bldP spid="426014" grpId="0"/>
      <p:bldP spid="426015" grpId="0"/>
      <p:bldP spid="426016" grpId="0"/>
      <p:bldP spid="426017" grpId="0"/>
      <p:bldP spid="426021"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4"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51555" name="Rectangle 4"/>
          <p:cNvSpPr/>
          <p:nvPr/>
        </p:nvSpPr>
        <p:spPr>
          <a:xfrm>
            <a:off x="755650" y="1773238"/>
            <a:ext cx="7315200" cy="6858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000" dirty="0">
                <a:latin typeface="华文仿宋" pitchFamily="2" charset="-122"/>
                <a:ea typeface="华文仿宋" pitchFamily="2" charset="-122"/>
              </a:rPr>
              <a:t>第三节 科目汇总表核算组织程序 </a:t>
            </a:r>
            <a:endParaRPr lang="zh-CN" altLang="en-US" sz="2000" dirty="0">
              <a:latin typeface="华文仿宋" pitchFamily="2" charset="-122"/>
              <a:ea typeface="华文仿宋" pitchFamily="2" charset="-122"/>
            </a:endParaRPr>
          </a:p>
        </p:txBody>
      </p:sp>
      <p:sp>
        <p:nvSpPr>
          <p:cNvPr id="151556" name="Rectangle 5"/>
          <p:cNvSpPr/>
          <p:nvPr/>
        </p:nvSpPr>
        <p:spPr>
          <a:xfrm>
            <a:off x="468313" y="2781300"/>
            <a:ext cx="8077200" cy="51816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eaLnBrk="1" hangingPunct="1">
              <a:lnSpc>
                <a:spcPct val="90000"/>
              </a:lnSpc>
              <a:buNone/>
            </a:pPr>
            <a:r>
              <a:rPr lang="zh-CN" altLang="en-US" sz="2000" dirty="0">
                <a:latin typeface="华文仿宋" pitchFamily="2" charset="-122"/>
                <a:ea typeface="华文仿宋" pitchFamily="2" charset="-122"/>
              </a:rPr>
              <a:t>一、特点</a:t>
            </a:r>
            <a:endParaRPr lang="zh-CN" altLang="en-US" sz="2000" dirty="0">
              <a:latin typeface="华文仿宋" pitchFamily="2" charset="-122"/>
              <a:ea typeface="华文仿宋" pitchFamily="2" charset="-122"/>
            </a:endParaRPr>
          </a:p>
          <a:p>
            <a:pPr marL="342900" lvl="0" indent="-342900" eaLnBrk="1" hangingPunct="1">
              <a:lnSpc>
                <a:spcPct val="90000"/>
              </a:lnSpc>
              <a:buNone/>
            </a:pPr>
            <a:r>
              <a:rPr lang="zh-CN" altLang="en-US" sz="2000" dirty="0">
                <a:latin typeface="华文仿宋" pitchFamily="2" charset="-122"/>
                <a:ea typeface="华文仿宋" pitchFamily="2" charset="-122"/>
              </a:rPr>
              <a:t>  定期将所有的记账凭证汇总编制成科目汇总表，然后再根据科目汇总表登记总分类账。</a:t>
            </a:r>
            <a:endParaRPr lang="zh-CN" altLang="en-US" sz="2000" dirty="0">
              <a:latin typeface="华文仿宋" pitchFamily="2" charset="-122"/>
              <a:ea typeface="华文仿宋" pitchFamily="2" charset="-122"/>
            </a:endParaRPr>
          </a:p>
          <a:p>
            <a:pPr marL="342900" lvl="0" indent="-342900" eaLnBrk="1" hangingPunct="1">
              <a:lnSpc>
                <a:spcPct val="90000"/>
              </a:lnSpc>
              <a:buNone/>
            </a:pPr>
            <a:r>
              <a:rPr lang="zh-CN" altLang="en-US" sz="2000" dirty="0">
                <a:latin typeface="华文仿宋" pitchFamily="2" charset="-122"/>
                <a:ea typeface="华文仿宋" pitchFamily="2" charset="-122"/>
              </a:rPr>
              <a:t>二、应用要求</a:t>
            </a:r>
            <a:endParaRPr lang="zh-CN" altLang="en-US" sz="2000" dirty="0">
              <a:latin typeface="华文仿宋" pitchFamily="2" charset="-122"/>
              <a:ea typeface="华文仿宋" pitchFamily="2" charset="-122"/>
            </a:endParaRPr>
          </a:p>
          <a:p>
            <a:pPr marL="342900" lvl="0" indent="-342900" eaLnBrk="1" hangingPunct="1">
              <a:lnSpc>
                <a:spcPct val="90000"/>
              </a:lnSpc>
              <a:buNone/>
            </a:pPr>
            <a:r>
              <a:rPr lang="zh-CN" altLang="en-US" sz="2000" dirty="0">
                <a:latin typeface="华文仿宋" pitchFamily="2" charset="-122"/>
                <a:ea typeface="华文仿宋" pitchFamily="2" charset="-122"/>
              </a:rPr>
              <a:t>  </a:t>
            </a:r>
            <a:r>
              <a:rPr lang="en-US" altLang="zh-CN" sz="2000" dirty="0">
                <a:latin typeface="华文仿宋" pitchFamily="2" charset="-122"/>
                <a:ea typeface="华文仿宋" pitchFamily="2" charset="-122"/>
              </a:rPr>
              <a:t>1</a:t>
            </a:r>
            <a:r>
              <a:rPr lang="zh-CN" altLang="en-US" sz="2000" dirty="0">
                <a:latin typeface="华文仿宋" pitchFamily="2" charset="-122"/>
                <a:ea typeface="华文仿宋" pitchFamily="2" charset="-122"/>
              </a:rPr>
              <a:t>．记账凭证。可采用通用或专用记账凭证格式。每张记账凭证中的会计分录尽可能编制简单分录，或采用单式记账凭证，以便于进行科目汇总。科目汇总表格式及编制方法见教材第</a:t>
            </a:r>
            <a:r>
              <a:rPr lang="en-US" altLang="zh-CN" sz="2000" dirty="0">
                <a:latin typeface="华文仿宋" pitchFamily="2" charset="-122"/>
                <a:ea typeface="华文仿宋" pitchFamily="2" charset="-122"/>
              </a:rPr>
              <a:t>224</a:t>
            </a:r>
            <a:r>
              <a:rPr lang="zh-CN" altLang="en-US" sz="2000" dirty="0">
                <a:latin typeface="华文仿宋" pitchFamily="2" charset="-122"/>
                <a:ea typeface="华文仿宋" pitchFamily="2" charset="-122"/>
              </a:rPr>
              <a:t>页。</a:t>
            </a:r>
            <a:endParaRPr lang="zh-CN" altLang="en-US" sz="2000" dirty="0">
              <a:latin typeface="华文仿宋" pitchFamily="2" charset="-122"/>
              <a:ea typeface="华文仿宋" pitchFamily="2" charset="-122"/>
            </a:endParaRPr>
          </a:p>
          <a:p>
            <a:pPr marL="342900" lvl="0" indent="-342900" eaLnBrk="1" hangingPunct="1">
              <a:lnSpc>
                <a:spcPct val="90000"/>
              </a:lnSpc>
              <a:buNone/>
            </a:pPr>
            <a:r>
              <a:rPr lang="zh-CN" altLang="en-US" sz="2000" dirty="0">
                <a:latin typeface="华文仿宋" pitchFamily="2" charset="-122"/>
                <a:ea typeface="华文仿宋" pitchFamily="2" charset="-122"/>
              </a:rPr>
              <a:t>  </a:t>
            </a:r>
            <a:r>
              <a:rPr lang="en-US" altLang="zh-CN" sz="2000" dirty="0">
                <a:latin typeface="华文仿宋" pitchFamily="2" charset="-122"/>
                <a:ea typeface="华文仿宋" pitchFamily="2" charset="-122"/>
              </a:rPr>
              <a:t>2</a:t>
            </a:r>
            <a:r>
              <a:rPr lang="zh-CN" altLang="en-US" sz="2000" dirty="0">
                <a:latin typeface="华文仿宋" pitchFamily="2" charset="-122"/>
                <a:ea typeface="华文仿宋" pitchFamily="2" charset="-122"/>
              </a:rPr>
              <a:t>．会计账簿。 三栏式现金、银行存款日记账；三栏式总账，采用三栏式、数量金额式及多栏式明细账。</a:t>
            </a:r>
            <a:endParaRPr lang="zh-CN" altLang="en-US" sz="2000" dirty="0">
              <a:latin typeface="华文仿宋" pitchFamily="2" charset="-122"/>
              <a:ea typeface="华文仿宋" pitchFamily="2" charset="-122"/>
            </a:endParaRPr>
          </a:p>
          <a:p>
            <a:pPr marL="342900" lvl="0" indent="-342900" eaLnBrk="1" hangingPunct="1">
              <a:lnSpc>
                <a:spcPct val="90000"/>
              </a:lnSpc>
              <a:buNone/>
            </a:pPr>
            <a:r>
              <a:rPr lang="zh-CN" altLang="en-US" sz="2000" dirty="0">
                <a:latin typeface="华文仿宋" pitchFamily="2" charset="-122"/>
                <a:ea typeface="华文仿宋" pitchFamily="2" charset="-122"/>
              </a:rPr>
              <a:t>  </a:t>
            </a:r>
            <a:r>
              <a:rPr lang="en-US" altLang="zh-CN" sz="2000" dirty="0">
                <a:latin typeface="华文仿宋" pitchFamily="2" charset="-122"/>
                <a:ea typeface="华文仿宋" pitchFamily="2" charset="-122"/>
              </a:rPr>
              <a:t>3</a:t>
            </a:r>
            <a:r>
              <a:rPr lang="zh-CN" altLang="en-US" sz="2000" dirty="0">
                <a:latin typeface="华文仿宋" pitchFamily="2" charset="-122"/>
                <a:ea typeface="华文仿宋" pitchFamily="2" charset="-122"/>
              </a:rPr>
              <a:t>．会计报表。统一规定的报表种类与格式。 </a:t>
            </a:r>
            <a:endParaRPr lang="zh-CN" altLang="en-US" sz="2000" dirty="0">
              <a:latin typeface="华文仿宋" pitchFamily="2" charset="-122"/>
              <a:ea typeface="华文仿宋" pitchFamily="2" charset="-122"/>
            </a:endParaRPr>
          </a:p>
        </p:txBody>
      </p:sp>
    </p:spTree>
  </p:cSld>
  <p:clrMapOvr>
    <a:masterClrMapping/>
  </p:clrMapOvr>
  <p:transition spd="med">
    <p:random/>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8"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52579" name="Text Box 5"/>
          <p:cNvSpPr txBox="1"/>
          <p:nvPr/>
        </p:nvSpPr>
        <p:spPr>
          <a:xfrm>
            <a:off x="1828800" y="4425950"/>
            <a:ext cx="1600200" cy="466725"/>
          </a:xfrm>
          <a:prstGeom prst="rect">
            <a:avLst/>
          </a:prstGeom>
          <a:solidFill>
            <a:srgbClr val="7DCAF5"/>
          </a:solidFill>
          <a:ln w="9525" cap="flat" cmpd="sng">
            <a:solidFill>
              <a:schemeClr val="tx1"/>
            </a:solidFill>
            <a:prstDash val="solid"/>
            <a:miter/>
            <a:headEnd type="none" w="med" len="med"/>
            <a:tailEnd type="none" w="med" len="med"/>
          </a:ln>
          <a:effectLst>
            <a:outerShdw dist="35921" dir="2699999" algn="ctr" rotWithShape="0">
              <a:schemeClr val="bg2"/>
            </a:outerShdw>
          </a:effectLst>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记账凭证</a:t>
            </a:r>
            <a:endParaRPr lang="zh-CN" altLang="en-US" sz="2400" dirty="0">
              <a:latin typeface="Times New Roman" panose="02020603050405020304" pitchFamily="18" charset="0"/>
              <a:ea typeface="黑体" panose="02010609060101010101" pitchFamily="49" charset="-122"/>
            </a:endParaRPr>
          </a:p>
        </p:txBody>
      </p:sp>
      <p:sp>
        <p:nvSpPr>
          <p:cNvPr id="152580" name="Text Box 6"/>
          <p:cNvSpPr txBox="1"/>
          <p:nvPr/>
        </p:nvSpPr>
        <p:spPr>
          <a:xfrm>
            <a:off x="1828800" y="3587750"/>
            <a:ext cx="533400" cy="831850"/>
          </a:xfrm>
          <a:prstGeom prst="rect">
            <a:avLst/>
          </a:prstGeom>
          <a:solidFill>
            <a:srgbClr val="CC0000"/>
          </a:solidFill>
          <a:ln w="9525" cap="flat" cmpd="sng">
            <a:solidFill>
              <a:schemeClr val="tx1"/>
            </a:solidFill>
            <a:prstDash val="solid"/>
            <a:miter/>
            <a:headEnd type="none" w="med" len="med"/>
            <a:tailEnd type="none" w="med" len="med"/>
          </a:ln>
          <a:effectLst>
            <a:outerShdw dist="35921" dir="2699999" algn="ctr" rotWithShape="0">
              <a:schemeClr val="bg2"/>
            </a:outerShdw>
          </a:effectLst>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收款</a:t>
            </a:r>
            <a:endParaRPr lang="zh-CN" altLang="en-US" sz="2400" dirty="0">
              <a:latin typeface="Times New Roman" panose="02020603050405020304" pitchFamily="18" charset="0"/>
              <a:ea typeface="黑体" panose="02010609060101010101" pitchFamily="49" charset="-122"/>
            </a:endParaRPr>
          </a:p>
        </p:txBody>
      </p:sp>
      <p:sp>
        <p:nvSpPr>
          <p:cNvPr id="152581" name="Text Box 7"/>
          <p:cNvSpPr txBox="1"/>
          <p:nvPr/>
        </p:nvSpPr>
        <p:spPr>
          <a:xfrm>
            <a:off x="2362200" y="3587750"/>
            <a:ext cx="533400" cy="831850"/>
          </a:xfrm>
          <a:prstGeom prst="rect">
            <a:avLst/>
          </a:prstGeom>
          <a:solidFill>
            <a:srgbClr val="000099"/>
          </a:solidFill>
          <a:ln w="9525" cap="flat" cmpd="sng">
            <a:solidFill>
              <a:schemeClr val="tx1"/>
            </a:solidFill>
            <a:prstDash val="solid"/>
            <a:miter/>
            <a:headEnd type="none" w="med" len="med"/>
            <a:tailEnd type="none" w="med" len="med"/>
          </a:ln>
          <a:effectLst>
            <a:outerShdw dist="35921" dir="2699999" algn="ctr" rotWithShape="0">
              <a:schemeClr val="bg2"/>
            </a:outerShdw>
          </a:effectLst>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付款</a:t>
            </a:r>
            <a:endParaRPr lang="zh-CN" altLang="en-US" sz="2400" dirty="0">
              <a:latin typeface="Times New Roman" panose="02020603050405020304" pitchFamily="18" charset="0"/>
              <a:ea typeface="黑体" panose="02010609060101010101" pitchFamily="49" charset="-122"/>
            </a:endParaRPr>
          </a:p>
        </p:txBody>
      </p:sp>
      <p:sp>
        <p:nvSpPr>
          <p:cNvPr id="152582" name="Text Box 8"/>
          <p:cNvSpPr txBox="1"/>
          <p:nvPr/>
        </p:nvSpPr>
        <p:spPr>
          <a:xfrm>
            <a:off x="2895600" y="3587750"/>
            <a:ext cx="533400" cy="831850"/>
          </a:xfrm>
          <a:prstGeom prst="rect">
            <a:avLst/>
          </a:prstGeom>
          <a:solidFill>
            <a:schemeClr val="bg1"/>
          </a:solidFill>
          <a:ln w="9525" cap="flat" cmpd="sng">
            <a:solidFill>
              <a:schemeClr val="tx1"/>
            </a:solidFill>
            <a:prstDash val="solid"/>
            <a:miter/>
            <a:headEnd type="none" w="med" len="med"/>
            <a:tailEnd type="none" w="med" len="med"/>
          </a:ln>
          <a:effectLst>
            <a:outerShdw dist="35921" dir="2699999" algn="ctr" rotWithShape="0">
              <a:schemeClr val="bg2"/>
            </a:outerShdw>
          </a:effectLst>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转账</a:t>
            </a:r>
            <a:endParaRPr lang="zh-CN" altLang="en-US" sz="2400" dirty="0">
              <a:latin typeface="Times New Roman" panose="02020603050405020304" pitchFamily="18" charset="0"/>
              <a:ea typeface="黑体" panose="02010609060101010101" pitchFamily="49" charset="-122"/>
            </a:endParaRPr>
          </a:p>
        </p:txBody>
      </p:sp>
      <p:sp>
        <p:nvSpPr>
          <p:cNvPr id="152583" name="Text Box 9"/>
          <p:cNvSpPr txBox="1"/>
          <p:nvPr/>
        </p:nvSpPr>
        <p:spPr>
          <a:xfrm>
            <a:off x="5257800" y="2825750"/>
            <a:ext cx="1447800" cy="466725"/>
          </a:xfrm>
          <a:prstGeom prst="rect">
            <a:avLst/>
          </a:prstGeom>
          <a:solidFill>
            <a:srgbClr val="7DCAF5"/>
          </a:solidFill>
          <a:ln w="9525" cap="flat" cmpd="sng">
            <a:solidFill>
              <a:schemeClr val="tx1"/>
            </a:solidFill>
            <a:prstDash val="solid"/>
            <a:miter/>
            <a:headEnd type="none" w="med" len="med"/>
            <a:tailEnd type="none" w="med" len="med"/>
          </a:ln>
          <a:effectLst>
            <a:outerShdw dist="35921" dir="2699999" algn="ctr" rotWithShape="0">
              <a:schemeClr val="bg2"/>
            </a:outerShdw>
          </a:effectLst>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日记账</a:t>
            </a:r>
            <a:endParaRPr lang="zh-CN" altLang="en-US" sz="2400" dirty="0">
              <a:latin typeface="Times New Roman" panose="02020603050405020304" pitchFamily="18" charset="0"/>
              <a:ea typeface="黑体" panose="02010609060101010101" pitchFamily="49" charset="-122"/>
            </a:endParaRPr>
          </a:p>
        </p:txBody>
      </p:sp>
      <p:sp>
        <p:nvSpPr>
          <p:cNvPr id="152584" name="Text Box 10"/>
          <p:cNvSpPr txBox="1"/>
          <p:nvPr/>
        </p:nvSpPr>
        <p:spPr>
          <a:xfrm>
            <a:off x="5257800" y="1987550"/>
            <a:ext cx="533400" cy="831850"/>
          </a:xfrm>
          <a:prstGeom prst="rect">
            <a:avLst/>
          </a:prstGeom>
          <a:solidFill>
            <a:srgbClr val="006600"/>
          </a:solidFill>
          <a:ln w="9525" cap="flat" cmpd="sng">
            <a:solidFill>
              <a:schemeClr val="tx1"/>
            </a:solidFill>
            <a:prstDash val="solid"/>
            <a:miter/>
            <a:headEnd type="none" w="med" len="med"/>
            <a:tailEnd type="none" w="med" len="med"/>
          </a:ln>
          <a:effectLst>
            <a:outerShdw dist="35921" dir="2699999" algn="ctr" rotWithShape="0">
              <a:schemeClr val="bg2"/>
            </a:outerShdw>
          </a:effectLst>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现金</a:t>
            </a:r>
            <a:endParaRPr lang="zh-CN" altLang="en-US" sz="2400" dirty="0">
              <a:latin typeface="Times New Roman" panose="02020603050405020304" pitchFamily="18" charset="0"/>
              <a:ea typeface="黑体" panose="02010609060101010101" pitchFamily="49" charset="-122"/>
            </a:endParaRPr>
          </a:p>
        </p:txBody>
      </p:sp>
      <p:sp>
        <p:nvSpPr>
          <p:cNvPr id="152585" name="Text Box 11"/>
          <p:cNvSpPr txBox="1"/>
          <p:nvPr/>
        </p:nvSpPr>
        <p:spPr>
          <a:xfrm>
            <a:off x="5791200" y="1987550"/>
            <a:ext cx="914400" cy="831850"/>
          </a:xfrm>
          <a:prstGeom prst="rect">
            <a:avLst/>
          </a:prstGeom>
          <a:solidFill>
            <a:srgbClr val="800000"/>
          </a:solidFill>
          <a:ln w="9525" cap="flat" cmpd="sng">
            <a:solidFill>
              <a:schemeClr val="tx1"/>
            </a:solidFill>
            <a:prstDash val="solid"/>
            <a:miter/>
            <a:headEnd type="none" w="med" len="med"/>
            <a:tailEnd type="none" w="med" len="med"/>
          </a:ln>
          <a:effectLst>
            <a:outerShdw dist="35921" dir="2699999" algn="ctr" rotWithShape="0">
              <a:schemeClr val="bg2"/>
            </a:outerShdw>
          </a:effectLst>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银行存款</a:t>
            </a:r>
            <a:endParaRPr lang="zh-CN" altLang="en-US" sz="2400" dirty="0">
              <a:latin typeface="Times New Roman" panose="02020603050405020304" pitchFamily="18" charset="0"/>
              <a:ea typeface="黑体" panose="02010609060101010101" pitchFamily="49" charset="-122"/>
            </a:endParaRPr>
          </a:p>
        </p:txBody>
      </p:sp>
      <p:sp>
        <p:nvSpPr>
          <p:cNvPr id="152586" name="Text Box 12"/>
          <p:cNvSpPr txBox="1"/>
          <p:nvPr/>
        </p:nvSpPr>
        <p:spPr>
          <a:xfrm>
            <a:off x="5105400" y="6026150"/>
            <a:ext cx="1828800" cy="466725"/>
          </a:xfrm>
          <a:prstGeom prst="rect">
            <a:avLst/>
          </a:prstGeom>
          <a:solidFill>
            <a:srgbClr val="7DCAF5"/>
          </a:solidFill>
          <a:ln w="9525" cap="flat" cmpd="sng">
            <a:solidFill>
              <a:schemeClr val="tx1"/>
            </a:solidFill>
            <a:prstDash val="solid"/>
            <a:miter/>
            <a:headEnd type="none" w="med" len="med"/>
            <a:tailEnd type="none" w="med" len="med"/>
          </a:ln>
          <a:effectLst>
            <a:outerShdw dist="35921" dir="2699999" algn="ctr" rotWithShape="0">
              <a:schemeClr val="bg2"/>
            </a:outerShdw>
          </a:effectLst>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明细分类账</a:t>
            </a:r>
            <a:endParaRPr lang="zh-CN" altLang="en-US" sz="2400" dirty="0">
              <a:latin typeface="Times New Roman" panose="02020603050405020304" pitchFamily="18" charset="0"/>
              <a:ea typeface="黑体" panose="02010609060101010101" pitchFamily="49" charset="-122"/>
            </a:endParaRPr>
          </a:p>
        </p:txBody>
      </p:sp>
      <p:sp>
        <p:nvSpPr>
          <p:cNvPr id="152587" name="Text Box 13"/>
          <p:cNvSpPr txBox="1"/>
          <p:nvPr/>
        </p:nvSpPr>
        <p:spPr>
          <a:xfrm>
            <a:off x="5181600" y="4425950"/>
            <a:ext cx="1600200" cy="466725"/>
          </a:xfrm>
          <a:prstGeom prst="rect">
            <a:avLst/>
          </a:prstGeom>
          <a:solidFill>
            <a:srgbClr val="7DCAF5"/>
          </a:solidFill>
          <a:ln w="9525" cap="flat" cmpd="sng">
            <a:solidFill>
              <a:schemeClr val="tx1"/>
            </a:solidFill>
            <a:prstDash val="solid"/>
            <a:miter/>
            <a:headEnd type="none" w="med" len="med"/>
            <a:tailEnd type="none" w="med" len="med"/>
          </a:ln>
          <a:effectLst>
            <a:outerShdw dist="35921" dir="2699999" algn="ctr" rotWithShape="0">
              <a:schemeClr val="bg2"/>
            </a:outerShdw>
          </a:effectLst>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总分类账</a:t>
            </a:r>
            <a:endParaRPr lang="zh-CN" altLang="en-US" sz="2400" dirty="0">
              <a:latin typeface="Times New Roman" panose="02020603050405020304" pitchFamily="18" charset="0"/>
              <a:ea typeface="黑体" panose="02010609060101010101" pitchFamily="49" charset="-122"/>
            </a:endParaRPr>
          </a:p>
        </p:txBody>
      </p:sp>
      <p:sp>
        <p:nvSpPr>
          <p:cNvPr id="152588" name="Text Box 14"/>
          <p:cNvSpPr txBox="1"/>
          <p:nvPr/>
        </p:nvSpPr>
        <p:spPr>
          <a:xfrm>
            <a:off x="7924800" y="3740150"/>
            <a:ext cx="533400" cy="1562100"/>
          </a:xfrm>
          <a:prstGeom prst="rect">
            <a:avLst/>
          </a:prstGeom>
          <a:solidFill>
            <a:srgbClr val="7DCAF5"/>
          </a:solidFill>
          <a:ln w="9525" cap="flat" cmpd="sng">
            <a:solidFill>
              <a:schemeClr val="tx1"/>
            </a:solidFill>
            <a:prstDash val="solid"/>
            <a:miter/>
            <a:headEnd type="none" w="med" len="med"/>
            <a:tailEnd type="none" w="med" len="med"/>
          </a:ln>
          <a:effectLst>
            <a:outerShdw dist="35921" dir="2699999" algn="ctr" rotWithShape="0">
              <a:schemeClr val="bg2"/>
            </a:outerShdw>
          </a:effectLst>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会计报表</a:t>
            </a:r>
            <a:endParaRPr lang="zh-CN" altLang="en-US" sz="2400" dirty="0">
              <a:latin typeface="Times New Roman" panose="02020603050405020304" pitchFamily="18" charset="0"/>
              <a:ea typeface="黑体" panose="02010609060101010101" pitchFamily="49" charset="-122"/>
            </a:endParaRPr>
          </a:p>
        </p:txBody>
      </p:sp>
      <p:sp>
        <p:nvSpPr>
          <p:cNvPr id="152589" name="Text Box 15"/>
          <p:cNvSpPr txBox="1"/>
          <p:nvPr/>
        </p:nvSpPr>
        <p:spPr>
          <a:xfrm>
            <a:off x="685800" y="3892550"/>
            <a:ext cx="533400" cy="1562100"/>
          </a:xfrm>
          <a:prstGeom prst="rect">
            <a:avLst/>
          </a:prstGeom>
          <a:solidFill>
            <a:srgbClr val="7DCAF5"/>
          </a:solidFill>
          <a:ln w="9525" cap="flat" cmpd="sng">
            <a:solidFill>
              <a:schemeClr val="tx1"/>
            </a:solidFill>
            <a:prstDash val="solid"/>
            <a:miter/>
            <a:headEnd type="none" w="med" len="med"/>
            <a:tailEnd type="none" w="med" len="med"/>
          </a:ln>
          <a:effectLst>
            <a:outerShdw dist="35921" dir="2699999" algn="ctr" rotWithShape="0">
              <a:schemeClr val="bg2"/>
            </a:outerShdw>
          </a:effectLst>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原始凭证</a:t>
            </a:r>
            <a:endParaRPr lang="zh-CN" altLang="en-US" sz="2400" dirty="0">
              <a:latin typeface="Times New Roman" panose="02020603050405020304" pitchFamily="18" charset="0"/>
              <a:ea typeface="黑体" panose="02010609060101010101" pitchFamily="49" charset="-122"/>
            </a:endParaRPr>
          </a:p>
        </p:txBody>
      </p:sp>
      <p:sp>
        <p:nvSpPr>
          <p:cNvPr id="152590" name="Text Box 16"/>
          <p:cNvSpPr txBox="1"/>
          <p:nvPr/>
        </p:nvSpPr>
        <p:spPr>
          <a:xfrm>
            <a:off x="4038600" y="3663950"/>
            <a:ext cx="533400" cy="1927225"/>
          </a:xfrm>
          <a:prstGeom prst="rect">
            <a:avLst/>
          </a:prstGeom>
          <a:solidFill>
            <a:srgbClr val="FFCC66"/>
          </a:solidFill>
          <a:ln w="9525" cap="flat" cmpd="sng">
            <a:solidFill>
              <a:srgbClr val="CC0000"/>
            </a:solidFill>
            <a:prstDash val="solid"/>
            <a:miter/>
            <a:headEnd type="none" w="med" len="med"/>
            <a:tailEnd type="none" w="med" len="med"/>
          </a:ln>
          <a:effectLst>
            <a:outerShdw dist="35921" dir="2699999" algn="ctr" rotWithShape="0">
              <a:schemeClr val="bg2"/>
            </a:outerShdw>
          </a:effectLst>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solidFill>
                  <a:srgbClr val="FF0000"/>
                </a:solidFill>
                <a:latin typeface="Times New Roman" panose="02020603050405020304" pitchFamily="18" charset="0"/>
                <a:ea typeface="黑体" panose="02010609060101010101" pitchFamily="49" charset="-122"/>
              </a:rPr>
              <a:t>科目汇总表</a:t>
            </a:r>
            <a:endParaRPr lang="zh-CN" altLang="en-US" sz="2400" dirty="0">
              <a:solidFill>
                <a:srgbClr val="FF0000"/>
              </a:solidFill>
              <a:latin typeface="Times New Roman" panose="02020603050405020304" pitchFamily="18" charset="0"/>
              <a:ea typeface="黑体" panose="02010609060101010101" pitchFamily="49" charset="-122"/>
            </a:endParaRPr>
          </a:p>
        </p:txBody>
      </p:sp>
      <p:sp>
        <p:nvSpPr>
          <p:cNvPr id="428049" name="Line 17"/>
          <p:cNvSpPr/>
          <p:nvPr/>
        </p:nvSpPr>
        <p:spPr>
          <a:xfrm>
            <a:off x="1219200" y="4654550"/>
            <a:ext cx="609600" cy="0"/>
          </a:xfrm>
          <a:prstGeom prst="line">
            <a:avLst/>
          </a:prstGeom>
          <a:ln w="28575" cap="flat" cmpd="sng">
            <a:solidFill>
              <a:schemeClr val="tx1"/>
            </a:solidFill>
            <a:prstDash val="solid"/>
            <a:headEnd type="none" w="med" len="med"/>
            <a:tailEnd type="triangle" w="med" len="med"/>
          </a:ln>
        </p:spPr>
      </p:sp>
      <p:sp>
        <p:nvSpPr>
          <p:cNvPr id="428050" name="Line 18"/>
          <p:cNvSpPr/>
          <p:nvPr/>
        </p:nvSpPr>
        <p:spPr>
          <a:xfrm>
            <a:off x="2133600" y="3054350"/>
            <a:ext cx="3124200" cy="0"/>
          </a:xfrm>
          <a:prstGeom prst="line">
            <a:avLst/>
          </a:prstGeom>
          <a:ln w="28575" cap="flat" cmpd="sng">
            <a:solidFill>
              <a:schemeClr val="tx1"/>
            </a:solidFill>
            <a:prstDash val="solid"/>
            <a:headEnd type="none" w="med" len="med"/>
            <a:tailEnd type="triangle" w="med" len="med"/>
          </a:ln>
        </p:spPr>
      </p:sp>
      <p:sp>
        <p:nvSpPr>
          <p:cNvPr id="428051" name="Line 19"/>
          <p:cNvSpPr/>
          <p:nvPr/>
        </p:nvSpPr>
        <p:spPr>
          <a:xfrm>
            <a:off x="2133600" y="3054350"/>
            <a:ext cx="0" cy="533400"/>
          </a:xfrm>
          <a:prstGeom prst="line">
            <a:avLst/>
          </a:prstGeom>
          <a:ln w="28575" cap="flat" cmpd="sng">
            <a:solidFill>
              <a:schemeClr val="tx1"/>
            </a:solidFill>
            <a:prstDash val="solid"/>
            <a:headEnd type="none" w="med" len="med"/>
            <a:tailEnd type="none" w="med" len="med"/>
          </a:ln>
        </p:spPr>
      </p:sp>
      <p:sp>
        <p:nvSpPr>
          <p:cNvPr id="428052" name="Line 20"/>
          <p:cNvSpPr/>
          <p:nvPr/>
        </p:nvSpPr>
        <p:spPr>
          <a:xfrm>
            <a:off x="2667000" y="3054350"/>
            <a:ext cx="0" cy="533400"/>
          </a:xfrm>
          <a:prstGeom prst="line">
            <a:avLst/>
          </a:prstGeom>
          <a:ln w="28575" cap="flat" cmpd="sng">
            <a:solidFill>
              <a:schemeClr val="tx1"/>
            </a:solidFill>
            <a:prstDash val="solid"/>
            <a:headEnd type="none" w="med" len="med"/>
            <a:tailEnd type="none" w="med" len="med"/>
          </a:ln>
        </p:spPr>
      </p:sp>
      <p:sp>
        <p:nvSpPr>
          <p:cNvPr id="428053" name="Line 21"/>
          <p:cNvSpPr/>
          <p:nvPr/>
        </p:nvSpPr>
        <p:spPr>
          <a:xfrm>
            <a:off x="990600" y="6254750"/>
            <a:ext cx="4114800" cy="0"/>
          </a:xfrm>
          <a:prstGeom prst="line">
            <a:avLst/>
          </a:prstGeom>
          <a:ln w="28575" cap="flat" cmpd="sng">
            <a:solidFill>
              <a:schemeClr val="tx1"/>
            </a:solidFill>
            <a:prstDash val="solid"/>
            <a:headEnd type="none" w="med" len="med"/>
            <a:tailEnd type="triangle" w="med" len="med"/>
          </a:ln>
        </p:spPr>
      </p:sp>
      <p:sp>
        <p:nvSpPr>
          <p:cNvPr id="428054" name="Line 22"/>
          <p:cNvSpPr/>
          <p:nvPr/>
        </p:nvSpPr>
        <p:spPr>
          <a:xfrm>
            <a:off x="990600" y="5492750"/>
            <a:ext cx="0" cy="762000"/>
          </a:xfrm>
          <a:prstGeom prst="line">
            <a:avLst/>
          </a:prstGeom>
          <a:ln w="28575" cap="flat" cmpd="sng">
            <a:solidFill>
              <a:schemeClr val="tx1"/>
            </a:solidFill>
            <a:prstDash val="solid"/>
            <a:headEnd type="none" w="med" len="med"/>
            <a:tailEnd type="none" w="med" len="med"/>
          </a:ln>
        </p:spPr>
      </p:sp>
      <p:sp>
        <p:nvSpPr>
          <p:cNvPr id="428055" name="Line 23"/>
          <p:cNvSpPr/>
          <p:nvPr/>
        </p:nvSpPr>
        <p:spPr>
          <a:xfrm>
            <a:off x="2667000" y="4883150"/>
            <a:ext cx="0" cy="1371600"/>
          </a:xfrm>
          <a:prstGeom prst="line">
            <a:avLst/>
          </a:prstGeom>
          <a:ln w="28575" cap="flat" cmpd="sng">
            <a:solidFill>
              <a:schemeClr val="tx1"/>
            </a:solidFill>
            <a:prstDash val="solid"/>
            <a:headEnd type="none" w="med" len="med"/>
            <a:tailEnd type="none" w="med" len="med"/>
          </a:ln>
        </p:spPr>
      </p:sp>
      <p:sp>
        <p:nvSpPr>
          <p:cNvPr id="428056" name="Line 24"/>
          <p:cNvSpPr/>
          <p:nvPr/>
        </p:nvSpPr>
        <p:spPr>
          <a:xfrm>
            <a:off x="3429000" y="4654550"/>
            <a:ext cx="609600" cy="0"/>
          </a:xfrm>
          <a:prstGeom prst="line">
            <a:avLst/>
          </a:prstGeom>
          <a:ln w="28575" cap="flat" cmpd="sng">
            <a:solidFill>
              <a:schemeClr val="tx1"/>
            </a:solidFill>
            <a:prstDash val="solid"/>
            <a:headEnd type="none" w="med" len="med"/>
            <a:tailEnd type="triangle" w="med" len="med"/>
          </a:ln>
        </p:spPr>
      </p:sp>
      <p:sp>
        <p:nvSpPr>
          <p:cNvPr id="428057" name="Line 25"/>
          <p:cNvSpPr/>
          <p:nvPr/>
        </p:nvSpPr>
        <p:spPr>
          <a:xfrm>
            <a:off x="4572000" y="4654550"/>
            <a:ext cx="609600" cy="0"/>
          </a:xfrm>
          <a:prstGeom prst="line">
            <a:avLst/>
          </a:prstGeom>
          <a:ln w="28575" cap="flat" cmpd="sng">
            <a:solidFill>
              <a:schemeClr val="tx1"/>
            </a:solidFill>
            <a:prstDash val="solid"/>
            <a:headEnd type="none" w="med" len="med"/>
            <a:tailEnd type="triangle" w="med" len="med"/>
          </a:ln>
        </p:spPr>
      </p:sp>
      <p:sp>
        <p:nvSpPr>
          <p:cNvPr id="428058" name="Line 26"/>
          <p:cNvSpPr/>
          <p:nvPr/>
        </p:nvSpPr>
        <p:spPr>
          <a:xfrm>
            <a:off x="6019800" y="3282950"/>
            <a:ext cx="0" cy="609600"/>
          </a:xfrm>
          <a:prstGeom prst="line">
            <a:avLst/>
          </a:prstGeom>
          <a:ln w="28575" cap="flat" cmpd="sng">
            <a:solidFill>
              <a:schemeClr val="tx1"/>
            </a:solidFill>
            <a:prstDash val="sysDot"/>
            <a:headEnd type="none" w="med" len="med"/>
            <a:tailEnd type="triangle" w="med" len="med"/>
          </a:ln>
        </p:spPr>
      </p:sp>
      <p:sp>
        <p:nvSpPr>
          <p:cNvPr id="428059" name="Line 27"/>
          <p:cNvSpPr/>
          <p:nvPr/>
        </p:nvSpPr>
        <p:spPr>
          <a:xfrm flipV="1">
            <a:off x="6019800" y="3892550"/>
            <a:ext cx="0" cy="533400"/>
          </a:xfrm>
          <a:prstGeom prst="line">
            <a:avLst/>
          </a:prstGeom>
          <a:ln w="28575" cap="flat" cmpd="sng">
            <a:solidFill>
              <a:schemeClr val="tx1"/>
            </a:solidFill>
            <a:prstDash val="sysDot"/>
            <a:headEnd type="none" w="med" len="med"/>
            <a:tailEnd type="triangle" w="med" len="med"/>
          </a:ln>
        </p:spPr>
      </p:sp>
      <p:sp>
        <p:nvSpPr>
          <p:cNvPr id="428060" name="Line 28"/>
          <p:cNvSpPr/>
          <p:nvPr/>
        </p:nvSpPr>
        <p:spPr>
          <a:xfrm flipV="1">
            <a:off x="6019800" y="5492750"/>
            <a:ext cx="0" cy="533400"/>
          </a:xfrm>
          <a:prstGeom prst="line">
            <a:avLst/>
          </a:prstGeom>
          <a:ln w="28575" cap="flat" cmpd="sng">
            <a:solidFill>
              <a:schemeClr val="tx1"/>
            </a:solidFill>
            <a:prstDash val="sysDot"/>
            <a:headEnd type="none" w="med" len="med"/>
            <a:tailEnd type="triangle" w="med" len="med"/>
          </a:ln>
        </p:spPr>
      </p:sp>
      <p:sp>
        <p:nvSpPr>
          <p:cNvPr id="428061" name="Line 29"/>
          <p:cNvSpPr/>
          <p:nvPr/>
        </p:nvSpPr>
        <p:spPr>
          <a:xfrm>
            <a:off x="6019800" y="4883150"/>
            <a:ext cx="0" cy="609600"/>
          </a:xfrm>
          <a:prstGeom prst="line">
            <a:avLst/>
          </a:prstGeom>
          <a:ln w="28575" cap="flat" cmpd="sng">
            <a:solidFill>
              <a:schemeClr val="tx1"/>
            </a:solidFill>
            <a:prstDash val="sysDot"/>
            <a:headEnd type="none" w="med" len="med"/>
            <a:tailEnd type="triangle" w="med" len="med"/>
          </a:ln>
        </p:spPr>
      </p:sp>
      <p:sp>
        <p:nvSpPr>
          <p:cNvPr id="428062" name="Line 30"/>
          <p:cNvSpPr/>
          <p:nvPr/>
        </p:nvSpPr>
        <p:spPr>
          <a:xfrm>
            <a:off x="6781800" y="4654550"/>
            <a:ext cx="1143000" cy="0"/>
          </a:xfrm>
          <a:prstGeom prst="line">
            <a:avLst/>
          </a:prstGeom>
          <a:ln w="28575" cap="flat" cmpd="sng">
            <a:solidFill>
              <a:schemeClr val="tx1"/>
            </a:solidFill>
            <a:prstDash val="solid"/>
            <a:headEnd type="none" w="med" len="med"/>
            <a:tailEnd type="triangle" w="med" len="med"/>
          </a:ln>
        </p:spPr>
      </p:sp>
      <p:sp>
        <p:nvSpPr>
          <p:cNvPr id="428063" name="Line 31"/>
          <p:cNvSpPr/>
          <p:nvPr/>
        </p:nvSpPr>
        <p:spPr>
          <a:xfrm>
            <a:off x="6934200" y="6254750"/>
            <a:ext cx="457200" cy="0"/>
          </a:xfrm>
          <a:prstGeom prst="line">
            <a:avLst/>
          </a:prstGeom>
          <a:ln w="28575" cap="flat" cmpd="sng">
            <a:solidFill>
              <a:schemeClr val="tx1"/>
            </a:solidFill>
            <a:prstDash val="solid"/>
            <a:headEnd type="none" w="med" len="med"/>
            <a:tailEnd type="none" w="med" len="med"/>
          </a:ln>
        </p:spPr>
      </p:sp>
      <p:sp>
        <p:nvSpPr>
          <p:cNvPr id="428064" name="Line 32"/>
          <p:cNvSpPr/>
          <p:nvPr/>
        </p:nvSpPr>
        <p:spPr>
          <a:xfrm flipV="1">
            <a:off x="7391400" y="4654550"/>
            <a:ext cx="0" cy="1600200"/>
          </a:xfrm>
          <a:prstGeom prst="line">
            <a:avLst/>
          </a:prstGeom>
          <a:ln w="28575" cap="flat" cmpd="sng">
            <a:solidFill>
              <a:schemeClr val="tx1"/>
            </a:solidFill>
            <a:prstDash val="solid"/>
            <a:headEnd type="none" w="med" len="med"/>
            <a:tailEnd type="none" w="med" len="med"/>
          </a:ln>
        </p:spPr>
      </p:sp>
      <p:sp>
        <p:nvSpPr>
          <p:cNvPr id="428065" name="Text Box 33"/>
          <p:cNvSpPr txBox="1"/>
          <p:nvPr/>
        </p:nvSpPr>
        <p:spPr>
          <a:xfrm>
            <a:off x="1295400" y="4121150"/>
            <a:ext cx="457200" cy="457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just">
              <a:spcBef>
                <a:spcPct val="0"/>
              </a:spcBef>
              <a:buClrTx/>
              <a:buSzTx/>
              <a:buFontTx/>
              <a:buNone/>
            </a:pPr>
            <a:r>
              <a:rPr lang="en-US" altLang="zh-CN" sz="2400" dirty="0">
                <a:latin typeface="宋体" panose="02010600030101010101" pitchFamily="2" charset="-122"/>
              </a:rPr>
              <a:t>①</a:t>
            </a:r>
            <a:endParaRPr lang="en-US" altLang="zh-CN" sz="2400" dirty="0">
              <a:latin typeface="Times New Roman" panose="02020603050405020304" pitchFamily="18" charset="0"/>
            </a:endParaRPr>
          </a:p>
        </p:txBody>
      </p:sp>
      <p:sp>
        <p:nvSpPr>
          <p:cNvPr id="428066" name="Text Box 34"/>
          <p:cNvSpPr txBox="1"/>
          <p:nvPr/>
        </p:nvSpPr>
        <p:spPr>
          <a:xfrm>
            <a:off x="3505200" y="2520950"/>
            <a:ext cx="533400" cy="457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just">
              <a:spcBef>
                <a:spcPct val="0"/>
              </a:spcBef>
              <a:buClrTx/>
              <a:buSzTx/>
              <a:buFontTx/>
              <a:buNone/>
            </a:pPr>
            <a:r>
              <a:rPr lang="en-US" altLang="zh-CN" sz="2400" dirty="0">
                <a:latin typeface="宋体" panose="02010600030101010101" pitchFamily="2" charset="-122"/>
              </a:rPr>
              <a:t>②</a:t>
            </a:r>
            <a:endParaRPr lang="en-US" altLang="zh-CN" sz="2400" dirty="0">
              <a:latin typeface="Times New Roman" panose="02020603050405020304" pitchFamily="18" charset="0"/>
            </a:endParaRPr>
          </a:p>
        </p:txBody>
      </p:sp>
      <p:sp>
        <p:nvSpPr>
          <p:cNvPr id="428067" name="Text Box 35"/>
          <p:cNvSpPr txBox="1"/>
          <p:nvPr/>
        </p:nvSpPr>
        <p:spPr>
          <a:xfrm>
            <a:off x="3505200" y="6178550"/>
            <a:ext cx="460375" cy="4191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just">
              <a:spcBef>
                <a:spcPct val="0"/>
              </a:spcBef>
              <a:buClrTx/>
              <a:buSzTx/>
              <a:buFontTx/>
              <a:buNone/>
            </a:pPr>
            <a:r>
              <a:rPr lang="en-US" altLang="zh-CN" sz="2400" dirty="0">
                <a:latin typeface="宋体" panose="02010600030101010101" pitchFamily="2" charset="-122"/>
              </a:rPr>
              <a:t>③</a:t>
            </a:r>
            <a:endParaRPr lang="en-US" altLang="zh-CN" sz="2400" dirty="0">
              <a:latin typeface="Times New Roman" panose="02020603050405020304" pitchFamily="18" charset="0"/>
            </a:endParaRPr>
          </a:p>
        </p:txBody>
      </p:sp>
      <p:sp>
        <p:nvSpPr>
          <p:cNvPr id="428068" name="Text Box 36"/>
          <p:cNvSpPr txBox="1"/>
          <p:nvPr/>
        </p:nvSpPr>
        <p:spPr>
          <a:xfrm>
            <a:off x="3505200" y="4121150"/>
            <a:ext cx="457200" cy="457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just">
              <a:spcBef>
                <a:spcPct val="0"/>
              </a:spcBef>
              <a:buClrTx/>
              <a:buSzTx/>
              <a:buFontTx/>
              <a:buNone/>
            </a:pPr>
            <a:r>
              <a:rPr lang="en-US" altLang="zh-CN" sz="2400" dirty="0">
                <a:latin typeface="宋体" panose="02010600030101010101" pitchFamily="2" charset="-122"/>
              </a:rPr>
              <a:t>④</a:t>
            </a:r>
            <a:endParaRPr lang="en-US" altLang="zh-CN" sz="2400" dirty="0">
              <a:latin typeface="Times New Roman" panose="02020603050405020304" pitchFamily="18" charset="0"/>
            </a:endParaRPr>
          </a:p>
        </p:txBody>
      </p:sp>
      <p:sp>
        <p:nvSpPr>
          <p:cNvPr id="428069" name="Text Box 37"/>
          <p:cNvSpPr txBox="1"/>
          <p:nvPr/>
        </p:nvSpPr>
        <p:spPr>
          <a:xfrm>
            <a:off x="4648200" y="4121150"/>
            <a:ext cx="457200" cy="457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just">
              <a:spcBef>
                <a:spcPct val="0"/>
              </a:spcBef>
              <a:buClrTx/>
              <a:buSzTx/>
              <a:buFontTx/>
              <a:buNone/>
            </a:pPr>
            <a:r>
              <a:rPr lang="en-US" altLang="zh-CN" sz="2400" dirty="0">
                <a:latin typeface="宋体" panose="02010600030101010101" pitchFamily="2" charset="-122"/>
              </a:rPr>
              <a:t>⑤</a:t>
            </a:r>
            <a:endParaRPr lang="en-US" altLang="zh-CN" sz="2400" dirty="0">
              <a:latin typeface="Times New Roman" panose="02020603050405020304" pitchFamily="18" charset="0"/>
            </a:endParaRPr>
          </a:p>
        </p:txBody>
      </p:sp>
      <p:sp>
        <p:nvSpPr>
          <p:cNvPr id="428070" name="Text Box 38"/>
          <p:cNvSpPr txBox="1"/>
          <p:nvPr/>
        </p:nvSpPr>
        <p:spPr>
          <a:xfrm>
            <a:off x="6096000" y="3663950"/>
            <a:ext cx="1143000" cy="457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just">
              <a:spcBef>
                <a:spcPct val="0"/>
              </a:spcBef>
              <a:buClrTx/>
              <a:buSzTx/>
              <a:buFontTx/>
              <a:buNone/>
            </a:pPr>
            <a:r>
              <a:rPr lang="en-US" altLang="zh-CN" sz="2400" dirty="0">
                <a:latin typeface="宋体" panose="02010600030101010101" pitchFamily="2" charset="-122"/>
                <a:ea typeface="黑体" panose="02010609060101010101" pitchFamily="49" charset="-122"/>
              </a:rPr>
              <a:t>⑥</a:t>
            </a:r>
            <a:r>
              <a:rPr lang="zh-CN" altLang="en-US" sz="2400" dirty="0">
                <a:latin typeface="宋体" panose="02010600030101010101" pitchFamily="2" charset="-122"/>
                <a:ea typeface="黑体" panose="02010609060101010101" pitchFamily="49" charset="-122"/>
              </a:rPr>
              <a:t>核对</a:t>
            </a:r>
            <a:endParaRPr lang="zh-CN" altLang="en-US" sz="2400" dirty="0">
              <a:latin typeface="Times New Roman" panose="02020603050405020304" pitchFamily="18" charset="0"/>
              <a:ea typeface="黑体" panose="02010609060101010101" pitchFamily="49" charset="-122"/>
            </a:endParaRPr>
          </a:p>
        </p:txBody>
      </p:sp>
      <p:sp>
        <p:nvSpPr>
          <p:cNvPr id="428071" name="Text Box 39"/>
          <p:cNvSpPr txBox="1"/>
          <p:nvPr/>
        </p:nvSpPr>
        <p:spPr>
          <a:xfrm>
            <a:off x="6096000" y="5264150"/>
            <a:ext cx="1143000" cy="457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just">
              <a:spcBef>
                <a:spcPct val="0"/>
              </a:spcBef>
              <a:buClrTx/>
              <a:buSzTx/>
              <a:buFontTx/>
              <a:buNone/>
            </a:pPr>
            <a:r>
              <a:rPr lang="en-US" altLang="zh-CN" sz="2400" dirty="0">
                <a:latin typeface="宋体" panose="02010600030101010101" pitchFamily="2" charset="-122"/>
                <a:ea typeface="黑体" panose="02010609060101010101" pitchFamily="49" charset="-122"/>
              </a:rPr>
              <a:t>⑥</a:t>
            </a:r>
            <a:r>
              <a:rPr lang="zh-CN" altLang="en-US" sz="2400" dirty="0">
                <a:latin typeface="宋体" panose="02010600030101010101" pitchFamily="2" charset="-122"/>
                <a:ea typeface="黑体" panose="02010609060101010101" pitchFamily="49" charset="-122"/>
              </a:rPr>
              <a:t>核对</a:t>
            </a:r>
            <a:endParaRPr lang="zh-CN" altLang="en-US" sz="2400" dirty="0">
              <a:latin typeface="Times New Roman" panose="02020603050405020304" pitchFamily="18" charset="0"/>
              <a:ea typeface="黑体" panose="02010609060101010101" pitchFamily="49" charset="-122"/>
            </a:endParaRPr>
          </a:p>
        </p:txBody>
      </p:sp>
      <p:sp>
        <p:nvSpPr>
          <p:cNvPr id="428072" name="Text Box 40"/>
          <p:cNvSpPr txBox="1"/>
          <p:nvPr/>
        </p:nvSpPr>
        <p:spPr>
          <a:xfrm>
            <a:off x="7162800" y="4121150"/>
            <a:ext cx="457200" cy="457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just">
              <a:spcBef>
                <a:spcPct val="0"/>
              </a:spcBef>
              <a:buClrTx/>
              <a:buSzTx/>
              <a:buFontTx/>
              <a:buNone/>
            </a:pPr>
            <a:r>
              <a:rPr lang="en-US" altLang="zh-CN" sz="2400" dirty="0">
                <a:latin typeface="宋体" panose="02010600030101010101" pitchFamily="2" charset="-122"/>
              </a:rPr>
              <a:t>⑦</a:t>
            </a:r>
            <a:endParaRPr lang="en-US" altLang="zh-CN" sz="2400" dirty="0">
              <a:latin typeface="Times New Roman" panose="02020603050405020304" pitchFamily="18" charset="0"/>
            </a:endParaRPr>
          </a:p>
        </p:txBody>
      </p:sp>
      <p:sp>
        <p:nvSpPr>
          <p:cNvPr id="152615" name="Rectangle 41"/>
          <p:cNvSpPr/>
          <p:nvPr/>
        </p:nvSpPr>
        <p:spPr>
          <a:xfrm>
            <a:off x="250825" y="1052513"/>
            <a:ext cx="4572000"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dirty="0"/>
          </a:p>
          <a:p>
            <a:pPr marL="0" lvl="0" indent="0" eaLnBrk="1" hangingPunct="1">
              <a:spcBef>
                <a:spcPct val="0"/>
              </a:spcBef>
              <a:buClrTx/>
              <a:buSzTx/>
              <a:buFontTx/>
              <a:buNone/>
            </a:pPr>
            <a:endParaRPr lang="zh-CN" altLang="en-US" sz="2000" dirty="0"/>
          </a:p>
          <a:p>
            <a:pPr marL="0" lvl="0" indent="0" eaLnBrk="1" hangingPunct="1">
              <a:spcBef>
                <a:spcPct val="0"/>
              </a:spcBef>
              <a:buClrTx/>
              <a:buSzTx/>
              <a:buFontTx/>
              <a:buNone/>
            </a:pPr>
            <a:endParaRPr lang="zh-CN" altLang="en-US" sz="2000" dirty="0"/>
          </a:p>
        </p:txBody>
      </p:sp>
      <p:sp>
        <p:nvSpPr>
          <p:cNvPr id="152616" name="Rectangle 42"/>
          <p:cNvSpPr/>
          <p:nvPr/>
        </p:nvSpPr>
        <p:spPr>
          <a:xfrm>
            <a:off x="250825" y="692150"/>
            <a:ext cx="4752975" cy="1655763"/>
          </a:xfrm>
          <a:prstGeom prst="rect">
            <a:avLst/>
          </a:prstGeom>
          <a:solidFill>
            <a:schemeClr val="bg1"/>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eaLnBrk="1" hangingPunct="1"/>
            <a:r>
              <a:rPr lang="zh-CN" altLang="en-US" sz="1800" dirty="0">
                <a:latin typeface="华文仿宋" pitchFamily="2" charset="-122"/>
                <a:ea typeface="华文仿宋" pitchFamily="2" charset="-122"/>
              </a:rPr>
              <a:t>优点：大大地减少了登记总账的工作量。</a:t>
            </a:r>
            <a:endParaRPr lang="zh-CN" altLang="en-US" sz="1800" dirty="0">
              <a:latin typeface="华文仿宋" pitchFamily="2" charset="-122"/>
              <a:ea typeface="华文仿宋" pitchFamily="2" charset="-122"/>
            </a:endParaRPr>
          </a:p>
          <a:p>
            <a:pPr marL="342900" lvl="0" indent="-342900" eaLnBrk="1" hangingPunct="1"/>
            <a:r>
              <a:rPr lang="zh-CN" altLang="en-US" sz="1800" dirty="0">
                <a:latin typeface="华文仿宋" pitchFamily="2" charset="-122"/>
                <a:ea typeface="华文仿宋" pitchFamily="2" charset="-122"/>
              </a:rPr>
              <a:t>缺点：作为登记总账的依据的科目汇总表只能起到试算平衡的作用，而不能反映账户对应关系，不便于查对账目。</a:t>
            </a:r>
            <a:endParaRPr lang="zh-CN" altLang="en-US" sz="1800" dirty="0">
              <a:latin typeface="华文仿宋" pitchFamily="2" charset="-122"/>
              <a:ea typeface="华文仿宋" pitchFamily="2" charset="-122"/>
            </a:endParaRPr>
          </a:p>
          <a:p>
            <a:pPr marL="342900" lvl="0" indent="-342900" eaLnBrk="1" hangingPunct="1"/>
            <a:r>
              <a:rPr lang="zh-CN" altLang="en-US" sz="1800" dirty="0">
                <a:latin typeface="华文仿宋" pitchFamily="2" charset="-122"/>
                <a:ea typeface="华文仿宋" pitchFamily="2" charset="-122"/>
              </a:rPr>
              <a:t>适用范围：规模大，业务量多的单位。</a:t>
            </a:r>
            <a:r>
              <a:rPr lang="zh-CN" altLang="en-US" sz="1800" dirty="0">
                <a:latin typeface="黑体" panose="02010609060101010101" pitchFamily="49" charset="-122"/>
                <a:ea typeface="黑体" panose="02010609060101010101" pitchFamily="49" charset="-122"/>
              </a:rPr>
              <a:t> </a:t>
            </a:r>
            <a:endParaRPr lang="zh-CN" altLang="en-US" sz="1800" dirty="0">
              <a:latin typeface="黑体" panose="02010609060101010101" pitchFamily="49" charset="-122"/>
              <a:ea typeface="黑体" panose="02010609060101010101" pitchFamily="49"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428049"/>
                                        </p:tgtEl>
                                        <p:attrNameLst>
                                          <p:attrName>style.visibility</p:attrName>
                                        </p:attrNameLst>
                                      </p:cBhvr>
                                      <p:to>
                                        <p:strVal val="visible"/>
                                      </p:to>
                                    </p:set>
                                    <p:animEffect transition="in" filter="slide(fromLeft)">
                                      <p:cBhvr>
                                        <p:cTn id="7" dur="500"/>
                                        <p:tgtEl>
                                          <p:spTgt spid="42804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428065"/>
                                        </p:tgtEl>
                                        <p:attrNameLst>
                                          <p:attrName>style.visibility</p:attrName>
                                        </p:attrNameLst>
                                      </p:cBhvr>
                                      <p:to>
                                        <p:strVal val="visible"/>
                                      </p:to>
                                    </p:set>
                                    <p:anim calcmode="lin" valueType="num">
                                      <p:cBhvr additive="base">
                                        <p:cTn id="12" dur="500" fill="hold"/>
                                        <p:tgtEl>
                                          <p:spTgt spid="428065"/>
                                        </p:tgtEl>
                                        <p:attrNameLst>
                                          <p:attrName>ppt_x</p:attrName>
                                        </p:attrNameLst>
                                      </p:cBhvr>
                                      <p:tavLst>
                                        <p:tav tm="0">
                                          <p:val>
                                            <p:strVal val="#ppt_x"/>
                                          </p:val>
                                        </p:tav>
                                        <p:tav tm="100000">
                                          <p:val>
                                            <p:strVal val="#ppt_x"/>
                                          </p:val>
                                        </p:tav>
                                      </p:tavLst>
                                    </p:anim>
                                    <p:anim calcmode="lin" valueType="num">
                                      <p:cBhvr additive="base">
                                        <p:cTn id="13" dur="500" fill="hold"/>
                                        <p:tgtEl>
                                          <p:spTgt spid="428065"/>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428051"/>
                                        </p:tgtEl>
                                        <p:attrNameLst>
                                          <p:attrName>style.visibility</p:attrName>
                                        </p:attrNameLst>
                                      </p:cBhvr>
                                      <p:to>
                                        <p:strVal val="visible"/>
                                      </p:to>
                                    </p:set>
                                    <p:animEffect transition="in" filter="slide(fromBottom)">
                                      <p:cBhvr>
                                        <p:cTn id="18" dur="500"/>
                                        <p:tgtEl>
                                          <p:spTgt spid="428051"/>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428052"/>
                                        </p:tgtEl>
                                        <p:attrNameLst>
                                          <p:attrName>style.visibility</p:attrName>
                                        </p:attrNameLst>
                                      </p:cBhvr>
                                      <p:to>
                                        <p:strVal val="visible"/>
                                      </p:to>
                                    </p:set>
                                    <p:animEffect transition="in" filter="slide(fromBottom)">
                                      <p:cBhvr>
                                        <p:cTn id="23" dur="500"/>
                                        <p:tgtEl>
                                          <p:spTgt spid="428052"/>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nodeType="clickEffect">
                                  <p:stCondLst>
                                    <p:cond delay="0"/>
                                  </p:stCondLst>
                                  <p:childTnLst>
                                    <p:set>
                                      <p:cBhvr>
                                        <p:cTn id="27" dur="1" fill="hold">
                                          <p:stCondLst>
                                            <p:cond delay="0"/>
                                          </p:stCondLst>
                                        </p:cTn>
                                        <p:tgtEl>
                                          <p:spTgt spid="428050"/>
                                        </p:tgtEl>
                                        <p:attrNameLst>
                                          <p:attrName>style.visibility</p:attrName>
                                        </p:attrNameLst>
                                      </p:cBhvr>
                                      <p:to>
                                        <p:strVal val="visible"/>
                                      </p:to>
                                    </p:set>
                                    <p:animEffect transition="in" filter="slide(fromLeft)">
                                      <p:cBhvr>
                                        <p:cTn id="28" dur="500"/>
                                        <p:tgtEl>
                                          <p:spTgt spid="42805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1" fill="hold" grpId="0" nodeType="clickEffect">
                                  <p:stCondLst>
                                    <p:cond delay="0"/>
                                  </p:stCondLst>
                                  <p:childTnLst>
                                    <p:set>
                                      <p:cBhvr>
                                        <p:cTn id="32" dur="1" fill="hold">
                                          <p:stCondLst>
                                            <p:cond delay="0"/>
                                          </p:stCondLst>
                                        </p:cTn>
                                        <p:tgtEl>
                                          <p:spTgt spid="428066"/>
                                        </p:tgtEl>
                                        <p:attrNameLst>
                                          <p:attrName>style.visibility</p:attrName>
                                        </p:attrNameLst>
                                      </p:cBhvr>
                                      <p:to>
                                        <p:strVal val="visible"/>
                                      </p:to>
                                    </p:set>
                                    <p:anim calcmode="lin" valueType="num">
                                      <p:cBhvr additive="base">
                                        <p:cTn id="33" dur="500" fill="hold"/>
                                        <p:tgtEl>
                                          <p:spTgt spid="428066"/>
                                        </p:tgtEl>
                                        <p:attrNameLst>
                                          <p:attrName>ppt_x</p:attrName>
                                        </p:attrNameLst>
                                      </p:cBhvr>
                                      <p:tavLst>
                                        <p:tav tm="0">
                                          <p:val>
                                            <p:strVal val="#ppt_x"/>
                                          </p:val>
                                        </p:tav>
                                        <p:tav tm="100000">
                                          <p:val>
                                            <p:strVal val="#ppt_x"/>
                                          </p:val>
                                        </p:tav>
                                      </p:tavLst>
                                    </p:anim>
                                    <p:anim calcmode="lin" valueType="num">
                                      <p:cBhvr additive="base">
                                        <p:cTn id="34" dur="500" fill="hold"/>
                                        <p:tgtEl>
                                          <p:spTgt spid="428066"/>
                                        </p:tgtEl>
                                        <p:attrNameLst>
                                          <p:attrName>ppt_y</p:attrName>
                                        </p:attrNameLst>
                                      </p:cBhvr>
                                      <p:tavLst>
                                        <p:tav tm="0">
                                          <p:val>
                                            <p:strVal val="0-#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2" presetClass="entr" presetSubtype="1" fill="hold" nodeType="clickEffect">
                                  <p:stCondLst>
                                    <p:cond delay="0"/>
                                  </p:stCondLst>
                                  <p:childTnLst>
                                    <p:set>
                                      <p:cBhvr>
                                        <p:cTn id="38" dur="1" fill="hold">
                                          <p:stCondLst>
                                            <p:cond delay="0"/>
                                          </p:stCondLst>
                                        </p:cTn>
                                        <p:tgtEl>
                                          <p:spTgt spid="428055"/>
                                        </p:tgtEl>
                                        <p:attrNameLst>
                                          <p:attrName>style.visibility</p:attrName>
                                        </p:attrNameLst>
                                      </p:cBhvr>
                                      <p:to>
                                        <p:strVal val="visible"/>
                                      </p:to>
                                    </p:set>
                                    <p:animEffect transition="in" filter="slide(fromTop)">
                                      <p:cBhvr>
                                        <p:cTn id="39" dur="500"/>
                                        <p:tgtEl>
                                          <p:spTgt spid="428055"/>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1" fill="hold" nodeType="clickEffect">
                                  <p:stCondLst>
                                    <p:cond delay="0"/>
                                  </p:stCondLst>
                                  <p:childTnLst>
                                    <p:set>
                                      <p:cBhvr>
                                        <p:cTn id="43" dur="1" fill="hold">
                                          <p:stCondLst>
                                            <p:cond delay="0"/>
                                          </p:stCondLst>
                                        </p:cTn>
                                        <p:tgtEl>
                                          <p:spTgt spid="428054"/>
                                        </p:tgtEl>
                                        <p:attrNameLst>
                                          <p:attrName>style.visibility</p:attrName>
                                        </p:attrNameLst>
                                      </p:cBhvr>
                                      <p:to>
                                        <p:strVal val="visible"/>
                                      </p:to>
                                    </p:set>
                                    <p:animEffect transition="in" filter="slide(fromTop)">
                                      <p:cBhvr>
                                        <p:cTn id="44" dur="500"/>
                                        <p:tgtEl>
                                          <p:spTgt spid="428054"/>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8" fill="hold" nodeType="clickEffect">
                                  <p:stCondLst>
                                    <p:cond delay="0"/>
                                  </p:stCondLst>
                                  <p:childTnLst>
                                    <p:set>
                                      <p:cBhvr>
                                        <p:cTn id="48" dur="1" fill="hold">
                                          <p:stCondLst>
                                            <p:cond delay="0"/>
                                          </p:stCondLst>
                                        </p:cTn>
                                        <p:tgtEl>
                                          <p:spTgt spid="428053"/>
                                        </p:tgtEl>
                                        <p:attrNameLst>
                                          <p:attrName>style.visibility</p:attrName>
                                        </p:attrNameLst>
                                      </p:cBhvr>
                                      <p:to>
                                        <p:strVal val="visible"/>
                                      </p:to>
                                    </p:set>
                                    <p:animEffect transition="in" filter="slide(fromLeft)">
                                      <p:cBhvr>
                                        <p:cTn id="49" dur="500"/>
                                        <p:tgtEl>
                                          <p:spTgt spid="428053"/>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428067"/>
                                        </p:tgtEl>
                                        <p:attrNameLst>
                                          <p:attrName>style.visibility</p:attrName>
                                        </p:attrNameLst>
                                      </p:cBhvr>
                                      <p:to>
                                        <p:strVal val="visible"/>
                                      </p:to>
                                    </p:set>
                                    <p:anim calcmode="lin" valueType="num">
                                      <p:cBhvr additive="base">
                                        <p:cTn id="54" dur="500" fill="hold"/>
                                        <p:tgtEl>
                                          <p:spTgt spid="428067"/>
                                        </p:tgtEl>
                                        <p:attrNameLst>
                                          <p:attrName>ppt_x</p:attrName>
                                        </p:attrNameLst>
                                      </p:cBhvr>
                                      <p:tavLst>
                                        <p:tav tm="0">
                                          <p:val>
                                            <p:strVal val="#ppt_x"/>
                                          </p:val>
                                        </p:tav>
                                        <p:tav tm="100000">
                                          <p:val>
                                            <p:strVal val="#ppt_x"/>
                                          </p:val>
                                        </p:tav>
                                      </p:tavLst>
                                    </p:anim>
                                    <p:anim calcmode="lin" valueType="num">
                                      <p:cBhvr additive="base">
                                        <p:cTn id="55" dur="500" fill="hold"/>
                                        <p:tgtEl>
                                          <p:spTgt spid="428067"/>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2" presetClass="entr" presetSubtype="8" fill="hold" nodeType="clickEffect">
                                  <p:stCondLst>
                                    <p:cond delay="0"/>
                                  </p:stCondLst>
                                  <p:childTnLst>
                                    <p:set>
                                      <p:cBhvr>
                                        <p:cTn id="59" dur="1" fill="hold">
                                          <p:stCondLst>
                                            <p:cond delay="0"/>
                                          </p:stCondLst>
                                        </p:cTn>
                                        <p:tgtEl>
                                          <p:spTgt spid="428056"/>
                                        </p:tgtEl>
                                        <p:attrNameLst>
                                          <p:attrName>style.visibility</p:attrName>
                                        </p:attrNameLst>
                                      </p:cBhvr>
                                      <p:to>
                                        <p:strVal val="visible"/>
                                      </p:to>
                                    </p:set>
                                    <p:animEffect transition="in" filter="slide(fromLeft)">
                                      <p:cBhvr>
                                        <p:cTn id="60" dur="500"/>
                                        <p:tgtEl>
                                          <p:spTgt spid="428056"/>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1" fill="hold" grpId="0" nodeType="clickEffect">
                                  <p:stCondLst>
                                    <p:cond delay="0"/>
                                  </p:stCondLst>
                                  <p:childTnLst>
                                    <p:set>
                                      <p:cBhvr>
                                        <p:cTn id="64" dur="1" fill="hold">
                                          <p:stCondLst>
                                            <p:cond delay="0"/>
                                          </p:stCondLst>
                                        </p:cTn>
                                        <p:tgtEl>
                                          <p:spTgt spid="428068"/>
                                        </p:tgtEl>
                                        <p:attrNameLst>
                                          <p:attrName>style.visibility</p:attrName>
                                        </p:attrNameLst>
                                      </p:cBhvr>
                                      <p:to>
                                        <p:strVal val="visible"/>
                                      </p:to>
                                    </p:set>
                                    <p:anim calcmode="lin" valueType="num">
                                      <p:cBhvr additive="base">
                                        <p:cTn id="65" dur="500" fill="hold"/>
                                        <p:tgtEl>
                                          <p:spTgt spid="428068"/>
                                        </p:tgtEl>
                                        <p:attrNameLst>
                                          <p:attrName>ppt_x</p:attrName>
                                        </p:attrNameLst>
                                      </p:cBhvr>
                                      <p:tavLst>
                                        <p:tav tm="0">
                                          <p:val>
                                            <p:strVal val="#ppt_x"/>
                                          </p:val>
                                        </p:tav>
                                        <p:tav tm="100000">
                                          <p:val>
                                            <p:strVal val="#ppt_x"/>
                                          </p:val>
                                        </p:tav>
                                      </p:tavLst>
                                    </p:anim>
                                    <p:anim calcmode="lin" valueType="num">
                                      <p:cBhvr additive="base">
                                        <p:cTn id="66" dur="500" fill="hold"/>
                                        <p:tgtEl>
                                          <p:spTgt spid="428068"/>
                                        </p:tgtEl>
                                        <p:attrNameLst>
                                          <p:attrName>ppt_y</p:attrName>
                                        </p:attrNameLst>
                                      </p:cBhvr>
                                      <p:tavLst>
                                        <p:tav tm="0">
                                          <p:val>
                                            <p:strVal val="0-#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2" presetClass="entr" presetSubtype="8" fill="hold" nodeType="clickEffect">
                                  <p:stCondLst>
                                    <p:cond delay="0"/>
                                  </p:stCondLst>
                                  <p:childTnLst>
                                    <p:set>
                                      <p:cBhvr>
                                        <p:cTn id="70" dur="1" fill="hold">
                                          <p:stCondLst>
                                            <p:cond delay="0"/>
                                          </p:stCondLst>
                                        </p:cTn>
                                        <p:tgtEl>
                                          <p:spTgt spid="428057"/>
                                        </p:tgtEl>
                                        <p:attrNameLst>
                                          <p:attrName>style.visibility</p:attrName>
                                        </p:attrNameLst>
                                      </p:cBhvr>
                                      <p:to>
                                        <p:strVal val="visible"/>
                                      </p:to>
                                    </p:set>
                                    <p:animEffect transition="in" filter="slide(fromLeft)">
                                      <p:cBhvr>
                                        <p:cTn id="71" dur="500"/>
                                        <p:tgtEl>
                                          <p:spTgt spid="428057"/>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1" fill="hold" grpId="0" nodeType="clickEffect">
                                  <p:stCondLst>
                                    <p:cond delay="0"/>
                                  </p:stCondLst>
                                  <p:childTnLst>
                                    <p:set>
                                      <p:cBhvr>
                                        <p:cTn id="75" dur="1" fill="hold">
                                          <p:stCondLst>
                                            <p:cond delay="0"/>
                                          </p:stCondLst>
                                        </p:cTn>
                                        <p:tgtEl>
                                          <p:spTgt spid="428069"/>
                                        </p:tgtEl>
                                        <p:attrNameLst>
                                          <p:attrName>style.visibility</p:attrName>
                                        </p:attrNameLst>
                                      </p:cBhvr>
                                      <p:to>
                                        <p:strVal val="visible"/>
                                      </p:to>
                                    </p:set>
                                    <p:anim calcmode="lin" valueType="num">
                                      <p:cBhvr additive="base">
                                        <p:cTn id="76" dur="500" fill="hold"/>
                                        <p:tgtEl>
                                          <p:spTgt spid="428069"/>
                                        </p:tgtEl>
                                        <p:attrNameLst>
                                          <p:attrName>ppt_x</p:attrName>
                                        </p:attrNameLst>
                                      </p:cBhvr>
                                      <p:tavLst>
                                        <p:tav tm="0">
                                          <p:val>
                                            <p:strVal val="#ppt_x"/>
                                          </p:val>
                                        </p:tav>
                                        <p:tav tm="100000">
                                          <p:val>
                                            <p:strVal val="#ppt_x"/>
                                          </p:val>
                                        </p:tav>
                                      </p:tavLst>
                                    </p:anim>
                                    <p:anim calcmode="lin" valueType="num">
                                      <p:cBhvr additive="base">
                                        <p:cTn id="77" dur="500" fill="hold"/>
                                        <p:tgtEl>
                                          <p:spTgt spid="428069"/>
                                        </p:tgtEl>
                                        <p:attrNameLst>
                                          <p:attrName>ppt_y</p:attrName>
                                        </p:attrNameLst>
                                      </p:cBhvr>
                                      <p:tavLst>
                                        <p:tav tm="0">
                                          <p:val>
                                            <p:strVal val="0-#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2" presetClass="entr" presetSubtype="1" fill="hold" nodeType="clickEffect">
                                  <p:stCondLst>
                                    <p:cond delay="0"/>
                                  </p:stCondLst>
                                  <p:childTnLst>
                                    <p:set>
                                      <p:cBhvr>
                                        <p:cTn id="81" dur="1" fill="hold">
                                          <p:stCondLst>
                                            <p:cond delay="0"/>
                                          </p:stCondLst>
                                        </p:cTn>
                                        <p:tgtEl>
                                          <p:spTgt spid="428058"/>
                                        </p:tgtEl>
                                        <p:attrNameLst>
                                          <p:attrName>style.visibility</p:attrName>
                                        </p:attrNameLst>
                                      </p:cBhvr>
                                      <p:to>
                                        <p:strVal val="visible"/>
                                      </p:to>
                                    </p:set>
                                    <p:animEffect transition="in" filter="slide(fromTop)">
                                      <p:cBhvr>
                                        <p:cTn id="82" dur="500"/>
                                        <p:tgtEl>
                                          <p:spTgt spid="428058"/>
                                        </p:tgtEl>
                                      </p:cBhvr>
                                    </p:animEffect>
                                  </p:childTnLst>
                                </p:cTn>
                              </p:par>
                            </p:childTnLst>
                          </p:cTn>
                        </p:par>
                      </p:childTnLst>
                    </p:cTn>
                  </p:par>
                  <p:par>
                    <p:cTn id="83" fill="hold">
                      <p:stCondLst>
                        <p:cond delay="indefinite"/>
                      </p:stCondLst>
                      <p:childTnLst>
                        <p:par>
                          <p:cTn id="84" fill="hold">
                            <p:stCondLst>
                              <p:cond delay="0"/>
                            </p:stCondLst>
                            <p:childTnLst>
                              <p:par>
                                <p:cTn id="85" presetID="12" presetClass="entr" presetSubtype="4" fill="hold" nodeType="clickEffect">
                                  <p:stCondLst>
                                    <p:cond delay="0"/>
                                  </p:stCondLst>
                                  <p:childTnLst>
                                    <p:set>
                                      <p:cBhvr>
                                        <p:cTn id="86" dur="1" fill="hold">
                                          <p:stCondLst>
                                            <p:cond delay="0"/>
                                          </p:stCondLst>
                                        </p:cTn>
                                        <p:tgtEl>
                                          <p:spTgt spid="428059"/>
                                        </p:tgtEl>
                                        <p:attrNameLst>
                                          <p:attrName>style.visibility</p:attrName>
                                        </p:attrNameLst>
                                      </p:cBhvr>
                                      <p:to>
                                        <p:strVal val="visible"/>
                                      </p:to>
                                    </p:set>
                                    <p:animEffect transition="in" filter="slide(fromBottom)">
                                      <p:cBhvr>
                                        <p:cTn id="87" dur="500"/>
                                        <p:tgtEl>
                                          <p:spTgt spid="428059"/>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2" fill="hold" grpId="0" nodeType="clickEffect">
                                  <p:stCondLst>
                                    <p:cond delay="0"/>
                                  </p:stCondLst>
                                  <p:childTnLst>
                                    <p:set>
                                      <p:cBhvr>
                                        <p:cTn id="91" dur="1" fill="hold">
                                          <p:stCondLst>
                                            <p:cond delay="0"/>
                                          </p:stCondLst>
                                        </p:cTn>
                                        <p:tgtEl>
                                          <p:spTgt spid="428070"/>
                                        </p:tgtEl>
                                        <p:attrNameLst>
                                          <p:attrName>style.visibility</p:attrName>
                                        </p:attrNameLst>
                                      </p:cBhvr>
                                      <p:to>
                                        <p:strVal val="visible"/>
                                      </p:to>
                                    </p:set>
                                    <p:anim calcmode="lin" valueType="num">
                                      <p:cBhvr additive="base">
                                        <p:cTn id="92" dur="500" fill="hold"/>
                                        <p:tgtEl>
                                          <p:spTgt spid="428070"/>
                                        </p:tgtEl>
                                        <p:attrNameLst>
                                          <p:attrName>ppt_x</p:attrName>
                                        </p:attrNameLst>
                                      </p:cBhvr>
                                      <p:tavLst>
                                        <p:tav tm="0">
                                          <p:val>
                                            <p:strVal val="1+#ppt_w/2"/>
                                          </p:val>
                                        </p:tav>
                                        <p:tav tm="100000">
                                          <p:val>
                                            <p:strVal val="#ppt_x"/>
                                          </p:val>
                                        </p:tav>
                                      </p:tavLst>
                                    </p:anim>
                                    <p:anim calcmode="lin" valueType="num">
                                      <p:cBhvr additive="base">
                                        <p:cTn id="93" dur="500" fill="hold"/>
                                        <p:tgtEl>
                                          <p:spTgt spid="428070"/>
                                        </p:tgtEl>
                                        <p:attrNameLst>
                                          <p:attrName>ppt_y</p:attrName>
                                        </p:attrNameLst>
                                      </p:cBhvr>
                                      <p:tavLst>
                                        <p:tav tm="0">
                                          <p:val>
                                            <p:strVal val="#ppt_y"/>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12" presetClass="entr" presetSubtype="1" fill="hold" nodeType="clickEffect">
                                  <p:stCondLst>
                                    <p:cond delay="0"/>
                                  </p:stCondLst>
                                  <p:childTnLst>
                                    <p:set>
                                      <p:cBhvr>
                                        <p:cTn id="97" dur="1" fill="hold">
                                          <p:stCondLst>
                                            <p:cond delay="0"/>
                                          </p:stCondLst>
                                        </p:cTn>
                                        <p:tgtEl>
                                          <p:spTgt spid="428061"/>
                                        </p:tgtEl>
                                        <p:attrNameLst>
                                          <p:attrName>style.visibility</p:attrName>
                                        </p:attrNameLst>
                                      </p:cBhvr>
                                      <p:to>
                                        <p:strVal val="visible"/>
                                      </p:to>
                                    </p:set>
                                    <p:animEffect transition="in" filter="slide(fromTop)">
                                      <p:cBhvr>
                                        <p:cTn id="98" dur="500"/>
                                        <p:tgtEl>
                                          <p:spTgt spid="428061"/>
                                        </p:tgtEl>
                                      </p:cBhvr>
                                    </p:animEffect>
                                  </p:childTnLst>
                                </p:cTn>
                              </p:par>
                            </p:childTnLst>
                          </p:cTn>
                        </p:par>
                      </p:childTnLst>
                    </p:cTn>
                  </p:par>
                  <p:par>
                    <p:cTn id="99" fill="hold">
                      <p:stCondLst>
                        <p:cond delay="indefinite"/>
                      </p:stCondLst>
                      <p:childTnLst>
                        <p:par>
                          <p:cTn id="100" fill="hold">
                            <p:stCondLst>
                              <p:cond delay="0"/>
                            </p:stCondLst>
                            <p:childTnLst>
                              <p:par>
                                <p:cTn id="101" presetID="12" presetClass="entr" presetSubtype="4" fill="hold" nodeType="clickEffect">
                                  <p:stCondLst>
                                    <p:cond delay="0"/>
                                  </p:stCondLst>
                                  <p:childTnLst>
                                    <p:set>
                                      <p:cBhvr>
                                        <p:cTn id="102" dur="1" fill="hold">
                                          <p:stCondLst>
                                            <p:cond delay="0"/>
                                          </p:stCondLst>
                                        </p:cTn>
                                        <p:tgtEl>
                                          <p:spTgt spid="428060"/>
                                        </p:tgtEl>
                                        <p:attrNameLst>
                                          <p:attrName>style.visibility</p:attrName>
                                        </p:attrNameLst>
                                      </p:cBhvr>
                                      <p:to>
                                        <p:strVal val="visible"/>
                                      </p:to>
                                    </p:set>
                                    <p:animEffect transition="in" filter="slide(fromBottom)">
                                      <p:cBhvr>
                                        <p:cTn id="103" dur="500"/>
                                        <p:tgtEl>
                                          <p:spTgt spid="428060"/>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2" fill="hold" grpId="0" nodeType="clickEffect">
                                  <p:stCondLst>
                                    <p:cond delay="0"/>
                                  </p:stCondLst>
                                  <p:childTnLst>
                                    <p:set>
                                      <p:cBhvr>
                                        <p:cTn id="107" dur="1" fill="hold">
                                          <p:stCondLst>
                                            <p:cond delay="0"/>
                                          </p:stCondLst>
                                        </p:cTn>
                                        <p:tgtEl>
                                          <p:spTgt spid="428071"/>
                                        </p:tgtEl>
                                        <p:attrNameLst>
                                          <p:attrName>style.visibility</p:attrName>
                                        </p:attrNameLst>
                                      </p:cBhvr>
                                      <p:to>
                                        <p:strVal val="visible"/>
                                      </p:to>
                                    </p:set>
                                    <p:anim calcmode="lin" valueType="num">
                                      <p:cBhvr additive="base">
                                        <p:cTn id="108" dur="500" fill="hold"/>
                                        <p:tgtEl>
                                          <p:spTgt spid="428071"/>
                                        </p:tgtEl>
                                        <p:attrNameLst>
                                          <p:attrName>ppt_x</p:attrName>
                                        </p:attrNameLst>
                                      </p:cBhvr>
                                      <p:tavLst>
                                        <p:tav tm="0">
                                          <p:val>
                                            <p:strVal val="1+#ppt_w/2"/>
                                          </p:val>
                                        </p:tav>
                                        <p:tav tm="100000">
                                          <p:val>
                                            <p:strVal val="#ppt_x"/>
                                          </p:val>
                                        </p:tav>
                                      </p:tavLst>
                                    </p:anim>
                                    <p:anim calcmode="lin" valueType="num">
                                      <p:cBhvr additive="base">
                                        <p:cTn id="109" dur="500" fill="hold"/>
                                        <p:tgtEl>
                                          <p:spTgt spid="428071"/>
                                        </p:tgtEl>
                                        <p:attrNameLst>
                                          <p:attrName>ppt_y</p:attrName>
                                        </p:attrNameLst>
                                      </p:cBhvr>
                                      <p:tavLst>
                                        <p:tav tm="0">
                                          <p:val>
                                            <p:strVal val="#ppt_y"/>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12" presetClass="entr" presetSubtype="8" fill="hold" nodeType="clickEffect">
                                  <p:stCondLst>
                                    <p:cond delay="0"/>
                                  </p:stCondLst>
                                  <p:childTnLst>
                                    <p:set>
                                      <p:cBhvr>
                                        <p:cTn id="113" dur="1" fill="hold">
                                          <p:stCondLst>
                                            <p:cond delay="0"/>
                                          </p:stCondLst>
                                        </p:cTn>
                                        <p:tgtEl>
                                          <p:spTgt spid="428063"/>
                                        </p:tgtEl>
                                        <p:attrNameLst>
                                          <p:attrName>style.visibility</p:attrName>
                                        </p:attrNameLst>
                                      </p:cBhvr>
                                      <p:to>
                                        <p:strVal val="visible"/>
                                      </p:to>
                                    </p:set>
                                    <p:animEffect transition="in" filter="slide(fromLeft)">
                                      <p:cBhvr>
                                        <p:cTn id="114" dur="500"/>
                                        <p:tgtEl>
                                          <p:spTgt spid="428063"/>
                                        </p:tgtEl>
                                      </p:cBhvr>
                                    </p:animEffect>
                                  </p:childTnLst>
                                </p:cTn>
                              </p:par>
                            </p:childTnLst>
                          </p:cTn>
                        </p:par>
                      </p:childTnLst>
                    </p:cTn>
                  </p:par>
                  <p:par>
                    <p:cTn id="115" fill="hold">
                      <p:stCondLst>
                        <p:cond delay="indefinite"/>
                      </p:stCondLst>
                      <p:childTnLst>
                        <p:par>
                          <p:cTn id="116" fill="hold">
                            <p:stCondLst>
                              <p:cond delay="0"/>
                            </p:stCondLst>
                            <p:childTnLst>
                              <p:par>
                                <p:cTn id="117" presetID="12" presetClass="entr" presetSubtype="4" fill="hold" nodeType="clickEffect">
                                  <p:stCondLst>
                                    <p:cond delay="0"/>
                                  </p:stCondLst>
                                  <p:childTnLst>
                                    <p:set>
                                      <p:cBhvr>
                                        <p:cTn id="118" dur="1" fill="hold">
                                          <p:stCondLst>
                                            <p:cond delay="0"/>
                                          </p:stCondLst>
                                        </p:cTn>
                                        <p:tgtEl>
                                          <p:spTgt spid="428064"/>
                                        </p:tgtEl>
                                        <p:attrNameLst>
                                          <p:attrName>style.visibility</p:attrName>
                                        </p:attrNameLst>
                                      </p:cBhvr>
                                      <p:to>
                                        <p:strVal val="visible"/>
                                      </p:to>
                                    </p:set>
                                    <p:animEffect transition="in" filter="slide(fromBottom)">
                                      <p:cBhvr>
                                        <p:cTn id="119" dur="500"/>
                                        <p:tgtEl>
                                          <p:spTgt spid="428064"/>
                                        </p:tgtEl>
                                      </p:cBhvr>
                                    </p:animEffect>
                                  </p:childTnLst>
                                </p:cTn>
                              </p:par>
                            </p:childTnLst>
                          </p:cTn>
                        </p:par>
                      </p:childTnLst>
                    </p:cTn>
                  </p:par>
                  <p:par>
                    <p:cTn id="120" fill="hold">
                      <p:stCondLst>
                        <p:cond delay="indefinite"/>
                      </p:stCondLst>
                      <p:childTnLst>
                        <p:par>
                          <p:cTn id="121" fill="hold">
                            <p:stCondLst>
                              <p:cond delay="0"/>
                            </p:stCondLst>
                            <p:childTnLst>
                              <p:par>
                                <p:cTn id="122" presetID="12" presetClass="entr" presetSubtype="8" fill="hold" nodeType="clickEffect">
                                  <p:stCondLst>
                                    <p:cond delay="0"/>
                                  </p:stCondLst>
                                  <p:childTnLst>
                                    <p:set>
                                      <p:cBhvr>
                                        <p:cTn id="123" dur="1" fill="hold">
                                          <p:stCondLst>
                                            <p:cond delay="0"/>
                                          </p:stCondLst>
                                        </p:cTn>
                                        <p:tgtEl>
                                          <p:spTgt spid="428062"/>
                                        </p:tgtEl>
                                        <p:attrNameLst>
                                          <p:attrName>style.visibility</p:attrName>
                                        </p:attrNameLst>
                                      </p:cBhvr>
                                      <p:to>
                                        <p:strVal val="visible"/>
                                      </p:to>
                                    </p:set>
                                    <p:animEffect transition="in" filter="slide(fromLeft)">
                                      <p:cBhvr>
                                        <p:cTn id="124" dur="500"/>
                                        <p:tgtEl>
                                          <p:spTgt spid="428062"/>
                                        </p:tgtEl>
                                      </p:cBhvr>
                                    </p:animEffect>
                                  </p:childTnLst>
                                </p:cTn>
                              </p:par>
                            </p:childTnLst>
                          </p:cTn>
                        </p:par>
                      </p:childTnLst>
                    </p:cTn>
                  </p:par>
                  <p:par>
                    <p:cTn id="125" fill="hold">
                      <p:stCondLst>
                        <p:cond delay="indefinite"/>
                      </p:stCondLst>
                      <p:childTnLst>
                        <p:par>
                          <p:cTn id="126" fill="hold">
                            <p:stCondLst>
                              <p:cond delay="0"/>
                            </p:stCondLst>
                            <p:childTnLst>
                              <p:par>
                                <p:cTn id="127" presetID="2" presetClass="entr" presetSubtype="1" fill="hold" grpId="0" nodeType="clickEffect">
                                  <p:stCondLst>
                                    <p:cond delay="0"/>
                                  </p:stCondLst>
                                  <p:childTnLst>
                                    <p:set>
                                      <p:cBhvr>
                                        <p:cTn id="128" dur="1" fill="hold">
                                          <p:stCondLst>
                                            <p:cond delay="0"/>
                                          </p:stCondLst>
                                        </p:cTn>
                                        <p:tgtEl>
                                          <p:spTgt spid="428072"/>
                                        </p:tgtEl>
                                        <p:attrNameLst>
                                          <p:attrName>style.visibility</p:attrName>
                                        </p:attrNameLst>
                                      </p:cBhvr>
                                      <p:to>
                                        <p:strVal val="visible"/>
                                      </p:to>
                                    </p:set>
                                    <p:anim calcmode="lin" valueType="num">
                                      <p:cBhvr additive="base">
                                        <p:cTn id="129" dur="500" fill="hold"/>
                                        <p:tgtEl>
                                          <p:spTgt spid="428072"/>
                                        </p:tgtEl>
                                        <p:attrNameLst>
                                          <p:attrName>ppt_x</p:attrName>
                                        </p:attrNameLst>
                                      </p:cBhvr>
                                      <p:tavLst>
                                        <p:tav tm="0">
                                          <p:val>
                                            <p:strVal val="#ppt_x"/>
                                          </p:val>
                                        </p:tav>
                                        <p:tav tm="100000">
                                          <p:val>
                                            <p:strVal val="#ppt_x"/>
                                          </p:val>
                                        </p:tav>
                                      </p:tavLst>
                                    </p:anim>
                                    <p:anim calcmode="lin" valueType="num">
                                      <p:cBhvr additive="base">
                                        <p:cTn id="130" dur="500" fill="hold"/>
                                        <p:tgtEl>
                                          <p:spTgt spid="42807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65" grpId="0"/>
      <p:bldP spid="428066" grpId="0"/>
      <p:bldP spid="428067" grpId="0"/>
      <p:bldP spid="428068" grpId="0"/>
      <p:bldP spid="428069" grpId="0"/>
      <p:bldP spid="428070" grpId="0"/>
      <p:bldP spid="428071" grpId="0"/>
      <p:bldP spid="428072"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2"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pic>
        <p:nvPicPr>
          <p:cNvPr id="153603" name="Picture 5" descr="%BF%C6%C4%BF%BB%E3%D7%DC%B1%ED3%BA%C56"/>
          <p:cNvPicPr>
            <a:picLocks noChangeAspect="1"/>
          </p:cNvPicPr>
          <p:nvPr/>
        </p:nvPicPr>
        <p:blipFill>
          <a:blip r:embed="rId1"/>
          <a:stretch>
            <a:fillRect/>
          </a:stretch>
        </p:blipFill>
        <p:spPr>
          <a:xfrm>
            <a:off x="395288" y="333375"/>
            <a:ext cx="8207375" cy="6165850"/>
          </a:xfrm>
          <a:prstGeom prst="rect">
            <a:avLst/>
          </a:prstGeom>
          <a:noFill/>
          <a:ln w="9525">
            <a:noFill/>
          </a:ln>
        </p:spPr>
      </p:pic>
    </p:spTree>
  </p:cSld>
  <p:clrMapOvr>
    <a:masterClrMapping/>
  </p:clrMapOvr>
  <p:transition spd="med">
    <p:random/>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6"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pic>
        <p:nvPicPr>
          <p:cNvPr id="154627" name="Picture 5" descr="7-2-37"/>
          <p:cNvPicPr>
            <a:picLocks noChangeAspect="1"/>
          </p:cNvPicPr>
          <p:nvPr/>
        </p:nvPicPr>
        <p:blipFill>
          <a:blip r:embed="rId1"/>
          <a:stretch>
            <a:fillRect/>
          </a:stretch>
        </p:blipFill>
        <p:spPr>
          <a:xfrm>
            <a:off x="900113" y="1125538"/>
            <a:ext cx="6697662" cy="5375275"/>
          </a:xfrm>
          <a:prstGeom prst="rect">
            <a:avLst/>
          </a:prstGeom>
          <a:noFill/>
          <a:ln w="9525">
            <a:noFill/>
          </a:ln>
        </p:spPr>
      </p:pic>
    </p:spTree>
  </p:cSld>
  <p:clrMapOvr>
    <a:masterClrMapping/>
  </p:clrMapOvr>
  <p:transition spd="med">
    <p:random/>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50"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55651" name="Rectangle 4"/>
          <p:cNvSpPr/>
          <p:nvPr/>
        </p:nvSpPr>
        <p:spPr>
          <a:xfrm>
            <a:off x="1066800" y="1746250"/>
            <a:ext cx="7239000" cy="7620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dirty="0">
                <a:latin typeface="华文仿宋" pitchFamily="2" charset="-122"/>
                <a:ea typeface="华文仿宋" pitchFamily="2" charset="-122"/>
              </a:rPr>
              <a:t>第四节 汇总记账凭证核算组织程序 </a:t>
            </a:r>
            <a:endParaRPr lang="zh-CN" altLang="en-US" sz="2400" dirty="0">
              <a:latin typeface="华文仿宋" pitchFamily="2" charset="-122"/>
              <a:ea typeface="华文仿宋" pitchFamily="2" charset="-122"/>
            </a:endParaRPr>
          </a:p>
        </p:txBody>
      </p:sp>
      <p:sp>
        <p:nvSpPr>
          <p:cNvPr id="155652" name="Rectangle 5"/>
          <p:cNvSpPr/>
          <p:nvPr/>
        </p:nvSpPr>
        <p:spPr>
          <a:xfrm>
            <a:off x="381000" y="2355850"/>
            <a:ext cx="8305800" cy="51054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eaLnBrk="1" hangingPunct="1">
              <a:lnSpc>
                <a:spcPct val="90000"/>
              </a:lnSpc>
              <a:buNone/>
            </a:pPr>
            <a:r>
              <a:rPr lang="zh-CN" altLang="en-US" sz="2400" dirty="0">
                <a:latin typeface="华文仿宋" pitchFamily="2" charset="-122"/>
                <a:ea typeface="华文仿宋" pitchFamily="2" charset="-122"/>
              </a:rPr>
              <a:t>一、特点</a:t>
            </a:r>
            <a:endParaRPr lang="zh-CN" altLang="en-US" sz="2400" dirty="0">
              <a:latin typeface="华文仿宋" pitchFamily="2" charset="-122"/>
              <a:ea typeface="华文仿宋" pitchFamily="2" charset="-122"/>
            </a:endParaRPr>
          </a:p>
          <a:p>
            <a:pPr marL="342900" lvl="0" indent="-342900" eaLnBrk="1" hangingPunct="1">
              <a:lnSpc>
                <a:spcPct val="90000"/>
              </a:lnSpc>
              <a:buNone/>
            </a:pPr>
            <a:r>
              <a:rPr lang="zh-CN" altLang="en-US" sz="2400" dirty="0">
                <a:latin typeface="华文仿宋" pitchFamily="2" charset="-122"/>
                <a:ea typeface="华文仿宋" pitchFamily="2" charset="-122"/>
              </a:rPr>
              <a:t>定期将所有的记账凭证汇总编制成汇总记账凭证，然后再根据汇总记账凭证登记总分类账。</a:t>
            </a:r>
            <a:endParaRPr lang="zh-CN" altLang="en-US" sz="2400" dirty="0">
              <a:latin typeface="华文仿宋" pitchFamily="2" charset="-122"/>
              <a:ea typeface="华文仿宋" pitchFamily="2" charset="-122"/>
            </a:endParaRPr>
          </a:p>
          <a:p>
            <a:pPr marL="342900" lvl="0" indent="-342900" eaLnBrk="1" hangingPunct="1">
              <a:lnSpc>
                <a:spcPct val="90000"/>
              </a:lnSpc>
              <a:buNone/>
            </a:pPr>
            <a:r>
              <a:rPr lang="zh-CN" altLang="en-US" sz="2400" dirty="0">
                <a:latin typeface="华文仿宋" pitchFamily="2" charset="-122"/>
                <a:ea typeface="华文仿宋" pitchFamily="2" charset="-122"/>
              </a:rPr>
              <a:t>二、应用要求</a:t>
            </a:r>
            <a:endParaRPr lang="zh-CN" altLang="en-US" sz="2400" dirty="0">
              <a:latin typeface="华文仿宋" pitchFamily="2" charset="-122"/>
              <a:ea typeface="华文仿宋" pitchFamily="2" charset="-122"/>
            </a:endParaRPr>
          </a:p>
          <a:p>
            <a:pPr marL="342900" lvl="0" indent="-342900" eaLnBrk="1" hangingPunct="1">
              <a:lnSpc>
                <a:spcPct val="90000"/>
              </a:lnSpc>
              <a:buNone/>
            </a:pPr>
            <a:r>
              <a:rPr lang="en-US" altLang="zh-CN" sz="2400" dirty="0">
                <a:latin typeface="华文仿宋" pitchFamily="2" charset="-122"/>
                <a:ea typeface="华文仿宋" pitchFamily="2" charset="-122"/>
              </a:rPr>
              <a:t>1</a:t>
            </a:r>
            <a:r>
              <a:rPr lang="zh-CN" altLang="en-US" sz="2400" dirty="0">
                <a:latin typeface="华文仿宋" pitchFamily="2" charset="-122"/>
                <a:ea typeface="华文仿宋" pitchFamily="2" charset="-122"/>
              </a:rPr>
              <a:t>．记账凭证。须采用收、付、转专用记账凭证格式。汇总记账凭证按各种专用记账凭证分别汇总编制，包括汇总收款凭证、汇总付款凭证和汇总转账凭证。格式及编制方法见教材第</a:t>
            </a:r>
            <a:r>
              <a:rPr lang="en-US" altLang="zh-CN" sz="2400" dirty="0">
                <a:latin typeface="华文仿宋" pitchFamily="2" charset="-122"/>
                <a:ea typeface="华文仿宋" pitchFamily="2" charset="-122"/>
              </a:rPr>
              <a:t>253</a:t>
            </a:r>
            <a:r>
              <a:rPr lang="zh-CN" altLang="en-US" sz="2400" dirty="0">
                <a:latin typeface="华文仿宋" pitchFamily="2" charset="-122"/>
                <a:ea typeface="华文仿宋" pitchFamily="2" charset="-122"/>
              </a:rPr>
              <a:t>页。</a:t>
            </a:r>
            <a:endParaRPr lang="zh-CN" altLang="en-US" sz="2400" dirty="0">
              <a:latin typeface="华文仿宋" pitchFamily="2" charset="-122"/>
              <a:ea typeface="华文仿宋" pitchFamily="2" charset="-122"/>
            </a:endParaRPr>
          </a:p>
          <a:p>
            <a:pPr marL="342900" lvl="0" indent="-342900" eaLnBrk="1" hangingPunct="1">
              <a:lnSpc>
                <a:spcPct val="90000"/>
              </a:lnSpc>
              <a:buNone/>
            </a:pPr>
            <a:r>
              <a:rPr lang="en-US" altLang="zh-CN" sz="2400" dirty="0">
                <a:latin typeface="华文仿宋" pitchFamily="2" charset="-122"/>
                <a:ea typeface="华文仿宋" pitchFamily="2" charset="-122"/>
              </a:rPr>
              <a:t>2</a:t>
            </a:r>
            <a:r>
              <a:rPr lang="zh-CN" altLang="en-US" sz="2400" dirty="0">
                <a:latin typeface="华文仿宋" pitchFamily="2" charset="-122"/>
                <a:ea typeface="华文仿宋" pitchFamily="2" charset="-122"/>
              </a:rPr>
              <a:t>．会计账簿。三栏式现金、银行存款特种日记账，三栏式总分类账</a:t>
            </a:r>
            <a:r>
              <a:rPr lang="en-US" altLang="zh-CN" sz="2400" dirty="0">
                <a:latin typeface="华文仿宋" pitchFamily="2" charset="-122"/>
                <a:ea typeface="华文仿宋" pitchFamily="2" charset="-122"/>
              </a:rPr>
              <a:t>,</a:t>
            </a:r>
            <a:r>
              <a:rPr lang="zh-CN" altLang="en-US" sz="2400" dirty="0">
                <a:latin typeface="华文仿宋" pitchFamily="2" charset="-122"/>
                <a:ea typeface="华文仿宋" pitchFamily="2" charset="-122"/>
              </a:rPr>
              <a:t>三栏式、数量金额式、多栏式明细分类账。</a:t>
            </a:r>
            <a:endParaRPr lang="zh-CN" altLang="en-US" sz="2400" dirty="0">
              <a:latin typeface="华文仿宋" pitchFamily="2" charset="-122"/>
              <a:ea typeface="华文仿宋" pitchFamily="2" charset="-122"/>
            </a:endParaRPr>
          </a:p>
          <a:p>
            <a:pPr marL="342900" lvl="0" indent="-342900" eaLnBrk="1" hangingPunct="1">
              <a:lnSpc>
                <a:spcPct val="90000"/>
              </a:lnSpc>
              <a:buNone/>
            </a:pPr>
            <a:r>
              <a:rPr lang="en-US" altLang="zh-CN" sz="2400" dirty="0">
                <a:latin typeface="华文仿宋" pitchFamily="2" charset="-122"/>
                <a:ea typeface="华文仿宋" pitchFamily="2" charset="-122"/>
              </a:rPr>
              <a:t>3</a:t>
            </a:r>
            <a:r>
              <a:rPr lang="zh-CN" altLang="en-US" sz="2400" dirty="0">
                <a:latin typeface="华文仿宋" pitchFamily="2" charset="-122"/>
                <a:ea typeface="华文仿宋" pitchFamily="2" charset="-122"/>
              </a:rPr>
              <a:t>．会计报表。采用统一规定的报表种类与格式。 </a:t>
            </a:r>
            <a:endParaRPr lang="zh-CN" altLang="en-US" sz="2400" dirty="0">
              <a:latin typeface="华文仿宋" pitchFamily="2" charset="-122"/>
              <a:ea typeface="华文仿宋" pitchFamily="2" charset="-122"/>
            </a:endParaRPr>
          </a:p>
        </p:txBody>
      </p:sp>
    </p:spTree>
  </p:cSld>
  <p:clrMapOvr>
    <a:masterClrMapping/>
  </p:clrMapOvr>
  <p:transition spd="med">
    <p:random/>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4"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56675" name="Text Box 5"/>
          <p:cNvSpPr txBox="1"/>
          <p:nvPr/>
        </p:nvSpPr>
        <p:spPr>
          <a:xfrm>
            <a:off x="1600200" y="4230688"/>
            <a:ext cx="1600200" cy="466725"/>
          </a:xfrm>
          <a:prstGeom prst="rect">
            <a:avLst/>
          </a:prstGeom>
          <a:solidFill>
            <a:srgbClr val="7DCAF5"/>
          </a:solidFill>
          <a:ln w="9525" cap="flat" cmpd="sng">
            <a:solidFill>
              <a:schemeClr val="tx1"/>
            </a:solidFill>
            <a:prstDash val="solid"/>
            <a:miter/>
            <a:headEnd type="none" w="med" len="med"/>
            <a:tailEnd type="none" w="med" len="med"/>
          </a:ln>
          <a:effectLst>
            <a:outerShdw dist="35921" dir="2699999" algn="ctr" rotWithShape="0">
              <a:schemeClr val="bg2"/>
            </a:outerShdw>
          </a:effectLst>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记账凭证</a:t>
            </a:r>
            <a:endParaRPr lang="zh-CN" altLang="en-US" sz="2400" dirty="0">
              <a:latin typeface="Times New Roman" panose="02020603050405020304" pitchFamily="18" charset="0"/>
              <a:ea typeface="黑体" panose="02010609060101010101" pitchFamily="49" charset="-122"/>
            </a:endParaRPr>
          </a:p>
        </p:txBody>
      </p:sp>
      <p:sp>
        <p:nvSpPr>
          <p:cNvPr id="156676" name="Text Box 6"/>
          <p:cNvSpPr txBox="1"/>
          <p:nvPr/>
        </p:nvSpPr>
        <p:spPr>
          <a:xfrm>
            <a:off x="1600200" y="3392488"/>
            <a:ext cx="533400" cy="831850"/>
          </a:xfrm>
          <a:prstGeom prst="rect">
            <a:avLst/>
          </a:prstGeom>
          <a:solidFill>
            <a:srgbClr val="CC0000"/>
          </a:solidFill>
          <a:ln w="9525" cap="flat" cmpd="sng">
            <a:solidFill>
              <a:schemeClr val="tx1"/>
            </a:solidFill>
            <a:prstDash val="solid"/>
            <a:miter/>
            <a:headEnd type="none" w="med" len="med"/>
            <a:tailEnd type="none" w="med" len="med"/>
          </a:ln>
          <a:effectLst>
            <a:outerShdw dist="35921" dir="2699999" algn="ctr" rotWithShape="0">
              <a:schemeClr val="bg2"/>
            </a:outerShdw>
          </a:effectLst>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收款</a:t>
            </a:r>
            <a:endParaRPr lang="zh-CN" altLang="en-US" sz="2400" dirty="0">
              <a:latin typeface="Times New Roman" panose="02020603050405020304" pitchFamily="18" charset="0"/>
              <a:ea typeface="黑体" panose="02010609060101010101" pitchFamily="49" charset="-122"/>
            </a:endParaRPr>
          </a:p>
        </p:txBody>
      </p:sp>
      <p:sp>
        <p:nvSpPr>
          <p:cNvPr id="156677" name="Text Box 7"/>
          <p:cNvSpPr txBox="1"/>
          <p:nvPr/>
        </p:nvSpPr>
        <p:spPr>
          <a:xfrm>
            <a:off x="2133600" y="3392488"/>
            <a:ext cx="533400" cy="831850"/>
          </a:xfrm>
          <a:prstGeom prst="rect">
            <a:avLst/>
          </a:prstGeom>
          <a:solidFill>
            <a:srgbClr val="000099"/>
          </a:solidFill>
          <a:ln w="9525" cap="flat" cmpd="sng">
            <a:solidFill>
              <a:schemeClr val="tx1"/>
            </a:solidFill>
            <a:prstDash val="solid"/>
            <a:miter/>
            <a:headEnd type="none" w="med" len="med"/>
            <a:tailEnd type="none" w="med" len="med"/>
          </a:ln>
          <a:effectLst>
            <a:outerShdw dist="35921" dir="2699999" algn="ctr" rotWithShape="0">
              <a:schemeClr val="bg2"/>
            </a:outerShdw>
          </a:effectLst>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付款</a:t>
            </a:r>
            <a:endParaRPr lang="zh-CN" altLang="en-US" sz="2400" dirty="0">
              <a:latin typeface="Times New Roman" panose="02020603050405020304" pitchFamily="18" charset="0"/>
              <a:ea typeface="黑体" panose="02010609060101010101" pitchFamily="49" charset="-122"/>
            </a:endParaRPr>
          </a:p>
        </p:txBody>
      </p:sp>
      <p:sp>
        <p:nvSpPr>
          <p:cNvPr id="156678" name="Text Box 8"/>
          <p:cNvSpPr txBox="1"/>
          <p:nvPr/>
        </p:nvSpPr>
        <p:spPr>
          <a:xfrm>
            <a:off x="2667000" y="3392488"/>
            <a:ext cx="533400" cy="831850"/>
          </a:xfrm>
          <a:prstGeom prst="rect">
            <a:avLst/>
          </a:prstGeom>
          <a:solidFill>
            <a:schemeClr val="bg1"/>
          </a:solidFill>
          <a:ln w="9525" cap="flat" cmpd="sng">
            <a:solidFill>
              <a:schemeClr val="tx1"/>
            </a:solidFill>
            <a:prstDash val="solid"/>
            <a:miter/>
            <a:headEnd type="none" w="med" len="med"/>
            <a:tailEnd type="none" w="med" len="med"/>
          </a:ln>
          <a:effectLst>
            <a:outerShdw dist="35921" dir="2699999" algn="ctr" rotWithShape="0">
              <a:schemeClr val="bg2"/>
            </a:outerShdw>
          </a:effectLst>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转账</a:t>
            </a:r>
            <a:endParaRPr lang="zh-CN" altLang="en-US" sz="2400" dirty="0">
              <a:latin typeface="Times New Roman" panose="02020603050405020304" pitchFamily="18" charset="0"/>
              <a:ea typeface="黑体" panose="02010609060101010101" pitchFamily="49" charset="-122"/>
            </a:endParaRPr>
          </a:p>
        </p:txBody>
      </p:sp>
      <p:sp>
        <p:nvSpPr>
          <p:cNvPr id="156679" name="Text Box 9"/>
          <p:cNvSpPr txBox="1"/>
          <p:nvPr/>
        </p:nvSpPr>
        <p:spPr>
          <a:xfrm>
            <a:off x="5867400" y="2630488"/>
            <a:ext cx="1447800" cy="466725"/>
          </a:xfrm>
          <a:prstGeom prst="rect">
            <a:avLst/>
          </a:prstGeom>
          <a:solidFill>
            <a:srgbClr val="7DCAF5"/>
          </a:solidFill>
          <a:ln w="9525" cap="flat" cmpd="sng">
            <a:solidFill>
              <a:schemeClr val="tx1"/>
            </a:solidFill>
            <a:prstDash val="solid"/>
            <a:miter/>
            <a:headEnd type="none" w="med" len="med"/>
            <a:tailEnd type="none" w="med" len="med"/>
          </a:ln>
          <a:effectLst>
            <a:outerShdw dist="35921" dir="2699999" algn="ctr" rotWithShape="0">
              <a:schemeClr val="bg2"/>
            </a:outerShdw>
          </a:effectLst>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日记账</a:t>
            </a:r>
            <a:endParaRPr lang="zh-CN" altLang="en-US" sz="2400" dirty="0">
              <a:latin typeface="Times New Roman" panose="02020603050405020304" pitchFamily="18" charset="0"/>
              <a:ea typeface="黑体" panose="02010609060101010101" pitchFamily="49" charset="-122"/>
            </a:endParaRPr>
          </a:p>
        </p:txBody>
      </p:sp>
      <p:sp>
        <p:nvSpPr>
          <p:cNvPr id="156680" name="Text Box 10"/>
          <p:cNvSpPr txBox="1"/>
          <p:nvPr/>
        </p:nvSpPr>
        <p:spPr>
          <a:xfrm>
            <a:off x="5867400" y="1792288"/>
            <a:ext cx="533400" cy="831850"/>
          </a:xfrm>
          <a:prstGeom prst="rect">
            <a:avLst/>
          </a:prstGeom>
          <a:solidFill>
            <a:srgbClr val="006600"/>
          </a:solidFill>
          <a:ln w="9525" cap="flat" cmpd="sng">
            <a:solidFill>
              <a:schemeClr val="tx1"/>
            </a:solidFill>
            <a:prstDash val="solid"/>
            <a:miter/>
            <a:headEnd type="none" w="med" len="med"/>
            <a:tailEnd type="none" w="med" len="med"/>
          </a:ln>
          <a:effectLst>
            <a:outerShdw dist="35921" dir="2699999" algn="ctr" rotWithShape="0">
              <a:schemeClr val="bg2"/>
            </a:outerShdw>
          </a:effectLst>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现金</a:t>
            </a:r>
            <a:endParaRPr lang="zh-CN" altLang="en-US" sz="2400" dirty="0">
              <a:latin typeface="Times New Roman" panose="02020603050405020304" pitchFamily="18" charset="0"/>
              <a:ea typeface="黑体" panose="02010609060101010101" pitchFamily="49" charset="-122"/>
            </a:endParaRPr>
          </a:p>
        </p:txBody>
      </p:sp>
      <p:sp>
        <p:nvSpPr>
          <p:cNvPr id="156681" name="Text Box 11"/>
          <p:cNvSpPr txBox="1"/>
          <p:nvPr/>
        </p:nvSpPr>
        <p:spPr>
          <a:xfrm>
            <a:off x="6400800" y="1792288"/>
            <a:ext cx="914400" cy="831850"/>
          </a:xfrm>
          <a:prstGeom prst="rect">
            <a:avLst/>
          </a:prstGeom>
          <a:solidFill>
            <a:srgbClr val="800000"/>
          </a:solidFill>
          <a:ln w="9525" cap="flat" cmpd="sng">
            <a:solidFill>
              <a:schemeClr val="tx1"/>
            </a:solidFill>
            <a:prstDash val="solid"/>
            <a:miter/>
            <a:headEnd type="none" w="med" len="med"/>
            <a:tailEnd type="none" w="med" len="med"/>
          </a:ln>
          <a:effectLst>
            <a:outerShdw dist="35921" dir="2699999" algn="ctr" rotWithShape="0">
              <a:schemeClr val="bg2"/>
            </a:outerShdw>
          </a:effectLst>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银行存款</a:t>
            </a:r>
            <a:endParaRPr lang="zh-CN" altLang="en-US" sz="2400" dirty="0">
              <a:latin typeface="Times New Roman" panose="02020603050405020304" pitchFamily="18" charset="0"/>
              <a:ea typeface="黑体" panose="02010609060101010101" pitchFamily="49" charset="-122"/>
            </a:endParaRPr>
          </a:p>
        </p:txBody>
      </p:sp>
      <p:sp>
        <p:nvSpPr>
          <p:cNvPr id="156682" name="Text Box 12"/>
          <p:cNvSpPr txBox="1"/>
          <p:nvPr/>
        </p:nvSpPr>
        <p:spPr>
          <a:xfrm>
            <a:off x="5715000" y="5983288"/>
            <a:ext cx="1828800" cy="466725"/>
          </a:xfrm>
          <a:prstGeom prst="rect">
            <a:avLst/>
          </a:prstGeom>
          <a:solidFill>
            <a:srgbClr val="7DCAF5"/>
          </a:solidFill>
          <a:ln w="9525" cap="flat" cmpd="sng">
            <a:solidFill>
              <a:schemeClr val="tx1"/>
            </a:solidFill>
            <a:prstDash val="solid"/>
            <a:miter/>
            <a:headEnd type="none" w="med" len="med"/>
            <a:tailEnd type="none" w="med" len="med"/>
          </a:ln>
          <a:effectLst>
            <a:outerShdw dist="35921" dir="2699999" algn="ctr" rotWithShape="0">
              <a:schemeClr val="bg2"/>
            </a:outerShdw>
          </a:effectLst>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明细分类账</a:t>
            </a:r>
            <a:endParaRPr lang="zh-CN" altLang="en-US" sz="2400" dirty="0">
              <a:latin typeface="Times New Roman" panose="02020603050405020304" pitchFamily="18" charset="0"/>
              <a:ea typeface="黑体" panose="02010609060101010101" pitchFamily="49" charset="-122"/>
            </a:endParaRPr>
          </a:p>
        </p:txBody>
      </p:sp>
      <p:sp>
        <p:nvSpPr>
          <p:cNvPr id="156683" name="Text Box 13"/>
          <p:cNvSpPr txBox="1"/>
          <p:nvPr/>
        </p:nvSpPr>
        <p:spPr>
          <a:xfrm>
            <a:off x="5791200" y="4306888"/>
            <a:ext cx="1600200" cy="466725"/>
          </a:xfrm>
          <a:prstGeom prst="rect">
            <a:avLst/>
          </a:prstGeom>
          <a:solidFill>
            <a:srgbClr val="7DCAF5"/>
          </a:solidFill>
          <a:ln w="9525" cap="flat" cmpd="sng">
            <a:solidFill>
              <a:schemeClr val="tx1"/>
            </a:solidFill>
            <a:prstDash val="solid"/>
            <a:miter/>
            <a:headEnd type="none" w="med" len="med"/>
            <a:tailEnd type="none" w="med" len="med"/>
          </a:ln>
          <a:effectLst>
            <a:outerShdw dist="35921" dir="2699999" algn="ctr" rotWithShape="0">
              <a:schemeClr val="bg2"/>
            </a:outerShdw>
          </a:effectLst>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总分类账</a:t>
            </a:r>
            <a:endParaRPr lang="zh-CN" altLang="en-US" sz="2400" dirty="0">
              <a:latin typeface="Times New Roman" panose="02020603050405020304" pitchFamily="18" charset="0"/>
              <a:ea typeface="黑体" panose="02010609060101010101" pitchFamily="49" charset="-122"/>
            </a:endParaRPr>
          </a:p>
        </p:txBody>
      </p:sp>
      <p:sp>
        <p:nvSpPr>
          <p:cNvPr id="156684" name="Text Box 14"/>
          <p:cNvSpPr txBox="1"/>
          <p:nvPr/>
        </p:nvSpPr>
        <p:spPr>
          <a:xfrm>
            <a:off x="7924800" y="3544888"/>
            <a:ext cx="533400" cy="1562100"/>
          </a:xfrm>
          <a:prstGeom prst="rect">
            <a:avLst/>
          </a:prstGeom>
          <a:solidFill>
            <a:srgbClr val="7DCAF5"/>
          </a:solidFill>
          <a:ln w="9525" cap="flat" cmpd="sng">
            <a:solidFill>
              <a:schemeClr val="tx1"/>
            </a:solidFill>
            <a:prstDash val="solid"/>
            <a:miter/>
            <a:headEnd type="none" w="med" len="med"/>
            <a:tailEnd type="none" w="med" len="med"/>
          </a:ln>
          <a:effectLst>
            <a:outerShdw dist="35921" dir="2699999" algn="ctr" rotWithShape="0">
              <a:schemeClr val="bg2"/>
            </a:outerShdw>
          </a:effectLst>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会计报表</a:t>
            </a:r>
            <a:endParaRPr lang="zh-CN" altLang="en-US" sz="2400" dirty="0">
              <a:latin typeface="Times New Roman" panose="02020603050405020304" pitchFamily="18" charset="0"/>
              <a:ea typeface="黑体" panose="02010609060101010101" pitchFamily="49" charset="-122"/>
            </a:endParaRPr>
          </a:p>
        </p:txBody>
      </p:sp>
      <p:sp>
        <p:nvSpPr>
          <p:cNvPr id="156685" name="Text Box 15"/>
          <p:cNvSpPr txBox="1"/>
          <p:nvPr/>
        </p:nvSpPr>
        <p:spPr>
          <a:xfrm>
            <a:off x="685800" y="3697288"/>
            <a:ext cx="533400" cy="1562100"/>
          </a:xfrm>
          <a:prstGeom prst="rect">
            <a:avLst/>
          </a:prstGeom>
          <a:solidFill>
            <a:srgbClr val="7DCAF5"/>
          </a:solidFill>
          <a:ln w="9525" cap="flat" cmpd="sng">
            <a:solidFill>
              <a:schemeClr val="tx1"/>
            </a:solidFill>
            <a:prstDash val="solid"/>
            <a:miter/>
            <a:headEnd type="none" w="med" len="med"/>
            <a:tailEnd type="none" w="med" len="med"/>
          </a:ln>
          <a:effectLst>
            <a:outerShdw dist="35921" dir="2699999" algn="ctr" rotWithShape="0">
              <a:schemeClr val="bg2"/>
            </a:outerShdw>
          </a:effectLst>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原始凭证</a:t>
            </a:r>
            <a:endParaRPr lang="zh-CN" altLang="en-US" sz="2400" dirty="0">
              <a:latin typeface="Times New Roman" panose="02020603050405020304" pitchFamily="18" charset="0"/>
              <a:ea typeface="黑体" panose="02010609060101010101" pitchFamily="49" charset="-122"/>
            </a:endParaRPr>
          </a:p>
        </p:txBody>
      </p:sp>
      <p:sp>
        <p:nvSpPr>
          <p:cNvPr id="156686" name="Text Box 16"/>
          <p:cNvSpPr txBox="1"/>
          <p:nvPr/>
        </p:nvSpPr>
        <p:spPr>
          <a:xfrm>
            <a:off x="3581400" y="4306888"/>
            <a:ext cx="1752600" cy="406400"/>
          </a:xfrm>
          <a:prstGeom prst="rect">
            <a:avLst/>
          </a:prstGeom>
          <a:solidFill>
            <a:srgbClr val="800080"/>
          </a:solidFill>
          <a:ln w="9525" cap="flat" cmpd="sng">
            <a:solidFill>
              <a:schemeClr val="tx1"/>
            </a:solidFill>
            <a:prstDash val="solid"/>
            <a:miter/>
            <a:headEnd type="none" w="med" len="med"/>
            <a:tailEnd type="none" w="med" len="med"/>
          </a:ln>
          <a:effectLst>
            <a:outerShdw dist="35921" dir="2699999" algn="ctr" rotWithShape="0">
              <a:schemeClr val="bg2"/>
            </a:outerShdw>
          </a:effectLst>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000" b="1" dirty="0">
                <a:latin typeface="Times New Roman" panose="02020603050405020304" pitchFamily="18" charset="0"/>
                <a:ea typeface="黑体" panose="02010609060101010101" pitchFamily="49" charset="-122"/>
              </a:rPr>
              <a:t>汇总记账凭证</a:t>
            </a:r>
            <a:endParaRPr lang="zh-CN" altLang="en-US" sz="2000" b="1" dirty="0">
              <a:latin typeface="Times New Roman" panose="02020603050405020304" pitchFamily="18" charset="0"/>
              <a:ea typeface="黑体" panose="02010609060101010101" pitchFamily="49" charset="-122"/>
            </a:endParaRPr>
          </a:p>
        </p:txBody>
      </p:sp>
      <p:sp>
        <p:nvSpPr>
          <p:cNvPr id="430097" name="Line 17"/>
          <p:cNvSpPr/>
          <p:nvPr/>
        </p:nvSpPr>
        <p:spPr>
          <a:xfrm>
            <a:off x="1219200" y="4459288"/>
            <a:ext cx="381000" cy="0"/>
          </a:xfrm>
          <a:prstGeom prst="line">
            <a:avLst/>
          </a:prstGeom>
          <a:ln w="28575" cap="flat" cmpd="sng">
            <a:solidFill>
              <a:schemeClr val="tx1"/>
            </a:solidFill>
            <a:prstDash val="solid"/>
            <a:headEnd type="none" w="med" len="med"/>
            <a:tailEnd type="triangle" w="med" len="med"/>
          </a:ln>
        </p:spPr>
      </p:sp>
      <p:sp>
        <p:nvSpPr>
          <p:cNvPr id="430098" name="Line 18"/>
          <p:cNvSpPr/>
          <p:nvPr/>
        </p:nvSpPr>
        <p:spPr>
          <a:xfrm>
            <a:off x="1905000" y="2859088"/>
            <a:ext cx="3886200" cy="0"/>
          </a:xfrm>
          <a:prstGeom prst="line">
            <a:avLst/>
          </a:prstGeom>
          <a:ln w="28575" cap="flat" cmpd="sng">
            <a:solidFill>
              <a:schemeClr val="tx1"/>
            </a:solidFill>
            <a:prstDash val="solid"/>
            <a:headEnd type="none" w="med" len="med"/>
            <a:tailEnd type="triangle" w="med" len="med"/>
          </a:ln>
        </p:spPr>
      </p:sp>
      <p:sp>
        <p:nvSpPr>
          <p:cNvPr id="430099" name="Line 19"/>
          <p:cNvSpPr/>
          <p:nvPr/>
        </p:nvSpPr>
        <p:spPr>
          <a:xfrm>
            <a:off x="1905000" y="2859088"/>
            <a:ext cx="0" cy="533400"/>
          </a:xfrm>
          <a:prstGeom prst="line">
            <a:avLst/>
          </a:prstGeom>
          <a:ln w="28575" cap="flat" cmpd="sng">
            <a:solidFill>
              <a:schemeClr val="tx1"/>
            </a:solidFill>
            <a:prstDash val="solid"/>
            <a:headEnd type="none" w="med" len="med"/>
            <a:tailEnd type="none" w="med" len="med"/>
          </a:ln>
        </p:spPr>
      </p:sp>
      <p:sp>
        <p:nvSpPr>
          <p:cNvPr id="430100" name="Line 20"/>
          <p:cNvSpPr/>
          <p:nvPr/>
        </p:nvSpPr>
        <p:spPr>
          <a:xfrm>
            <a:off x="2438400" y="2859088"/>
            <a:ext cx="0" cy="533400"/>
          </a:xfrm>
          <a:prstGeom prst="line">
            <a:avLst/>
          </a:prstGeom>
          <a:ln w="28575" cap="flat" cmpd="sng">
            <a:solidFill>
              <a:schemeClr val="tx1"/>
            </a:solidFill>
            <a:prstDash val="solid"/>
            <a:headEnd type="none" w="med" len="med"/>
            <a:tailEnd type="none" w="med" len="med"/>
          </a:ln>
        </p:spPr>
      </p:sp>
      <p:sp>
        <p:nvSpPr>
          <p:cNvPr id="430101" name="Line 21"/>
          <p:cNvSpPr/>
          <p:nvPr/>
        </p:nvSpPr>
        <p:spPr>
          <a:xfrm>
            <a:off x="990600" y="6211888"/>
            <a:ext cx="4724400" cy="0"/>
          </a:xfrm>
          <a:prstGeom prst="line">
            <a:avLst/>
          </a:prstGeom>
          <a:ln w="28575" cap="flat" cmpd="sng">
            <a:solidFill>
              <a:schemeClr val="tx1"/>
            </a:solidFill>
            <a:prstDash val="solid"/>
            <a:headEnd type="none" w="med" len="med"/>
            <a:tailEnd type="triangle" w="med" len="med"/>
          </a:ln>
        </p:spPr>
      </p:sp>
      <p:sp>
        <p:nvSpPr>
          <p:cNvPr id="430102" name="Line 22"/>
          <p:cNvSpPr/>
          <p:nvPr/>
        </p:nvSpPr>
        <p:spPr>
          <a:xfrm>
            <a:off x="3200400" y="4535488"/>
            <a:ext cx="381000" cy="0"/>
          </a:xfrm>
          <a:prstGeom prst="line">
            <a:avLst/>
          </a:prstGeom>
          <a:ln w="28575" cap="flat" cmpd="sng">
            <a:solidFill>
              <a:schemeClr val="tx1"/>
            </a:solidFill>
            <a:prstDash val="solid"/>
            <a:headEnd type="none" w="med" len="med"/>
            <a:tailEnd type="triangle" w="med" len="med"/>
          </a:ln>
        </p:spPr>
      </p:sp>
      <p:sp>
        <p:nvSpPr>
          <p:cNvPr id="430103" name="Line 23"/>
          <p:cNvSpPr/>
          <p:nvPr/>
        </p:nvSpPr>
        <p:spPr>
          <a:xfrm>
            <a:off x="5334000" y="4535488"/>
            <a:ext cx="457200" cy="0"/>
          </a:xfrm>
          <a:prstGeom prst="line">
            <a:avLst/>
          </a:prstGeom>
          <a:ln w="28575" cap="flat" cmpd="sng">
            <a:solidFill>
              <a:schemeClr val="tx1"/>
            </a:solidFill>
            <a:prstDash val="solid"/>
            <a:headEnd type="none" w="med" len="med"/>
            <a:tailEnd type="triangle" w="med" len="med"/>
          </a:ln>
        </p:spPr>
      </p:sp>
      <p:sp>
        <p:nvSpPr>
          <p:cNvPr id="430104" name="Line 24"/>
          <p:cNvSpPr/>
          <p:nvPr/>
        </p:nvSpPr>
        <p:spPr>
          <a:xfrm>
            <a:off x="6629400" y="3087688"/>
            <a:ext cx="0" cy="609600"/>
          </a:xfrm>
          <a:prstGeom prst="line">
            <a:avLst/>
          </a:prstGeom>
          <a:ln w="28575" cap="flat" cmpd="sng">
            <a:solidFill>
              <a:schemeClr val="tx1"/>
            </a:solidFill>
            <a:prstDash val="sysDot"/>
            <a:headEnd type="none" w="med" len="med"/>
            <a:tailEnd type="triangle" w="med" len="med"/>
          </a:ln>
        </p:spPr>
      </p:sp>
      <p:sp>
        <p:nvSpPr>
          <p:cNvPr id="430105" name="Line 25"/>
          <p:cNvSpPr/>
          <p:nvPr/>
        </p:nvSpPr>
        <p:spPr>
          <a:xfrm flipV="1">
            <a:off x="6629400" y="3697288"/>
            <a:ext cx="0" cy="609600"/>
          </a:xfrm>
          <a:prstGeom prst="line">
            <a:avLst/>
          </a:prstGeom>
          <a:ln w="28575" cap="flat" cmpd="sng">
            <a:solidFill>
              <a:schemeClr val="tx1"/>
            </a:solidFill>
            <a:prstDash val="sysDot"/>
            <a:headEnd type="none" w="med" len="med"/>
            <a:tailEnd type="triangle" w="med" len="med"/>
          </a:ln>
        </p:spPr>
      </p:sp>
      <p:sp>
        <p:nvSpPr>
          <p:cNvPr id="430106" name="Line 26"/>
          <p:cNvSpPr/>
          <p:nvPr/>
        </p:nvSpPr>
        <p:spPr>
          <a:xfrm>
            <a:off x="6629400" y="4764088"/>
            <a:ext cx="0" cy="609600"/>
          </a:xfrm>
          <a:prstGeom prst="line">
            <a:avLst/>
          </a:prstGeom>
          <a:ln w="28575" cap="flat" cmpd="sng">
            <a:solidFill>
              <a:schemeClr val="tx1"/>
            </a:solidFill>
            <a:prstDash val="sysDot"/>
            <a:headEnd type="none" w="med" len="med"/>
            <a:tailEnd type="triangle" w="med" len="med"/>
          </a:ln>
        </p:spPr>
      </p:sp>
      <p:sp>
        <p:nvSpPr>
          <p:cNvPr id="430107" name="Line 27"/>
          <p:cNvSpPr/>
          <p:nvPr/>
        </p:nvSpPr>
        <p:spPr>
          <a:xfrm flipV="1">
            <a:off x="6629400" y="5373688"/>
            <a:ext cx="0" cy="609600"/>
          </a:xfrm>
          <a:prstGeom prst="line">
            <a:avLst/>
          </a:prstGeom>
          <a:ln w="28575" cap="flat" cmpd="sng">
            <a:solidFill>
              <a:schemeClr val="tx1"/>
            </a:solidFill>
            <a:prstDash val="sysDot"/>
            <a:headEnd type="none" w="med" len="med"/>
            <a:tailEnd type="triangle" w="med" len="med"/>
          </a:ln>
        </p:spPr>
      </p:sp>
      <p:sp>
        <p:nvSpPr>
          <p:cNvPr id="430108" name="Line 28"/>
          <p:cNvSpPr/>
          <p:nvPr/>
        </p:nvSpPr>
        <p:spPr>
          <a:xfrm>
            <a:off x="2438400" y="4687888"/>
            <a:ext cx="0" cy="1524000"/>
          </a:xfrm>
          <a:prstGeom prst="line">
            <a:avLst/>
          </a:prstGeom>
          <a:ln w="28575" cap="flat" cmpd="sng">
            <a:solidFill>
              <a:schemeClr val="tx1"/>
            </a:solidFill>
            <a:prstDash val="solid"/>
            <a:headEnd type="none" w="med" len="med"/>
            <a:tailEnd type="none" w="med" len="med"/>
          </a:ln>
        </p:spPr>
      </p:sp>
      <p:sp>
        <p:nvSpPr>
          <p:cNvPr id="430109" name="Line 29"/>
          <p:cNvSpPr/>
          <p:nvPr/>
        </p:nvSpPr>
        <p:spPr>
          <a:xfrm>
            <a:off x="990600" y="5297488"/>
            <a:ext cx="0" cy="914400"/>
          </a:xfrm>
          <a:prstGeom prst="line">
            <a:avLst/>
          </a:prstGeom>
          <a:ln w="28575" cap="flat" cmpd="sng">
            <a:solidFill>
              <a:schemeClr val="tx1"/>
            </a:solidFill>
            <a:prstDash val="solid"/>
            <a:headEnd type="none" w="med" len="med"/>
            <a:tailEnd type="none" w="med" len="med"/>
          </a:ln>
        </p:spPr>
      </p:sp>
      <p:sp>
        <p:nvSpPr>
          <p:cNvPr id="430110" name="Line 30"/>
          <p:cNvSpPr/>
          <p:nvPr/>
        </p:nvSpPr>
        <p:spPr>
          <a:xfrm>
            <a:off x="7391400" y="4535488"/>
            <a:ext cx="533400" cy="0"/>
          </a:xfrm>
          <a:prstGeom prst="line">
            <a:avLst/>
          </a:prstGeom>
          <a:ln w="28575" cap="flat" cmpd="sng">
            <a:solidFill>
              <a:schemeClr val="tx1"/>
            </a:solidFill>
            <a:prstDash val="solid"/>
            <a:headEnd type="none" w="med" len="med"/>
            <a:tailEnd type="triangle" w="med" len="med"/>
          </a:ln>
        </p:spPr>
      </p:sp>
      <p:sp>
        <p:nvSpPr>
          <p:cNvPr id="430111" name="Line 31"/>
          <p:cNvSpPr/>
          <p:nvPr/>
        </p:nvSpPr>
        <p:spPr>
          <a:xfrm>
            <a:off x="7543800" y="6211888"/>
            <a:ext cx="152400" cy="0"/>
          </a:xfrm>
          <a:prstGeom prst="line">
            <a:avLst/>
          </a:prstGeom>
          <a:ln w="28575" cap="flat" cmpd="sng">
            <a:solidFill>
              <a:schemeClr val="tx1"/>
            </a:solidFill>
            <a:prstDash val="solid"/>
            <a:headEnd type="none" w="med" len="med"/>
            <a:tailEnd type="none" w="med" len="med"/>
          </a:ln>
        </p:spPr>
      </p:sp>
      <p:sp>
        <p:nvSpPr>
          <p:cNvPr id="430112" name="Line 32"/>
          <p:cNvSpPr/>
          <p:nvPr/>
        </p:nvSpPr>
        <p:spPr>
          <a:xfrm flipV="1">
            <a:off x="7696200" y="4535488"/>
            <a:ext cx="0" cy="1676400"/>
          </a:xfrm>
          <a:prstGeom prst="line">
            <a:avLst/>
          </a:prstGeom>
          <a:ln w="28575" cap="flat" cmpd="sng">
            <a:solidFill>
              <a:schemeClr val="tx1"/>
            </a:solidFill>
            <a:prstDash val="solid"/>
            <a:headEnd type="none" w="med" len="med"/>
            <a:tailEnd type="none" w="med" len="med"/>
          </a:ln>
        </p:spPr>
      </p:sp>
      <p:sp>
        <p:nvSpPr>
          <p:cNvPr id="156703" name="Text Box 33"/>
          <p:cNvSpPr txBox="1"/>
          <p:nvPr/>
        </p:nvSpPr>
        <p:spPr>
          <a:xfrm>
            <a:off x="3581400" y="3468688"/>
            <a:ext cx="533400" cy="831850"/>
          </a:xfrm>
          <a:prstGeom prst="rect">
            <a:avLst/>
          </a:prstGeom>
          <a:solidFill>
            <a:srgbClr val="CC0000"/>
          </a:solidFill>
          <a:ln w="9525" cap="flat" cmpd="sng">
            <a:solidFill>
              <a:schemeClr val="tx1"/>
            </a:solidFill>
            <a:prstDash val="solid"/>
            <a:miter/>
            <a:headEnd type="none" w="med" len="med"/>
            <a:tailEnd type="none" w="med" len="med"/>
          </a:ln>
          <a:effectLst>
            <a:outerShdw dist="35921" dir="2699999" algn="ctr" rotWithShape="0">
              <a:schemeClr val="bg2"/>
            </a:outerShdw>
          </a:effectLst>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收款</a:t>
            </a:r>
            <a:endParaRPr lang="zh-CN" altLang="en-US" sz="2400" dirty="0">
              <a:latin typeface="Times New Roman" panose="02020603050405020304" pitchFamily="18" charset="0"/>
              <a:ea typeface="黑体" panose="02010609060101010101" pitchFamily="49" charset="-122"/>
            </a:endParaRPr>
          </a:p>
        </p:txBody>
      </p:sp>
      <p:sp>
        <p:nvSpPr>
          <p:cNvPr id="156704" name="Text Box 34"/>
          <p:cNvSpPr txBox="1"/>
          <p:nvPr/>
        </p:nvSpPr>
        <p:spPr>
          <a:xfrm>
            <a:off x="4114800" y="3468688"/>
            <a:ext cx="609600" cy="831850"/>
          </a:xfrm>
          <a:prstGeom prst="rect">
            <a:avLst/>
          </a:prstGeom>
          <a:solidFill>
            <a:srgbClr val="000099"/>
          </a:solidFill>
          <a:ln w="9525" cap="flat" cmpd="sng">
            <a:solidFill>
              <a:schemeClr val="tx1"/>
            </a:solidFill>
            <a:prstDash val="solid"/>
            <a:miter/>
            <a:headEnd type="none" w="med" len="med"/>
            <a:tailEnd type="none" w="med" len="med"/>
          </a:ln>
          <a:effectLst>
            <a:outerShdw dist="35921" dir="2699999" algn="ctr" rotWithShape="0">
              <a:schemeClr val="bg2"/>
            </a:outerShdw>
          </a:effectLst>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付款</a:t>
            </a:r>
            <a:endParaRPr lang="zh-CN" altLang="en-US" sz="2400" dirty="0">
              <a:latin typeface="Times New Roman" panose="02020603050405020304" pitchFamily="18" charset="0"/>
              <a:ea typeface="黑体" panose="02010609060101010101" pitchFamily="49" charset="-122"/>
            </a:endParaRPr>
          </a:p>
        </p:txBody>
      </p:sp>
      <p:sp>
        <p:nvSpPr>
          <p:cNvPr id="156705" name="Text Box 35"/>
          <p:cNvSpPr txBox="1"/>
          <p:nvPr/>
        </p:nvSpPr>
        <p:spPr>
          <a:xfrm>
            <a:off x="4724400" y="3468688"/>
            <a:ext cx="609600" cy="831850"/>
          </a:xfrm>
          <a:prstGeom prst="rect">
            <a:avLst/>
          </a:prstGeom>
          <a:solidFill>
            <a:schemeClr val="bg1"/>
          </a:solidFill>
          <a:ln w="9525" cap="flat" cmpd="sng">
            <a:solidFill>
              <a:schemeClr val="tx1"/>
            </a:solidFill>
            <a:prstDash val="solid"/>
            <a:miter/>
            <a:headEnd type="none" w="med" len="med"/>
            <a:tailEnd type="none" w="med" len="med"/>
          </a:ln>
          <a:effectLst>
            <a:outerShdw dist="35921" dir="2699999" algn="ctr" rotWithShape="0">
              <a:schemeClr val="bg2"/>
            </a:outerShdw>
          </a:effectLst>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latin typeface="Times New Roman" panose="02020603050405020304" pitchFamily="18" charset="0"/>
                <a:ea typeface="黑体" panose="02010609060101010101" pitchFamily="49" charset="-122"/>
              </a:rPr>
              <a:t>转账</a:t>
            </a:r>
            <a:endParaRPr lang="zh-CN" altLang="en-US" sz="2400" dirty="0">
              <a:latin typeface="Times New Roman" panose="02020603050405020304" pitchFamily="18" charset="0"/>
              <a:ea typeface="黑体" panose="02010609060101010101" pitchFamily="49" charset="-122"/>
            </a:endParaRPr>
          </a:p>
        </p:txBody>
      </p:sp>
      <p:sp>
        <p:nvSpPr>
          <p:cNvPr id="430116" name="Text Box 36"/>
          <p:cNvSpPr txBox="1"/>
          <p:nvPr/>
        </p:nvSpPr>
        <p:spPr>
          <a:xfrm>
            <a:off x="1143000" y="4002088"/>
            <a:ext cx="457200" cy="457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just">
              <a:spcBef>
                <a:spcPct val="0"/>
              </a:spcBef>
              <a:buClrTx/>
              <a:buSzTx/>
              <a:buFontTx/>
              <a:buNone/>
            </a:pPr>
            <a:r>
              <a:rPr lang="en-US" altLang="zh-CN" sz="2400" dirty="0">
                <a:latin typeface="宋体" panose="02010600030101010101" pitchFamily="2" charset="-122"/>
              </a:rPr>
              <a:t>①</a:t>
            </a:r>
            <a:endParaRPr lang="en-US" altLang="zh-CN" sz="2400" dirty="0">
              <a:latin typeface="Times New Roman" panose="02020603050405020304" pitchFamily="18" charset="0"/>
            </a:endParaRPr>
          </a:p>
        </p:txBody>
      </p:sp>
      <p:sp>
        <p:nvSpPr>
          <p:cNvPr id="430117" name="Text Box 37"/>
          <p:cNvSpPr txBox="1"/>
          <p:nvPr/>
        </p:nvSpPr>
        <p:spPr>
          <a:xfrm>
            <a:off x="3200400" y="2401888"/>
            <a:ext cx="422275" cy="46513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just">
              <a:spcBef>
                <a:spcPct val="0"/>
              </a:spcBef>
              <a:buClrTx/>
              <a:buSzTx/>
              <a:buFontTx/>
              <a:buNone/>
            </a:pPr>
            <a:r>
              <a:rPr lang="en-US" altLang="zh-CN" sz="2400" dirty="0">
                <a:latin typeface="宋体" panose="02010600030101010101" pitchFamily="2" charset="-122"/>
              </a:rPr>
              <a:t>②</a:t>
            </a:r>
            <a:endParaRPr lang="en-US" altLang="zh-CN" sz="2400" dirty="0">
              <a:latin typeface="Times New Roman" panose="02020603050405020304" pitchFamily="18" charset="0"/>
            </a:endParaRPr>
          </a:p>
        </p:txBody>
      </p:sp>
      <p:sp>
        <p:nvSpPr>
          <p:cNvPr id="430118" name="Text Box 38"/>
          <p:cNvSpPr txBox="1"/>
          <p:nvPr/>
        </p:nvSpPr>
        <p:spPr>
          <a:xfrm>
            <a:off x="3200400" y="6211888"/>
            <a:ext cx="457200" cy="457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just">
              <a:spcBef>
                <a:spcPct val="0"/>
              </a:spcBef>
              <a:buClrTx/>
              <a:buSzTx/>
              <a:buFontTx/>
              <a:buNone/>
            </a:pPr>
            <a:r>
              <a:rPr lang="en-US" altLang="zh-CN" sz="2400" dirty="0">
                <a:latin typeface="宋体" panose="02010600030101010101" pitchFamily="2" charset="-122"/>
              </a:rPr>
              <a:t>③</a:t>
            </a:r>
            <a:endParaRPr lang="en-US" altLang="zh-CN" sz="2400" dirty="0">
              <a:latin typeface="Times New Roman" panose="02020603050405020304" pitchFamily="18" charset="0"/>
            </a:endParaRPr>
          </a:p>
        </p:txBody>
      </p:sp>
      <p:sp>
        <p:nvSpPr>
          <p:cNvPr id="430119" name="Text Box 39"/>
          <p:cNvSpPr txBox="1"/>
          <p:nvPr/>
        </p:nvSpPr>
        <p:spPr>
          <a:xfrm>
            <a:off x="3124200" y="4078288"/>
            <a:ext cx="422275" cy="41116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just">
              <a:spcBef>
                <a:spcPct val="0"/>
              </a:spcBef>
              <a:buClrTx/>
              <a:buSzTx/>
              <a:buFontTx/>
              <a:buNone/>
            </a:pPr>
            <a:r>
              <a:rPr lang="en-US" altLang="zh-CN" sz="2400" dirty="0">
                <a:latin typeface="宋体" panose="02010600030101010101" pitchFamily="2" charset="-122"/>
              </a:rPr>
              <a:t>④</a:t>
            </a:r>
            <a:endParaRPr lang="en-US" altLang="zh-CN" sz="2400" dirty="0">
              <a:latin typeface="Times New Roman" panose="02020603050405020304" pitchFamily="18" charset="0"/>
            </a:endParaRPr>
          </a:p>
        </p:txBody>
      </p:sp>
      <p:sp>
        <p:nvSpPr>
          <p:cNvPr id="430120" name="Text Box 40"/>
          <p:cNvSpPr txBox="1"/>
          <p:nvPr/>
        </p:nvSpPr>
        <p:spPr>
          <a:xfrm>
            <a:off x="5334000" y="4078288"/>
            <a:ext cx="457200" cy="3810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just">
              <a:spcBef>
                <a:spcPct val="0"/>
              </a:spcBef>
              <a:buClrTx/>
              <a:buSzTx/>
              <a:buFontTx/>
              <a:buNone/>
            </a:pPr>
            <a:r>
              <a:rPr lang="en-US" altLang="zh-CN" sz="2400" dirty="0">
                <a:latin typeface="宋体" panose="02010600030101010101" pitchFamily="2" charset="-122"/>
              </a:rPr>
              <a:t>⑤</a:t>
            </a:r>
            <a:endParaRPr lang="en-US" altLang="zh-CN" sz="2400" dirty="0">
              <a:latin typeface="Times New Roman" panose="02020603050405020304" pitchFamily="18" charset="0"/>
            </a:endParaRPr>
          </a:p>
        </p:txBody>
      </p:sp>
      <p:sp>
        <p:nvSpPr>
          <p:cNvPr id="430121" name="Text Box 41"/>
          <p:cNvSpPr txBox="1"/>
          <p:nvPr/>
        </p:nvSpPr>
        <p:spPr>
          <a:xfrm>
            <a:off x="6629400" y="3468688"/>
            <a:ext cx="1143000" cy="457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just">
              <a:spcBef>
                <a:spcPct val="0"/>
              </a:spcBef>
              <a:buClrTx/>
              <a:buSzTx/>
              <a:buFontTx/>
              <a:buNone/>
            </a:pPr>
            <a:r>
              <a:rPr lang="en-US" altLang="zh-CN" sz="2400" dirty="0">
                <a:latin typeface="宋体" panose="02010600030101010101" pitchFamily="2" charset="-122"/>
                <a:ea typeface="黑体" panose="02010609060101010101" pitchFamily="49" charset="-122"/>
              </a:rPr>
              <a:t>⑥</a:t>
            </a:r>
            <a:r>
              <a:rPr lang="zh-CN" altLang="en-US" sz="2400" dirty="0">
                <a:latin typeface="宋体" panose="02010600030101010101" pitchFamily="2" charset="-122"/>
                <a:ea typeface="黑体" panose="02010609060101010101" pitchFamily="49" charset="-122"/>
              </a:rPr>
              <a:t>核对</a:t>
            </a:r>
            <a:endParaRPr lang="zh-CN" altLang="en-US" sz="2400" dirty="0">
              <a:latin typeface="Times New Roman" panose="02020603050405020304" pitchFamily="18" charset="0"/>
              <a:ea typeface="黑体" panose="02010609060101010101" pitchFamily="49" charset="-122"/>
            </a:endParaRPr>
          </a:p>
        </p:txBody>
      </p:sp>
      <p:sp>
        <p:nvSpPr>
          <p:cNvPr id="430122" name="Text Box 42"/>
          <p:cNvSpPr txBox="1"/>
          <p:nvPr/>
        </p:nvSpPr>
        <p:spPr>
          <a:xfrm>
            <a:off x="6629400" y="5145088"/>
            <a:ext cx="1143000" cy="457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just">
              <a:spcBef>
                <a:spcPct val="0"/>
              </a:spcBef>
              <a:buClrTx/>
              <a:buSzTx/>
              <a:buFontTx/>
              <a:buNone/>
            </a:pPr>
            <a:r>
              <a:rPr lang="en-US" altLang="zh-CN" sz="2400" dirty="0">
                <a:latin typeface="宋体" panose="02010600030101010101" pitchFamily="2" charset="-122"/>
                <a:ea typeface="黑体" panose="02010609060101010101" pitchFamily="49" charset="-122"/>
              </a:rPr>
              <a:t>⑥</a:t>
            </a:r>
            <a:r>
              <a:rPr lang="zh-CN" altLang="en-US" sz="2400" dirty="0">
                <a:latin typeface="宋体" panose="02010600030101010101" pitchFamily="2" charset="-122"/>
                <a:ea typeface="黑体" panose="02010609060101010101" pitchFamily="49" charset="-122"/>
              </a:rPr>
              <a:t>核对</a:t>
            </a:r>
            <a:endParaRPr lang="zh-CN" altLang="en-US" sz="2400" dirty="0">
              <a:latin typeface="Times New Roman" panose="02020603050405020304" pitchFamily="18" charset="0"/>
              <a:ea typeface="黑体" panose="02010609060101010101" pitchFamily="49" charset="-122"/>
            </a:endParaRPr>
          </a:p>
        </p:txBody>
      </p:sp>
      <p:sp>
        <p:nvSpPr>
          <p:cNvPr id="430123" name="Text Box 43"/>
          <p:cNvSpPr txBox="1"/>
          <p:nvPr/>
        </p:nvSpPr>
        <p:spPr>
          <a:xfrm>
            <a:off x="7391400" y="4078288"/>
            <a:ext cx="457200" cy="457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just">
              <a:spcBef>
                <a:spcPct val="0"/>
              </a:spcBef>
              <a:buClrTx/>
              <a:buSzTx/>
              <a:buFontTx/>
              <a:buNone/>
            </a:pPr>
            <a:r>
              <a:rPr lang="en-US" altLang="zh-CN" sz="2400" dirty="0">
                <a:latin typeface="宋体" panose="02010600030101010101" pitchFamily="2" charset="-122"/>
              </a:rPr>
              <a:t>⑦</a:t>
            </a:r>
            <a:endParaRPr lang="en-US" altLang="zh-CN" sz="2400" dirty="0">
              <a:latin typeface="Times New Roman" panose="02020603050405020304" pitchFamily="18" charset="0"/>
            </a:endParaRPr>
          </a:p>
        </p:txBody>
      </p:sp>
      <p:sp>
        <p:nvSpPr>
          <p:cNvPr id="156714" name="Rectangle 44"/>
          <p:cNvSpPr/>
          <p:nvPr/>
        </p:nvSpPr>
        <p:spPr>
          <a:xfrm>
            <a:off x="468313" y="549275"/>
            <a:ext cx="4572000" cy="2014538"/>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1800" dirty="0"/>
              <a:t>优点：减轻了登记总账的工作量，且汇总记账凭证能够反映账户对应关系，便于分析检查经济活动情况，便于查对账目。</a:t>
            </a:r>
            <a:endParaRPr lang="zh-CN" altLang="en-US" sz="1800" dirty="0"/>
          </a:p>
          <a:p>
            <a:pPr marL="0" lvl="0" indent="0" eaLnBrk="1" hangingPunct="1">
              <a:spcBef>
                <a:spcPct val="0"/>
              </a:spcBef>
              <a:buClrTx/>
              <a:buSzTx/>
              <a:buFontTx/>
              <a:buNone/>
            </a:pPr>
            <a:r>
              <a:rPr lang="zh-CN" altLang="en-US" sz="1800" dirty="0"/>
              <a:t>缺点：汇总记账凭证的编制工作量依然较大，且汇总转账凭证汇总得不够彻底，未予汇总部分还需逐笔登记总账。 </a:t>
            </a:r>
            <a:endParaRPr lang="zh-CN" altLang="en-US" sz="1800" dirty="0"/>
          </a:p>
          <a:p>
            <a:pPr marL="0" lvl="0" indent="0" eaLnBrk="1" hangingPunct="1">
              <a:spcBef>
                <a:spcPct val="0"/>
              </a:spcBef>
              <a:buClrTx/>
              <a:buSzTx/>
              <a:buFontTx/>
              <a:buNone/>
            </a:pPr>
            <a:r>
              <a:rPr lang="zh-CN" altLang="en-US" sz="1800" dirty="0"/>
              <a:t>适用范围：规模较大，业务量较多的单位。</a:t>
            </a:r>
            <a:endParaRPr lang="zh-CN" altLang="en-US" sz="18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430097"/>
                                        </p:tgtEl>
                                        <p:attrNameLst>
                                          <p:attrName>style.visibility</p:attrName>
                                        </p:attrNameLst>
                                      </p:cBhvr>
                                      <p:to>
                                        <p:strVal val="visible"/>
                                      </p:to>
                                    </p:set>
                                    <p:animEffect transition="in" filter="slide(fromLeft)">
                                      <p:cBhvr>
                                        <p:cTn id="7" dur="500"/>
                                        <p:tgtEl>
                                          <p:spTgt spid="43009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430116"/>
                                        </p:tgtEl>
                                        <p:attrNameLst>
                                          <p:attrName>style.visibility</p:attrName>
                                        </p:attrNameLst>
                                      </p:cBhvr>
                                      <p:to>
                                        <p:strVal val="visible"/>
                                      </p:to>
                                    </p:set>
                                    <p:anim calcmode="lin" valueType="num">
                                      <p:cBhvr additive="base">
                                        <p:cTn id="12" dur="500" fill="hold"/>
                                        <p:tgtEl>
                                          <p:spTgt spid="430116"/>
                                        </p:tgtEl>
                                        <p:attrNameLst>
                                          <p:attrName>ppt_x</p:attrName>
                                        </p:attrNameLst>
                                      </p:cBhvr>
                                      <p:tavLst>
                                        <p:tav tm="0">
                                          <p:val>
                                            <p:strVal val="#ppt_x"/>
                                          </p:val>
                                        </p:tav>
                                        <p:tav tm="100000">
                                          <p:val>
                                            <p:strVal val="#ppt_x"/>
                                          </p:val>
                                        </p:tav>
                                      </p:tavLst>
                                    </p:anim>
                                    <p:anim calcmode="lin" valueType="num">
                                      <p:cBhvr additive="base">
                                        <p:cTn id="13" dur="500" fill="hold"/>
                                        <p:tgtEl>
                                          <p:spTgt spid="430116"/>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430099"/>
                                        </p:tgtEl>
                                        <p:attrNameLst>
                                          <p:attrName>style.visibility</p:attrName>
                                        </p:attrNameLst>
                                      </p:cBhvr>
                                      <p:to>
                                        <p:strVal val="visible"/>
                                      </p:to>
                                    </p:set>
                                    <p:animEffect transition="in" filter="slide(fromBottom)">
                                      <p:cBhvr>
                                        <p:cTn id="18" dur="500"/>
                                        <p:tgtEl>
                                          <p:spTgt spid="430099"/>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430100"/>
                                        </p:tgtEl>
                                        <p:attrNameLst>
                                          <p:attrName>style.visibility</p:attrName>
                                        </p:attrNameLst>
                                      </p:cBhvr>
                                      <p:to>
                                        <p:strVal val="visible"/>
                                      </p:to>
                                    </p:set>
                                    <p:animEffect transition="in" filter="slide(fromBottom)">
                                      <p:cBhvr>
                                        <p:cTn id="23" dur="500"/>
                                        <p:tgtEl>
                                          <p:spTgt spid="430100"/>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nodeType="clickEffect">
                                  <p:stCondLst>
                                    <p:cond delay="0"/>
                                  </p:stCondLst>
                                  <p:childTnLst>
                                    <p:set>
                                      <p:cBhvr>
                                        <p:cTn id="27" dur="1" fill="hold">
                                          <p:stCondLst>
                                            <p:cond delay="0"/>
                                          </p:stCondLst>
                                        </p:cTn>
                                        <p:tgtEl>
                                          <p:spTgt spid="430098"/>
                                        </p:tgtEl>
                                        <p:attrNameLst>
                                          <p:attrName>style.visibility</p:attrName>
                                        </p:attrNameLst>
                                      </p:cBhvr>
                                      <p:to>
                                        <p:strVal val="visible"/>
                                      </p:to>
                                    </p:set>
                                    <p:animEffect transition="in" filter="slide(fromLeft)">
                                      <p:cBhvr>
                                        <p:cTn id="28" dur="500"/>
                                        <p:tgtEl>
                                          <p:spTgt spid="430098"/>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1" fill="hold" grpId="0" nodeType="clickEffect">
                                  <p:stCondLst>
                                    <p:cond delay="0"/>
                                  </p:stCondLst>
                                  <p:childTnLst>
                                    <p:set>
                                      <p:cBhvr>
                                        <p:cTn id="32" dur="1" fill="hold">
                                          <p:stCondLst>
                                            <p:cond delay="0"/>
                                          </p:stCondLst>
                                        </p:cTn>
                                        <p:tgtEl>
                                          <p:spTgt spid="430117"/>
                                        </p:tgtEl>
                                        <p:attrNameLst>
                                          <p:attrName>style.visibility</p:attrName>
                                        </p:attrNameLst>
                                      </p:cBhvr>
                                      <p:to>
                                        <p:strVal val="visible"/>
                                      </p:to>
                                    </p:set>
                                    <p:anim calcmode="lin" valueType="num">
                                      <p:cBhvr additive="base">
                                        <p:cTn id="33" dur="500" fill="hold"/>
                                        <p:tgtEl>
                                          <p:spTgt spid="430117"/>
                                        </p:tgtEl>
                                        <p:attrNameLst>
                                          <p:attrName>ppt_x</p:attrName>
                                        </p:attrNameLst>
                                      </p:cBhvr>
                                      <p:tavLst>
                                        <p:tav tm="0">
                                          <p:val>
                                            <p:strVal val="#ppt_x"/>
                                          </p:val>
                                        </p:tav>
                                        <p:tav tm="100000">
                                          <p:val>
                                            <p:strVal val="#ppt_x"/>
                                          </p:val>
                                        </p:tav>
                                      </p:tavLst>
                                    </p:anim>
                                    <p:anim calcmode="lin" valueType="num">
                                      <p:cBhvr additive="base">
                                        <p:cTn id="34" dur="500" fill="hold"/>
                                        <p:tgtEl>
                                          <p:spTgt spid="430117"/>
                                        </p:tgtEl>
                                        <p:attrNameLst>
                                          <p:attrName>ppt_y</p:attrName>
                                        </p:attrNameLst>
                                      </p:cBhvr>
                                      <p:tavLst>
                                        <p:tav tm="0">
                                          <p:val>
                                            <p:strVal val="0-#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2" presetClass="entr" presetSubtype="1" fill="hold" nodeType="clickEffect">
                                  <p:stCondLst>
                                    <p:cond delay="0"/>
                                  </p:stCondLst>
                                  <p:childTnLst>
                                    <p:set>
                                      <p:cBhvr>
                                        <p:cTn id="38" dur="1" fill="hold">
                                          <p:stCondLst>
                                            <p:cond delay="0"/>
                                          </p:stCondLst>
                                        </p:cTn>
                                        <p:tgtEl>
                                          <p:spTgt spid="430108"/>
                                        </p:tgtEl>
                                        <p:attrNameLst>
                                          <p:attrName>style.visibility</p:attrName>
                                        </p:attrNameLst>
                                      </p:cBhvr>
                                      <p:to>
                                        <p:strVal val="visible"/>
                                      </p:to>
                                    </p:set>
                                    <p:animEffect transition="in" filter="slide(fromTop)">
                                      <p:cBhvr>
                                        <p:cTn id="39" dur="500"/>
                                        <p:tgtEl>
                                          <p:spTgt spid="430108"/>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1" fill="hold" nodeType="clickEffect">
                                  <p:stCondLst>
                                    <p:cond delay="0"/>
                                  </p:stCondLst>
                                  <p:childTnLst>
                                    <p:set>
                                      <p:cBhvr>
                                        <p:cTn id="43" dur="1" fill="hold">
                                          <p:stCondLst>
                                            <p:cond delay="0"/>
                                          </p:stCondLst>
                                        </p:cTn>
                                        <p:tgtEl>
                                          <p:spTgt spid="430109"/>
                                        </p:tgtEl>
                                        <p:attrNameLst>
                                          <p:attrName>style.visibility</p:attrName>
                                        </p:attrNameLst>
                                      </p:cBhvr>
                                      <p:to>
                                        <p:strVal val="visible"/>
                                      </p:to>
                                    </p:set>
                                    <p:animEffect transition="in" filter="slide(fromTop)">
                                      <p:cBhvr>
                                        <p:cTn id="44" dur="500"/>
                                        <p:tgtEl>
                                          <p:spTgt spid="430109"/>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8" fill="hold" nodeType="clickEffect">
                                  <p:stCondLst>
                                    <p:cond delay="0"/>
                                  </p:stCondLst>
                                  <p:childTnLst>
                                    <p:set>
                                      <p:cBhvr>
                                        <p:cTn id="48" dur="1" fill="hold">
                                          <p:stCondLst>
                                            <p:cond delay="0"/>
                                          </p:stCondLst>
                                        </p:cTn>
                                        <p:tgtEl>
                                          <p:spTgt spid="430101"/>
                                        </p:tgtEl>
                                        <p:attrNameLst>
                                          <p:attrName>style.visibility</p:attrName>
                                        </p:attrNameLst>
                                      </p:cBhvr>
                                      <p:to>
                                        <p:strVal val="visible"/>
                                      </p:to>
                                    </p:set>
                                    <p:animEffect transition="in" filter="slide(fromLeft)">
                                      <p:cBhvr>
                                        <p:cTn id="49" dur="500"/>
                                        <p:tgtEl>
                                          <p:spTgt spid="430101"/>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430118"/>
                                        </p:tgtEl>
                                        <p:attrNameLst>
                                          <p:attrName>style.visibility</p:attrName>
                                        </p:attrNameLst>
                                      </p:cBhvr>
                                      <p:to>
                                        <p:strVal val="visible"/>
                                      </p:to>
                                    </p:set>
                                    <p:anim calcmode="lin" valueType="num">
                                      <p:cBhvr additive="base">
                                        <p:cTn id="54" dur="500" fill="hold"/>
                                        <p:tgtEl>
                                          <p:spTgt spid="430118"/>
                                        </p:tgtEl>
                                        <p:attrNameLst>
                                          <p:attrName>ppt_x</p:attrName>
                                        </p:attrNameLst>
                                      </p:cBhvr>
                                      <p:tavLst>
                                        <p:tav tm="0">
                                          <p:val>
                                            <p:strVal val="#ppt_x"/>
                                          </p:val>
                                        </p:tav>
                                        <p:tav tm="100000">
                                          <p:val>
                                            <p:strVal val="#ppt_x"/>
                                          </p:val>
                                        </p:tav>
                                      </p:tavLst>
                                    </p:anim>
                                    <p:anim calcmode="lin" valueType="num">
                                      <p:cBhvr additive="base">
                                        <p:cTn id="55" dur="500" fill="hold"/>
                                        <p:tgtEl>
                                          <p:spTgt spid="430118"/>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2" presetClass="entr" presetSubtype="8" fill="hold" nodeType="clickEffect">
                                  <p:stCondLst>
                                    <p:cond delay="0"/>
                                  </p:stCondLst>
                                  <p:childTnLst>
                                    <p:set>
                                      <p:cBhvr>
                                        <p:cTn id="59" dur="1" fill="hold">
                                          <p:stCondLst>
                                            <p:cond delay="0"/>
                                          </p:stCondLst>
                                        </p:cTn>
                                        <p:tgtEl>
                                          <p:spTgt spid="430102"/>
                                        </p:tgtEl>
                                        <p:attrNameLst>
                                          <p:attrName>style.visibility</p:attrName>
                                        </p:attrNameLst>
                                      </p:cBhvr>
                                      <p:to>
                                        <p:strVal val="visible"/>
                                      </p:to>
                                    </p:set>
                                    <p:animEffect transition="in" filter="slide(fromLeft)">
                                      <p:cBhvr>
                                        <p:cTn id="60" dur="500"/>
                                        <p:tgtEl>
                                          <p:spTgt spid="430102"/>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1" fill="hold" grpId="0" nodeType="clickEffect">
                                  <p:stCondLst>
                                    <p:cond delay="0"/>
                                  </p:stCondLst>
                                  <p:childTnLst>
                                    <p:set>
                                      <p:cBhvr>
                                        <p:cTn id="64" dur="1" fill="hold">
                                          <p:stCondLst>
                                            <p:cond delay="0"/>
                                          </p:stCondLst>
                                        </p:cTn>
                                        <p:tgtEl>
                                          <p:spTgt spid="430119"/>
                                        </p:tgtEl>
                                        <p:attrNameLst>
                                          <p:attrName>style.visibility</p:attrName>
                                        </p:attrNameLst>
                                      </p:cBhvr>
                                      <p:to>
                                        <p:strVal val="visible"/>
                                      </p:to>
                                    </p:set>
                                    <p:anim calcmode="lin" valueType="num">
                                      <p:cBhvr additive="base">
                                        <p:cTn id="65" dur="500" fill="hold"/>
                                        <p:tgtEl>
                                          <p:spTgt spid="430119"/>
                                        </p:tgtEl>
                                        <p:attrNameLst>
                                          <p:attrName>ppt_x</p:attrName>
                                        </p:attrNameLst>
                                      </p:cBhvr>
                                      <p:tavLst>
                                        <p:tav tm="0">
                                          <p:val>
                                            <p:strVal val="#ppt_x"/>
                                          </p:val>
                                        </p:tav>
                                        <p:tav tm="100000">
                                          <p:val>
                                            <p:strVal val="#ppt_x"/>
                                          </p:val>
                                        </p:tav>
                                      </p:tavLst>
                                    </p:anim>
                                    <p:anim calcmode="lin" valueType="num">
                                      <p:cBhvr additive="base">
                                        <p:cTn id="66" dur="500" fill="hold"/>
                                        <p:tgtEl>
                                          <p:spTgt spid="430119"/>
                                        </p:tgtEl>
                                        <p:attrNameLst>
                                          <p:attrName>ppt_y</p:attrName>
                                        </p:attrNameLst>
                                      </p:cBhvr>
                                      <p:tavLst>
                                        <p:tav tm="0">
                                          <p:val>
                                            <p:strVal val="0-#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2" presetClass="entr" presetSubtype="8" fill="hold" nodeType="clickEffect">
                                  <p:stCondLst>
                                    <p:cond delay="0"/>
                                  </p:stCondLst>
                                  <p:childTnLst>
                                    <p:set>
                                      <p:cBhvr>
                                        <p:cTn id="70" dur="1" fill="hold">
                                          <p:stCondLst>
                                            <p:cond delay="0"/>
                                          </p:stCondLst>
                                        </p:cTn>
                                        <p:tgtEl>
                                          <p:spTgt spid="430103"/>
                                        </p:tgtEl>
                                        <p:attrNameLst>
                                          <p:attrName>style.visibility</p:attrName>
                                        </p:attrNameLst>
                                      </p:cBhvr>
                                      <p:to>
                                        <p:strVal val="visible"/>
                                      </p:to>
                                    </p:set>
                                    <p:animEffect transition="in" filter="slide(fromLeft)">
                                      <p:cBhvr>
                                        <p:cTn id="71" dur="500"/>
                                        <p:tgtEl>
                                          <p:spTgt spid="430103"/>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1" fill="hold" grpId="0" nodeType="clickEffect">
                                  <p:stCondLst>
                                    <p:cond delay="0"/>
                                  </p:stCondLst>
                                  <p:childTnLst>
                                    <p:set>
                                      <p:cBhvr>
                                        <p:cTn id="75" dur="1" fill="hold">
                                          <p:stCondLst>
                                            <p:cond delay="0"/>
                                          </p:stCondLst>
                                        </p:cTn>
                                        <p:tgtEl>
                                          <p:spTgt spid="430120"/>
                                        </p:tgtEl>
                                        <p:attrNameLst>
                                          <p:attrName>style.visibility</p:attrName>
                                        </p:attrNameLst>
                                      </p:cBhvr>
                                      <p:to>
                                        <p:strVal val="visible"/>
                                      </p:to>
                                    </p:set>
                                    <p:anim calcmode="lin" valueType="num">
                                      <p:cBhvr additive="base">
                                        <p:cTn id="76" dur="500" fill="hold"/>
                                        <p:tgtEl>
                                          <p:spTgt spid="430120"/>
                                        </p:tgtEl>
                                        <p:attrNameLst>
                                          <p:attrName>ppt_x</p:attrName>
                                        </p:attrNameLst>
                                      </p:cBhvr>
                                      <p:tavLst>
                                        <p:tav tm="0">
                                          <p:val>
                                            <p:strVal val="#ppt_x"/>
                                          </p:val>
                                        </p:tav>
                                        <p:tav tm="100000">
                                          <p:val>
                                            <p:strVal val="#ppt_x"/>
                                          </p:val>
                                        </p:tav>
                                      </p:tavLst>
                                    </p:anim>
                                    <p:anim calcmode="lin" valueType="num">
                                      <p:cBhvr additive="base">
                                        <p:cTn id="77" dur="500" fill="hold"/>
                                        <p:tgtEl>
                                          <p:spTgt spid="430120"/>
                                        </p:tgtEl>
                                        <p:attrNameLst>
                                          <p:attrName>ppt_y</p:attrName>
                                        </p:attrNameLst>
                                      </p:cBhvr>
                                      <p:tavLst>
                                        <p:tav tm="0">
                                          <p:val>
                                            <p:strVal val="0-#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2" presetClass="entr" presetSubtype="1" fill="hold" nodeType="clickEffect">
                                  <p:stCondLst>
                                    <p:cond delay="0"/>
                                  </p:stCondLst>
                                  <p:childTnLst>
                                    <p:set>
                                      <p:cBhvr>
                                        <p:cTn id="81" dur="1" fill="hold">
                                          <p:stCondLst>
                                            <p:cond delay="0"/>
                                          </p:stCondLst>
                                        </p:cTn>
                                        <p:tgtEl>
                                          <p:spTgt spid="430104"/>
                                        </p:tgtEl>
                                        <p:attrNameLst>
                                          <p:attrName>style.visibility</p:attrName>
                                        </p:attrNameLst>
                                      </p:cBhvr>
                                      <p:to>
                                        <p:strVal val="visible"/>
                                      </p:to>
                                    </p:set>
                                    <p:animEffect transition="in" filter="slide(fromTop)">
                                      <p:cBhvr>
                                        <p:cTn id="82" dur="500"/>
                                        <p:tgtEl>
                                          <p:spTgt spid="430104"/>
                                        </p:tgtEl>
                                      </p:cBhvr>
                                    </p:animEffect>
                                  </p:childTnLst>
                                </p:cTn>
                              </p:par>
                            </p:childTnLst>
                          </p:cTn>
                        </p:par>
                      </p:childTnLst>
                    </p:cTn>
                  </p:par>
                  <p:par>
                    <p:cTn id="83" fill="hold">
                      <p:stCondLst>
                        <p:cond delay="indefinite"/>
                      </p:stCondLst>
                      <p:childTnLst>
                        <p:par>
                          <p:cTn id="84" fill="hold">
                            <p:stCondLst>
                              <p:cond delay="0"/>
                            </p:stCondLst>
                            <p:childTnLst>
                              <p:par>
                                <p:cTn id="85" presetID="12" presetClass="entr" presetSubtype="4" fill="hold" nodeType="clickEffect">
                                  <p:stCondLst>
                                    <p:cond delay="0"/>
                                  </p:stCondLst>
                                  <p:childTnLst>
                                    <p:set>
                                      <p:cBhvr>
                                        <p:cTn id="86" dur="1" fill="hold">
                                          <p:stCondLst>
                                            <p:cond delay="0"/>
                                          </p:stCondLst>
                                        </p:cTn>
                                        <p:tgtEl>
                                          <p:spTgt spid="430105"/>
                                        </p:tgtEl>
                                        <p:attrNameLst>
                                          <p:attrName>style.visibility</p:attrName>
                                        </p:attrNameLst>
                                      </p:cBhvr>
                                      <p:to>
                                        <p:strVal val="visible"/>
                                      </p:to>
                                    </p:set>
                                    <p:animEffect transition="in" filter="slide(fromBottom)">
                                      <p:cBhvr>
                                        <p:cTn id="87" dur="500"/>
                                        <p:tgtEl>
                                          <p:spTgt spid="430105"/>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2" fill="hold" grpId="0" nodeType="clickEffect">
                                  <p:stCondLst>
                                    <p:cond delay="0"/>
                                  </p:stCondLst>
                                  <p:childTnLst>
                                    <p:set>
                                      <p:cBhvr>
                                        <p:cTn id="91" dur="1" fill="hold">
                                          <p:stCondLst>
                                            <p:cond delay="0"/>
                                          </p:stCondLst>
                                        </p:cTn>
                                        <p:tgtEl>
                                          <p:spTgt spid="430121"/>
                                        </p:tgtEl>
                                        <p:attrNameLst>
                                          <p:attrName>style.visibility</p:attrName>
                                        </p:attrNameLst>
                                      </p:cBhvr>
                                      <p:to>
                                        <p:strVal val="visible"/>
                                      </p:to>
                                    </p:set>
                                    <p:anim calcmode="lin" valueType="num">
                                      <p:cBhvr additive="base">
                                        <p:cTn id="92" dur="500" fill="hold"/>
                                        <p:tgtEl>
                                          <p:spTgt spid="430121"/>
                                        </p:tgtEl>
                                        <p:attrNameLst>
                                          <p:attrName>ppt_x</p:attrName>
                                        </p:attrNameLst>
                                      </p:cBhvr>
                                      <p:tavLst>
                                        <p:tav tm="0">
                                          <p:val>
                                            <p:strVal val="1+#ppt_w/2"/>
                                          </p:val>
                                        </p:tav>
                                        <p:tav tm="100000">
                                          <p:val>
                                            <p:strVal val="#ppt_x"/>
                                          </p:val>
                                        </p:tav>
                                      </p:tavLst>
                                    </p:anim>
                                    <p:anim calcmode="lin" valueType="num">
                                      <p:cBhvr additive="base">
                                        <p:cTn id="93" dur="500" fill="hold"/>
                                        <p:tgtEl>
                                          <p:spTgt spid="430121"/>
                                        </p:tgtEl>
                                        <p:attrNameLst>
                                          <p:attrName>ppt_y</p:attrName>
                                        </p:attrNameLst>
                                      </p:cBhvr>
                                      <p:tavLst>
                                        <p:tav tm="0">
                                          <p:val>
                                            <p:strVal val="#ppt_y"/>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12" presetClass="entr" presetSubtype="1" fill="hold" nodeType="clickEffect">
                                  <p:stCondLst>
                                    <p:cond delay="0"/>
                                  </p:stCondLst>
                                  <p:childTnLst>
                                    <p:set>
                                      <p:cBhvr>
                                        <p:cTn id="97" dur="1" fill="hold">
                                          <p:stCondLst>
                                            <p:cond delay="0"/>
                                          </p:stCondLst>
                                        </p:cTn>
                                        <p:tgtEl>
                                          <p:spTgt spid="430106"/>
                                        </p:tgtEl>
                                        <p:attrNameLst>
                                          <p:attrName>style.visibility</p:attrName>
                                        </p:attrNameLst>
                                      </p:cBhvr>
                                      <p:to>
                                        <p:strVal val="visible"/>
                                      </p:to>
                                    </p:set>
                                    <p:animEffect transition="in" filter="slide(fromTop)">
                                      <p:cBhvr>
                                        <p:cTn id="98" dur="500"/>
                                        <p:tgtEl>
                                          <p:spTgt spid="430106"/>
                                        </p:tgtEl>
                                      </p:cBhvr>
                                    </p:animEffect>
                                  </p:childTnLst>
                                </p:cTn>
                              </p:par>
                            </p:childTnLst>
                          </p:cTn>
                        </p:par>
                      </p:childTnLst>
                    </p:cTn>
                  </p:par>
                  <p:par>
                    <p:cTn id="99" fill="hold">
                      <p:stCondLst>
                        <p:cond delay="indefinite"/>
                      </p:stCondLst>
                      <p:childTnLst>
                        <p:par>
                          <p:cTn id="100" fill="hold">
                            <p:stCondLst>
                              <p:cond delay="0"/>
                            </p:stCondLst>
                            <p:childTnLst>
                              <p:par>
                                <p:cTn id="101" presetID="12" presetClass="entr" presetSubtype="4" fill="hold" nodeType="clickEffect">
                                  <p:stCondLst>
                                    <p:cond delay="0"/>
                                  </p:stCondLst>
                                  <p:childTnLst>
                                    <p:set>
                                      <p:cBhvr>
                                        <p:cTn id="102" dur="1" fill="hold">
                                          <p:stCondLst>
                                            <p:cond delay="0"/>
                                          </p:stCondLst>
                                        </p:cTn>
                                        <p:tgtEl>
                                          <p:spTgt spid="430107"/>
                                        </p:tgtEl>
                                        <p:attrNameLst>
                                          <p:attrName>style.visibility</p:attrName>
                                        </p:attrNameLst>
                                      </p:cBhvr>
                                      <p:to>
                                        <p:strVal val="visible"/>
                                      </p:to>
                                    </p:set>
                                    <p:animEffect transition="in" filter="slide(fromBottom)">
                                      <p:cBhvr>
                                        <p:cTn id="103" dur="500"/>
                                        <p:tgtEl>
                                          <p:spTgt spid="430107"/>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2" fill="hold" grpId="0" nodeType="clickEffect">
                                  <p:stCondLst>
                                    <p:cond delay="0"/>
                                  </p:stCondLst>
                                  <p:childTnLst>
                                    <p:set>
                                      <p:cBhvr>
                                        <p:cTn id="107" dur="1" fill="hold">
                                          <p:stCondLst>
                                            <p:cond delay="0"/>
                                          </p:stCondLst>
                                        </p:cTn>
                                        <p:tgtEl>
                                          <p:spTgt spid="430122"/>
                                        </p:tgtEl>
                                        <p:attrNameLst>
                                          <p:attrName>style.visibility</p:attrName>
                                        </p:attrNameLst>
                                      </p:cBhvr>
                                      <p:to>
                                        <p:strVal val="visible"/>
                                      </p:to>
                                    </p:set>
                                    <p:anim calcmode="lin" valueType="num">
                                      <p:cBhvr additive="base">
                                        <p:cTn id="108" dur="500" fill="hold"/>
                                        <p:tgtEl>
                                          <p:spTgt spid="430122"/>
                                        </p:tgtEl>
                                        <p:attrNameLst>
                                          <p:attrName>ppt_x</p:attrName>
                                        </p:attrNameLst>
                                      </p:cBhvr>
                                      <p:tavLst>
                                        <p:tav tm="0">
                                          <p:val>
                                            <p:strVal val="1+#ppt_w/2"/>
                                          </p:val>
                                        </p:tav>
                                        <p:tav tm="100000">
                                          <p:val>
                                            <p:strVal val="#ppt_x"/>
                                          </p:val>
                                        </p:tav>
                                      </p:tavLst>
                                    </p:anim>
                                    <p:anim calcmode="lin" valueType="num">
                                      <p:cBhvr additive="base">
                                        <p:cTn id="109" dur="500" fill="hold"/>
                                        <p:tgtEl>
                                          <p:spTgt spid="430122"/>
                                        </p:tgtEl>
                                        <p:attrNameLst>
                                          <p:attrName>ppt_y</p:attrName>
                                        </p:attrNameLst>
                                      </p:cBhvr>
                                      <p:tavLst>
                                        <p:tav tm="0">
                                          <p:val>
                                            <p:strVal val="#ppt_y"/>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12" presetClass="entr" presetSubtype="8" fill="hold" nodeType="clickEffect">
                                  <p:stCondLst>
                                    <p:cond delay="0"/>
                                  </p:stCondLst>
                                  <p:childTnLst>
                                    <p:set>
                                      <p:cBhvr>
                                        <p:cTn id="113" dur="1" fill="hold">
                                          <p:stCondLst>
                                            <p:cond delay="0"/>
                                          </p:stCondLst>
                                        </p:cTn>
                                        <p:tgtEl>
                                          <p:spTgt spid="430111"/>
                                        </p:tgtEl>
                                        <p:attrNameLst>
                                          <p:attrName>style.visibility</p:attrName>
                                        </p:attrNameLst>
                                      </p:cBhvr>
                                      <p:to>
                                        <p:strVal val="visible"/>
                                      </p:to>
                                    </p:set>
                                    <p:animEffect transition="in" filter="slide(fromLeft)">
                                      <p:cBhvr>
                                        <p:cTn id="114" dur="500"/>
                                        <p:tgtEl>
                                          <p:spTgt spid="430111"/>
                                        </p:tgtEl>
                                      </p:cBhvr>
                                    </p:animEffect>
                                  </p:childTnLst>
                                </p:cTn>
                              </p:par>
                            </p:childTnLst>
                          </p:cTn>
                        </p:par>
                      </p:childTnLst>
                    </p:cTn>
                  </p:par>
                  <p:par>
                    <p:cTn id="115" fill="hold">
                      <p:stCondLst>
                        <p:cond delay="indefinite"/>
                      </p:stCondLst>
                      <p:childTnLst>
                        <p:par>
                          <p:cTn id="116" fill="hold">
                            <p:stCondLst>
                              <p:cond delay="0"/>
                            </p:stCondLst>
                            <p:childTnLst>
                              <p:par>
                                <p:cTn id="117" presetID="12" presetClass="entr" presetSubtype="4" fill="hold" nodeType="clickEffect">
                                  <p:stCondLst>
                                    <p:cond delay="0"/>
                                  </p:stCondLst>
                                  <p:childTnLst>
                                    <p:set>
                                      <p:cBhvr>
                                        <p:cTn id="118" dur="1" fill="hold">
                                          <p:stCondLst>
                                            <p:cond delay="0"/>
                                          </p:stCondLst>
                                        </p:cTn>
                                        <p:tgtEl>
                                          <p:spTgt spid="430112"/>
                                        </p:tgtEl>
                                        <p:attrNameLst>
                                          <p:attrName>style.visibility</p:attrName>
                                        </p:attrNameLst>
                                      </p:cBhvr>
                                      <p:to>
                                        <p:strVal val="visible"/>
                                      </p:to>
                                    </p:set>
                                    <p:animEffect transition="in" filter="slide(fromBottom)">
                                      <p:cBhvr>
                                        <p:cTn id="119" dur="500"/>
                                        <p:tgtEl>
                                          <p:spTgt spid="430112"/>
                                        </p:tgtEl>
                                      </p:cBhvr>
                                    </p:animEffect>
                                  </p:childTnLst>
                                </p:cTn>
                              </p:par>
                            </p:childTnLst>
                          </p:cTn>
                        </p:par>
                      </p:childTnLst>
                    </p:cTn>
                  </p:par>
                  <p:par>
                    <p:cTn id="120" fill="hold">
                      <p:stCondLst>
                        <p:cond delay="indefinite"/>
                      </p:stCondLst>
                      <p:childTnLst>
                        <p:par>
                          <p:cTn id="121" fill="hold">
                            <p:stCondLst>
                              <p:cond delay="0"/>
                            </p:stCondLst>
                            <p:childTnLst>
                              <p:par>
                                <p:cTn id="122" presetID="12" presetClass="entr" presetSubtype="8" fill="hold" nodeType="clickEffect">
                                  <p:stCondLst>
                                    <p:cond delay="0"/>
                                  </p:stCondLst>
                                  <p:childTnLst>
                                    <p:set>
                                      <p:cBhvr>
                                        <p:cTn id="123" dur="1" fill="hold">
                                          <p:stCondLst>
                                            <p:cond delay="0"/>
                                          </p:stCondLst>
                                        </p:cTn>
                                        <p:tgtEl>
                                          <p:spTgt spid="430110"/>
                                        </p:tgtEl>
                                        <p:attrNameLst>
                                          <p:attrName>style.visibility</p:attrName>
                                        </p:attrNameLst>
                                      </p:cBhvr>
                                      <p:to>
                                        <p:strVal val="visible"/>
                                      </p:to>
                                    </p:set>
                                    <p:animEffect transition="in" filter="slide(fromLeft)">
                                      <p:cBhvr>
                                        <p:cTn id="124" dur="500"/>
                                        <p:tgtEl>
                                          <p:spTgt spid="430110"/>
                                        </p:tgtEl>
                                      </p:cBhvr>
                                    </p:animEffect>
                                  </p:childTnLst>
                                </p:cTn>
                              </p:par>
                            </p:childTnLst>
                          </p:cTn>
                        </p:par>
                      </p:childTnLst>
                    </p:cTn>
                  </p:par>
                  <p:par>
                    <p:cTn id="125" fill="hold">
                      <p:stCondLst>
                        <p:cond delay="indefinite"/>
                      </p:stCondLst>
                      <p:childTnLst>
                        <p:par>
                          <p:cTn id="126" fill="hold">
                            <p:stCondLst>
                              <p:cond delay="0"/>
                            </p:stCondLst>
                            <p:childTnLst>
                              <p:par>
                                <p:cTn id="127" presetID="2" presetClass="entr" presetSubtype="1" fill="hold" grpId="0" nodeType="clickEffect">
                                  <p:stCondLst>
                                    <p:cond delay="0"/>
                                  </p:stCondLst>
                                  <p:childTnLst>
                                    <p:set>
                                      <p:cBhvr>
                                        <p:cTn id="128" dur="1" fill="hold">
                                          <p:stCondLst>
                                            <p:cond delay="0"/>
                                          </p:stCondLst>
                                        </p:cTn>
                                        <p:tgtEl>
                                          <p:spTgt spid="430123"/>
                                        </p:tgtEl>
                                        <p:attrNameLst>
                                          <p:attrName>style.visibility</p:attrName>
                                        </p:attrNameLst>
                                      </p:cBhvr>
                                      <p:to>
                                        <p:strVal val="visible"/>
                                      </p:to>
                                    </p:set>
                                    <p:anim calcmode="lin" valueType="num">
                                      <p:cBhvr additive="base">
                                        <p:cTn id="129" dur="500" fill="hold"/>
                                        <p:tgtEl>
                                          <p:spTgt spid="430123"/>
                                        </p:tgtEl>
                                        <p:attrNameLst>
                                          <p:attrName>ppt_x</p:attrName>
                                        </p:attrNameLst>
                                      </p:cBhvr>
                                      <p:tavLst>
                                        <p:tav tm="0">
                                          <p:val>
                                            <p:strVal val="#ppt_x"/>
                                          </p:val>
                                        </p:tav>
                                        <p:tav tm="100000">
                                          <p:val>
                                            <p:strVal val="#ppt_x"/>
                                          </p:val>
                                        </p:tav>
                                      </p:tavLst>
                                    </p:anim>
                                    <p:anim calcmode="lin" valueType="num">
                                      <p:cBhvr additive="base">
                                        <p:cTn id="130" dur="500" fill="hold"/>
                                        <p:tgtEl>
                                          <p:spTgt spid="4301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6" grpId="0"/>
      <p:bldP spid="430117" grpId="0"/>
      <p:bldP spid="430118" grpId="0"/>
      <p:bldP spid="430119" grpId="0"/>
      <p:bldP spid="430120" grpId="0"/>
      <p:bldP spid="430121" grpId="0"/>
      <p:bldP spid="430122" grpId="0"/>
      <p:bldP spid="430123"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8"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pic>
        <p:nvPicPr>
          <p:cNvPr id="157699" name="Picture 5" descr="国产记帐/科目汇总表"/>
          <p:cNvPicPr>
            <a:picLocks noChangeAspect="1"/>
          </p:cNvPicPr>
          <p:nvPr/>
        </p:nvPicPr>
        <p:blipFill>
          <a:blip r:embed="rId1"/>
          <a:stretch>
            <a:fillRect/>
          </a:stretch>
        </p:blipFill>
        <p:spPr>
          <a:xfrm>
            <a:off x="762000" y="-381000"/>
            <a:ext cx="7620000" cy="7620000"/>
          </a:xfrm>
          <a:prstGeom prst="rect">
            <a:avLst/>
          </a:prstGeom>
          <a:noFill/>
          <a:ln w="9525">
            <a:noFill/>
          </a:ln>
        </p:spPr>
      </p:pic>
    </p:spTree>
  </p:cSld>
  <p:clrMapOvr>
    <a:masterClrMapping/>
  </p:clrMapOvr>
  <p:transition spd="med">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5"/>
          <p:cNvSpPr>
            <a:spLocks noGrp="1"/>
          </p:cNvSpPr>
          <p:nvPr>
            <p:ph idx="1"/>
          </p:nvPr>
        </p:nvSpPr>
        <p:spPr>
          <a:xfrm>
            <a:off x="468313" y="1700213"/>
            <a:ext cx="8402637" cy="5656262"/>
          </a:xfrm>
        </p:spPr>
        <p:txBody>
          <a:bodyPr vert="horz" wrap="square" lIns="91440" tIns="45720" rIns="91440" bIns="45720" anchor="t" anchorCtr="0"/>
          <a:p>
            <a:pPr eaLnBrk="1" hangingPunct="1">
              <a:lnSpc>
                <a:spcPct val="80000"/>
              </a:lnSpc>
            </a:pPr>
            <a:r>
              <a:rPr lang="en-US" altLang="zh-CN" sz="2400" dirty="0"/>
              <a:t>2000</a:t>
            </a:r>
            <a:r>
              <a:rPr lang="zh-CN" altLang="en-US" sz="2400" dirty="0"/>
              <a:t>年蓝田股份的农副水产品收入占主营业务收入的</a:t>
            </a:r>
            <a:r>
              <a:rPr lang="en-US" altLang="zh-CN" sz="2400" dirty="0"/>
              <a:t>69%</a:t>
            </a:r>
            <a:r>
              <a:rPr lang="zh-CN" altLang="en-US" sz="2400" dirty="0"/>
              <a:t>，饮料收入占主营业务收入的</a:t>
            </a:r>
            <a:r>
              <a:rPr lang="en-US" altLang="zh-CN" sz="2400" dirty="0"/>
              <a:t>29%</a:t>
            </a:r>
            <a:r>
              <a:rPr lang="zh-CN" altLang="en-US" sz="2400" dirty="0"/>
              <a:t>，二者合计占主营业务收入的</a:t>
            </a:r>
            <a:r>
              <a:rPr lang="en-US" altLang="zh-CN" sz="2400" dirty="0"/>
              <a:t>98%</a:t>
            </a:r>
            <a:r>
              <a:rPr lang="zh-CN" altLang="en-US" sz="2400" dirty="0"/>
              <a:t>。</a:t>
            </a:r>
            <a:endParaRPr lang="zh-CN" altLang="en-US" sz="2400" dirty="0"/>
          </a:p>
          <a:p>
            <a:pPr eaLnBrk="1" hangingPunct="1">
              <a:lnSpc>
                <a:spcPct val="80000"/>
              </a:lnSpc>
            </a:pPr>
            <a:r>
              <a:rPr lang="zh-CN" altLang="en-US" sz="2400" dirty="0"/>
              <a:t>　　</a:t>
            </a:r>
            <a:r>
              <a:rPr lang="en-US" altLang="zh-CN" sz="2400" dirty="0"/>
              <a:t>2001</a:t>
            </a:r>
            <a:r>
              <a:rPr lang="zh-CN" altLang="en-US" sz="2400" dirty="0"/>
              <a:t>年</a:t>
            </a:r>
            <a:r>
              <a:rPr lang="en-US" altLang="zh-CN" sz="2400" dirty="0"/>
              <a:t>8</a:t>
            </a:r>
            <a:r>
              <a:rPr lang="zh-CN" altLang="en-US" sz="2400" dirty="0"/>
              <a:t>月</a:t>
            </a:r>
            <a:r>
              <a:rPr lang="en-US" altLang="zh-CN" sz="2400" dirty="0"/>
              <a:t>29</a:t>
            </a:r>
            <a:r>
              <a:rPr lang="zh-CN" altLang="en-US" sz="2400" dirty="0"/>
              <a:t>日蓝田股份发布公告称：由于公司基地地处洪湖市瞿家湾镇，占公司产品</a:t>
            </a:r>
            <a:r>
              <a:rPr lang="en-US" altLang="zh-CN" sz="2400" dirty="0"/>
              <a:t>70%</a:t>
            </a:r>
            <a:r>
              <a:rPr lang="zh-CN" altLang="en-US" sz="2400" dirty="0"/>
              <a:t>的水产品在养殖基地现场成交，上门提货的客户中个体比重大，因此“钱货两清”成为惯例，应收款占主营业务收入比重较低。</a:t>
            </a:r>
            <a:endParaRPr lang="zh-CN" altLang="en-US" sz="2400" dirty="0"/>
          </a:p>
          <a:p>
            <a:pPr eaLnBrk="1" hangingPunct="1">
              <a:lnSpc>
                <a:spcPct val="80000"/>
              </a:lnSpc>
            </a:pPr>
            <a:r>
              <a:rPr lang="zh-CN" altLang="en-US" sz="2400" dirty="0"/>
              <a:t>　　</a:t>
            </a:r>
            <a:r>
              <a:rPr lang="en-US" altLang="zh-CN" sz="2400" dirty="0"/>
              <a:t>2000</a:t>
            </a:r>
            <a:r>
              <a:rPr lang="zh-CN" altLang="en-US" sz="2400" dirty="0"/>
              <a:t>年蓝田股份的水产品收入位于“</a:t>
            </a:r>
            <a:r>
              <a:rPr lang="en-US" altLang="zh-CN" sz="2400" dirty="0"/>
              <a:t>A07</a:t>
            </a:r>
            <a:r>
              <a:rPr lang="zh-CN" altLang="en-US" sz="2400" dirty="0"/>
              <a:t>渔业”上市公司的同业最高水平，高于同业平均值</a:t>
            </a:r>
            <a:r>
              <a:rPr lang="en-US" altLang="zh-CN" sz="2400" dirty="0"/>
              <a:t>3</a:t>
            </a:r>
            <a:r>
              <a:rPr lang="zh-CN" altLang="en-US" sz="2400" dirty="0"/>
              <a:t>倍。</a:t>
            </a:r>
            <a:endParaRPr lang="zh-CN" altLang="en-US" sz="2400" dirty="0"/>
          </a:p>
          <a:p>
            <a:pPr eaLnBrk="1" hangingPunct="1">
              <a:lnSpc>
                <a:spcPct val="80000"/>
              </a:lnSpc>
            </a:pPr>
            <a:r>
              <a:rPr lang="zh-CN" altLang="en-US" sz="2400" dirty="0"/>
              <a:t>　　</a:t>
            </a:r>
            <a:r>
              <a:rPr lang="en-US" altLang="zh-CN" sz="2400" dirty="0"/>
              <a:t>2000</a:t>
            </a:r>
            <a:r>
              <a:rPr lang="zh-CN" altLang="en-US" sz="2400" dirty="0"/>
              <a:t>年蓝田股份的应收款回收期位于“</a:t>
            </a:r>
            <a:r>
              <a:rPr lang="en-US" altLang="zh-CN" sz="2400" dirty="0"/>
              <a:t>A07</a:t>
            </a:r>
            <a:r>
              <a:rPr lang="zh-CN" altLang="en-US" sz="2400" dirty="0"/>
              <a:t>渔业”上市公司的同业最低水平，低于同业平均值大约</a:t>
            </a:r>
            <a:r>
              <a:rPr lang="en-US" altLang="zh-CN" sz="2400" dirty="0"/>
              <a:t>31</a:t>
            </a:r>
            <a:r>
              <a:rPr lang="zh-CN" altLang="en-US" sz="2400" dirty="0"/>
              <a:t>倍。这说明，在“</a:t>
            </a:r>
            <a:r>
              <a:rPr lang="en-US" altLang="zh-CN" sz="2400" dirty="0"/>
              <a:t>A07</a:t>
            </a:r>
            <a:r>
              <a:rPr lang="zh-CN" altLang="en-US" sz="2400" dirty="0"/>
              <a:t>渔业”上市公司中，蓝田股份给予买主的赊销期是最短的、销售条件是最严格的。</a:t>
            </a:r>
            <a:endParaRPr lang="zh-CN" altLang="en-US" sz="2400" dirty="0"/>
          </a:p>
          <a:p>
            <a:pPr eaLnBrk="1" hangingPunct="1">
              <a:lnSpc>
                <a:spcPct val="80000"/>
              </a:lnSpc>
            </a:pPr>
            <a:r>
              <a:rPr lang="zh-CN" altLang="en-US" sz="2400" dirty="0"/>
              <a:t>　　</a:t>
            </a:r>
            <a:endParaRPr lang="zh-CN" altLang="en-US" sz="2400" dirty="0"/>
          </a:p>
        </p:txBody>
      </p:sp>
    </p:spTree>
  </p:cSld>
  <p:clrMapOvr>
    <a:masterClrMapping/>
  </p:clrMapOvr>
  <p:transition spd="med">
    <p:random/>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2"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58723" name="Rectangle 6"/>
          <p:cNvSpPr/>
          <p:nvPr/>
        </p:nvSpPr>
        <p:spPr>
          <a:xfrm>
            <a:off x="395288" y="2000250"/>
            <a:ext cx="6096000" cy="1219200"/>
          </a:xfrm>
          <a:prstGeom prst="rect">
            <a:avLst/>
          </a:prstGeom>
          <a:noFill/>
          <a:ln w="9525">
            <a:noFill/>
          </a:ln>
        </p:spPr>
        <p:txBody>
          <a:bodyPr lIns="92075" tIns="46038" rIns="92075" bIns="46038"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dirty="0">
                <a:latin typeface="华文仿宋" pitchFamily="2" charset="-122"/>
                <a:ea typeface="华文仿宋" pitchFamily="2" charset="-122"/>
              </a:rPr>
              <a:t>第一节 财产清查概述 </a:t>
            </a:r>
            <a:endParaRPr lang="zh-CN" altLang="en-US" sz="2400" dirty="0">
              <a:latin typeface="华文仿宋" pitchFamily="2" charset="-122"/>
              <a:ea typeface="华文仿宋" pitchFamily="2" charset="-122"/>
            </a:endParaRPr>
          </a:p>
        </p:txBody>
      </p:sp>
      <p:sp>
        <p:nvSpPr>
          <p:cNvPr id="158724" name="Rectangle 7"/>
          <p:cNvSpPr/>
          <p:nvPr/>
        </p:nvSpPr>
        <p:spPr>
          <a:xfrm>
            <a:off x="547688" y="3371850"/>
            <a:ext cx="6096000" cy="4953000"/>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algn="just" eaLnBrk="1" hangingPunct="1">
              <a:lnSpc>
                <a:spcPct val="90000"/>
              </a:lnSpc>
              <a:buNone/>
            </a:pPr>
            <a:r>
              <a:rPr lang="zh-CN" altLang="en-US" sz="2400" dirty="0">
                <a:latin typeface="华文仿宋" pitchFamily="2" charset="-122"/>
                <a:ea typeface="华文仿宋" pitchFamily="2" charset="-122"/>
              </a:rPr>
              <a:t>一、财产清查概念</a:t>
            </a:r>
            <a:endParaRPr lang="zh-CN" altLang="en-US" sz="2400" dirty="0">
              <a:latin typeface="华文仿宋" pitchFamily="2" charset="-122"/>
              <a:ea typeface="华文仿宋" pitchFamily="2" charset="-122"/>
            </a:endParaRPr>
          </a:p>
          <a:p>
            <a:pPr marL="342900" lvl="0" indent="-342900" eaLnBrk="1" hangingPunct="1">
              <a:lnSpc>
                <a:spcPct val="90000"/>
              </a:lnSpc>
              <a:buNone/>
            </a:pPr>
            <a:r>
              <a:rPr lang="zh-CN" altLang="en-US" sz="2400" dirty="0">
                <a:latin typeface="华文仿宋" pitchFamily="2" charset="-122"/>
                <a:ea typeface="华文仿宋" pitchFamily="2" charset="-122"/>
              </a:rPr>
              <a:t>财产清查，是通过对各项财产物资、货币资金和债权债务进行盘点或核对，确认其实存数额，查明实存数额与账存数额是否相符的一种专门方法。财产清查是会计核算的专门方法，也是财产物资管理的一项重要措施。 </a:t>
            </a:r>
            <a:endParaRPr lang="zh-CN" altLang="en-US" sz="2400" dirty="0">
              <a:latin typeface="华文仿宋" pitchFamily="2" charset="-122"/>
              <a:ea typeface="华文仿宋" pitchFamily="2" charset="-122"/>
            </a:endParaRPr>
          </a:p>
        </p:txBody>
      </p:sp>
      <p:sp>
        <p:nvSpPr>
          <p:cNvPr id="158725" name="Rectangle 8"/>
          <p:cNvSpPr/>
          <p:nvPr/>
        </p:nvSpPr>
        <p:spPr>
          <a:xfrm>
            <a:off x="468313" y="1651000"/>
            <a:ext cx="2951162"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b="1" dirty="0"/>
              <a:t>第九章 财产清查</a:t>
            </a:r>
            <a:endParaRPr lang="en-US" altLang="zh-CN" sz="2400" b="1" dirty="0"/>
          </a:p>
        </p:txBody>
      </p:sp>
    </p:spTree>
  </p:cSld>
  <p:clrMapOvr>
    <a:masterClrMapping/>
  </p:clrMapOvr>
  <p:transition spd="med">
    <p:random/>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6"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59747" name="Rectangle 4"/>
          <p:cNvSpPr/>
          <p:nvPr/>
        </p:nvSpPr>
        <p:spPr>
          <a:xfrm>
            <a:off x="1065213" y="976313"/>
            <a:ext cx="7527925" cy="1371600"/>
          </a:xfrm>
          <a:prstGeom prst="rect">
            <a:avLst/>
          </a:prstGeom>
          <a:noFill/>
          <a:ln w="9525">
            <a:noFill/>
          </a:ln>
        </p:spPr>
        <p:txBody>
          <a:bodyPr lIns="92075" tIns="46038" rIns="92075" bIns="46038"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dirty="0">
                <a:latin typeface="华文仿宋" pitchFamily="2" charset="-122"/>
                <a:ea typeface="华文仿宋" pitchFamily="2" charset="-122"/>
              </a:rPr>
              <a:t>二、财产清查的意义 </a:t>
            </a:r>
            <a:endParaRPr lang="zh-CN" altLang="en-US" sz="2400" dirty="0">
              <a:latin typeface="华文仿宋" pitchFamily="2" charset="-122"/>
              <a:ea typeface="华文仿宋" pitchFamily="2" charset="-122"/>
            </a:endParaRPr>
          </a:p>
        </p:txBody>
      </p:sp>
      <p:sp>
        <p:nvSpPr>
          <p:cNvPr id="159748" name="Rectangle 5"/>
          <p:cNvSpPr/>
          <p:nvPr/>
        </p:nvSpPr>
        <p:spPr>
          <a:xfrm>
            <a:off x="250825" y="1916113"/>
            <a:ext cx="8640763" cy="5486400"/>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algn="just" eaLnBrk="1" hangingPunct="1">
              <a:buNone/>
            </a:pPr>
            <a:r>
              <a:rPr lang="zh-CN" altLang="en-US" sz="2000" dirty="0">
                <a:latin typeface="华文仿宋" pitchFamily="2" charset="-122"/>
                <a:ea typeface="华文仿宋" pitchFamily="2" charset="-122"/>
              </a:rPr>
              <a:t>（一）财产清查的必要性：</a:t>
            </a:r>
            <a:endParaRPr lang="zh-CN" altLang="en-US" sz="2000" dirty="0">
              <a:latin typeface="华文仿宋" pitchFamily="2" charset="-122"/>
              <a:ea typeface="华文仿宋" pitchFamily="2" charset="-122"/>
            </a:endParaRPr>
          </a:p>
          <a:p>
            <a:pPr marL="342900" lvl="0" indent="-342900" eaLnBrk="1" hangingPunct="1">
              <a:buNone/>
            </a:pPr>
            <a:r>
              <a:rPr lang="zh-CN" altLang="en-US" sz="2000" dirty="0">
                <a:latin typeface="华文仿宋" pitchFamily="2" charset="-122"/>
                <a:ea typeface="华文仿宋" pitchFamily="2" charset="-122"/>
              </a:rPr>
              <a:t>    为了保证账簿记录的正确性，在日常核算中已对各种会计凭证进行了严格审核，并做到账证、账账相符。但是，信息使用者要求提供的决策有用的会计信息，是指账实相符的真实的会计信息。仅仅正确是不够的，正确不等于真实。实务中由于种种原因，往往存在账实不符现象。例如财产物资发生自然升溢、自然损耗；收发环节出现计量误差、手续差错；记账环节存在重记、漏记、错记；不法分子营私舞弊、贪污盗窃；发生自然灾害、意外事故等等。这些都会使账实不相符。因此，每一个会计主体都要定期或不定期地进行财产清查，以保证会计信息的真实可靠，满足编制会计报表的要求。</a:t>
            </a:r>
            <a:endParaRPr lang="zh-CN" altLang="en-US" sz="2000" dirty="0">
              <a:latin typeface="华文仿宋" pitchFamily="2" charset="-122"/>
              <a:ea typeface="华文仿宋" pitchFamily="2" charset="-122"/>
            </a:endParaRPr>
          </a:p>
          <a:p>
            <a:pPr marL="342900" lvl="0" indent="-342900" algn="just" eaLnBrk="1" hangingPunct="1">
              <a:buNone/>
            </a:pPr>
            <a:r>
              <a:rPr lang="zh-CN" altLang="en-US" sz="2000" dirty="0">
                <a:latin typeface="华文仿宋" pitchFamily="2" charset="-122"/>
                <a:ea typeface="华文仿宋" pitchFamily="2" charset="-122"/>
              </a:rPr>
              <a:t>（二）财产清查的意义：</a:t>
            </a:r>
            <a:endParaRPr lang="zh-CN" altLang="en-US" sz="2000" dirty="0">
              <a:latin typeface="华文仿宋" pitchFamily="2" charset="-122"/>
              <a:ea typeface="华文仿宋" pitchFamily="2" charset="-122"/>
            </a:endParaRPr>
          </a:p>
          <a:p>
            <a:pPr marL="342900" lvl="0" indent="-342900" algn="just" eaLnBrk="1" hangingPunct="1">
              <a:buFont typeface="Wingdings" panose="05000000000000000000" pitchFamily="2" charset="2"/>
              <a:buChar char="n"/>
            </a:pPr>
            <a:r>
              <a:rPr lang="zh-CN" altLang="en-US" sz="2000" dirty="0">
                <a:latin typeface="华文仿宋" pitchFamily="2" charset="-122"/>
                <a:ea typeface="华文仿宋" pitchFamily="2" charset="-122"/>
              </a:rPr>
              <a:t> 有利于保证会计核算资料的真实可靠。</a:t>
            </a:r>
            <a:endParaRPr lang="zh-CN" altLang="en-US" sz="2000" dirty="0">
              <a:latin typeface="华文仿宋" pitchFamily="2" charset="-122"/>
              <a:ea typeface="华文仿宋" pitchFamily="2" charset="-122"/>
            </a:endParaRPr>
          </a:p>
          <a:p>
            <a:pPr marL="342900" lvl="0" indent="-342900" algn="just" eaLnBrk="1" hangingPunct="1">
              <a:buFont typeface="Wingdings" panose="05000000000000000000" pitchFamily="2" charset="2"/>
              <a:buChar char="n"/>
            </a:pPr>
            <a:r>
              <a:rPr lang="zh-CN" altLang="en-US" sz="2000" dirty="0">
                <a:latin typeface="华文仿宋" pitchFamily="2" charset="-122"/>
                <a:ea typeface="华文仿宋" pitchFamily="2" charset="-122"/>
              </a:rPr>
              <a:t> 有利于加强对财产物资的管理，保护财产物资的安全完整。</a:t>
            </a:r>
            <a:endParaRPr lang="zh-CN" altLang="en-US" sz="2000" dirty="0">
              <a:latin typeface="华文仿宋" pitchFamily="2" charset="-122"/>
              <a:ea typeface="华文仿宋" pitchFamily="2" charset="-122"/>
            </a:endParaRPr>
          </a:p>
          <a:p>
            <a:pPr marL="342900" lvl="0" indent="-342900" algn="just" eaLnBrk="1" hangingPunct="1">
              <a:buFont typeface="Wingdings" panose="05000000000000000000" pitchFamily="2" charset="2"/>
              <a:buChar char="n"/>
            </a:pPr>
            <a:r>
              <a:rPr lang="zh-CN" altLang="en-US" sz="2000" dirty="0">
                <a:latin typeface="华文仿宋" pitchFamily="2" charset="-122"/>
                <a:ea typeface="华文仿宋" pitchFamily="2" charset="-122"/>
              </a:rPr>
              <a:t> 有利于挖掘内部潜力，加速资金周转。</a:t>
            </a:r>
            <a:endParaRPr lang="zh-CN" altLang="en-US" sz="2000" dirty="0">
              <a:latin typeface="华文仿宋" pitchFamily="2" charset="-122"/>
              <a:ea typeface="华文仿宋" pitchFamily="2" charset="-122"/>
            </a:endParaRPr>
          </a:p>
          <a:p>
            <a:pPr marL="342900" lvl="0" indent="-342900" algn="just" eaLnBrk="1" hangingPunct="1">
              <a:buFont typeface="Wingdings" panose="05000000000000000000" pitchFamily="2" charset="2"/>
              <a:buChar char="n"/>
            </a:pPr>
            <a:r>
              <a:rPr lang="zh-CN" altLang="en-US" sz="2000" dirty="0">
                <a:latin typeface="华文仿宋" pitchFamily="2" charset="-122"/>
                <a:ea typeface="华文仿宋" pitchFamily="2" charset="-122"/>
              </a:rPr>
              <a:t> 有利于保证财经法规和结算制度的贯彻执行。</a:t>
            </a:r>
            <a:endParaRPr lang="zh-CN" altLang="en-US" sz="2000" dirty="0">
              <a:latin typeface="华文仿宋" pitchFamily="2" charset="-122"/>
              <a:ea typeface="华文仿宋" pitchFamily="2" charset="-122"/>
            </a:endParaRPr>
          </a:p>
          <a:p>
            <a:pPr marL="342900" lvl="0" indent="-342900" eaLnBrk="1" hangingPunct="1">
              <a:buNone/>
            </a:pPr>
            <a:r>
              <a:rPr lang="zh-CN" altLang="en-US" sz="2400" dirty="0">
                <a:latin typeface="华文仿宋" pitchFamily="2" charset="-122"/>
                <a:ea typeface="华文仿宋" pitchFamily="2" charset="-122"/>
              </a:rPr>
              <a:t> </a:t>
            </a:r>
            <a:endParaRPr lang="zh-CN" altLang="en-US" sz="2400" dirty="0">
              <a:latin typeface="华文仿宋" pitchFamily="2" charset="-122"/>
              <a:ea typeface="华文仿宋" pitchFamily="2" charset="-122"/>
            </a:endParaRPr>
          </a:p>
        </p:txBody>
      </p:sp>
    </p:spTree>
  </p:cSld>
  <p:clrMapOvr>
    <a:masterClrMapping/>
  </p:clrMapOvr>
  <p:transition spd="med">
    <p:random/>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70"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60771" name="Rectangle 4"/>
          <p:cNvSpPr/>
          <p:nvPr/>
        </p:nvSpPr>
        <p:spPr>
          <a:xfrm>
            <a:off x="611188" y="569913"/>
            <a:ext cx="6096000" cy="1143000"/>
          </a:xfrm>
          <a:prstGeom prst="rect">
            <a:avLst/>
          </a:prstGeom>
          <a:solidFill>
            <a:schemeClr val="bg1"/>
          </a:solidFill>
          <a:ln w="9525">
            <a:noFill/>
          </a:ln>
        </p:spPr>
        <p:txBody>
          <a:bodyPr lIns="92075" tIns="46038" rIns="92075" bIns="46038"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dirty="0">
                <a:latin typeface="宋体" panose="02010600030101010101" pitchFamily="2" charset="-122"/>
                <a:ea typeface="华文仿宋" pitchFamily="2" charset="-122"/>
              </a:rPr>
              <a:t>三、财产清查的种类</a:t>
            </a:r>
            <a:r>
              <a:rPr lang="zh-CN" altLang="en-US" sz="2400" dirty="0">
                <a:latin typeface="宋体" panose="02010600030101010101" pitchFamily="2" charset="-122"/>
              </a:rPr>
              <a:t> </a:t>
            </a:r>
            <a:endParaRPr lang="zh-CN" altLang="en-US" sz="2400" dirty="0">
              <a:latin typeface="宋体" panose="02010600030101010101" pitchFamily="2" charset="-122"/>
            </a:endParaRPr>
          </a:p>
        </p:txBody>
      </p:sp>
      <p:sp>
        <p:nvSpPr>
          <p:cNvPr id="160772" name="Rectangle 5"/>
          <p:cNvSpPr/>
          <p:nvPr/>
        </p:nvSpPr>
        <p:spPr>
          <a:xfrm>
            <a:off x="3201988" y="1636713"/>
            <a:ext cx="2057400" cy="762000"/>
          </a:xfrm>
          <a:prstGeom prst="rect">
            <a:avLst/>
          </a:prstGeom>
          <a:solidFill>
            <a:srgbClr val="990000"/>
          </a:soli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990000"/>
            </a:extrusionClr>
          </a:sp3d>
        </p:spPr>
        <p:txBody>
          <a:bodyPr lIns="92075" tIns="46038" rIns="92075" bIns="46038">
            <a:flatTx/>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algn="ctr" eaLnBrk="1" hangingPunct="1">
              <a:buNone/>
            </a:pPr>
            <a:r>
              <a:rPr lang="zh-CN" altLang="en-US" sz="3600" dirty="0">
                <a:solidFill>
                  <a:srgbClr val="FFCC00"/>
                </a:solidFill>
                <a:ea typeface="黑体" panose="02010609060101010101" pitchFamily="49" charset="-122"/>
              </a:rPr>
              <a:t>财产清查</a:t>
            </a:r>
            <a:endParaRPr lang="zh-CN" altLang="en-US" sz="3600" dirty="0">
              <a:solidFill>
                <a:srgbClr val="FFCC00"/>
              </a:solidFill>
              <a:ea typeface="黑体" panose="02010609060101010101" pitchFamily="49" charset="-122"/>
            </a:endParaRPr>
          </a:p>
        </p:txBody>
      </p:sp>
      <p:sp>
        <p:nvSpPr>
          <p:cNvPr id="160773" name="Rectangle 6"/>
          <p:cNvSpPr/>
          <p:nvPr/>
        </p:nvSpPr>
        <p:spPr>
          <a:xfrm>
            <a:off x="5487988" y="4760913"/>
            <a:ext cx="1600200" cy="762000"/>
          </a:xfrm>
          <a:prstGeom prst="rect">
            <a:avLst/>
          </a:prstGeom>
          <a:solidFill>
            <a:schemeClr val="accent2"/>
          </a:soli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chemeClr val="accent2"/>
            </a:extrusionClr>
          </a:sp3d>
        </p:spPr>
        <p:txBody>
          <a:bodyPr wrap="none" anchor="ctr" anchorCtr="0">
            <a:flatTx/>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800" dirty="0">
                <a:latin typeface="Times New Roman" panose="02020603050405020304" pitchFamily="18" charset="0"/>
                <a:ea typeface="黑体" panose="02010609060101010101" pitchFamily="49" charset="-122"/>
              </a:rPr>
              <a:t>全面清查</a:t>
            </a:r>
            <a:endParaRPr lang="zh-CN" altLang="en-US" sz="2800" dirty="0">
              <a:latin typeface="Times New Roman" panose="02020603050405020304" pitchFamily="18" charset="0"/>
              <a:ea typeface="黑体" panose="02010609060101010101" pitchFamily="49" charset="-122"/>
            </a:endParaRPr>
          </a:p>
        </p:txBody>
      </p:sp>
      <p:sp>
        <p:nvSpPr>
          <p:cNvPr id="160774" name="Rectangle 7"/>
          <p:cNvSpPr/>
          <p:nvPr/>
        </p:nvSpPr>
        <p:spPr>
          <a:xfrm>
            <a:off x="5487988" y="5980113"/>
            <a:ext cx="1676400" cy="762000"/>
          </a:xfrm>
          <a:prstGeom prst="rect">
            <a:avLst/>
          </a:prstGeom>
          <a:solidFill>
            <a:schemeClr val="accent2"/>
          </a:soli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chemeClr val="accent2"/>
            </a:extrusionClr>
          </a:sp3d>
        </p:spPr>
        <p:txBody>
          <a:bodyPr wrap="none" anchor="ctr" anchorCtr="0">
            <a:flatTx/>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800" dirty="0">
                <a:latin typeface="Times New Roman" panose="02020603050405020304" pitchFamily="18" charset="0"/>
                <a:ea typeface="黑体" panose="02010609060101010101" pitchFamily="49" charset="-122"/>
              </a:rPr>
              <a:t>局部清查</a:t>
            </a:r>
            <a:endParaRPr lang="zh-CN" altLang="en-US" sz="2800" dirty="0">
              <a:latin typeface="Times New Roman" panose="02020603050405020304" pitchFamily="18" charset="0"/>
              <a:ea typeface="黑体" panose="02010609060101010101" pitchFamily="49" charset="-122"/>
            </a:endParaRPr>
          </a:p>
        </p:txBody>
      </p:sp>
      <p:sp>
        <p:nvSpPr>
          <p:cNvPr id="160775" name="Rectangle 8"/>
          <p:cNvSpPr/>
          <p:nvPr/>
        </p:nvSpPr>
        <p:spPr>
          <a:xfrm>
            <a:off x="1296988" y="4684713"/>
            <a:ext cx="1828800" cy="762000"/>
          </a:xfrm>
          <a:prstGeom prst="rect">
            <a:avLst/>
          </a:prstGeom>
          <a:solidFill>
            <a:srgbClr val="006600"/>
          </a:soli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006600"/>
            </a:extrusionClr>
          </a:sp3d>
        </p:spPr>
        <p:txBody>
          <a:bodyPr wrap="none" anchor="ctr" anchorCtr="0">
            <a:flatTx/>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800" dirty="0">
                <a:latin typeface="Times New Roman" panose="02020603050405020304" pitchFamily="18" charset="0"/>
                <a:ea typeface="黑体" panose="02010609060101010101" pitchFamily="49" charset="-122"/>
              </a:rPr>
              <a:t>定期清查</a:t>
            </a:r>
            <a:endParaRPr lang="zh-CN" altLang="en-US" sz="2800" dirty="0">
              <a:latin typeface="Times New Roman" panose="02020603050405020304" pitchFamily="18" charset="0"/>
              <a:ea typeface="黑体" panose="02010609060101010101" pitchFamily="49" charset="-122"/>
            </a:endParaRPr>
          </a:p>
        </p:txBody>
      </p:sp>
      <p:sp>
        <p:nvSpPr>
          <p:cNvPr id="160776" name="Rectangle 9"/>
          <p:cNvSpPr/>
          <p:nvPr/>
        </p:nvSpPr>
        <p:spPr>
          <a:xfrm>
            <a:off x="1296988" y="5903913"/>
            <a:ext cx="1828800" cy="762000"/>
          </a:xfrm>
          <a:prstGeom prst="rect">
            <a:avLst/>
          </a:prstGeom>
          <a:solidFill>
            <a:srgbClr val="006600"/>
          </a:soli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006600"/>
            </a:extrusionClr>
          </a:sp3d>
        </p:spPr>
        <p:txBody>
          <a:bodyPr wrap="none" anchor="ctr" anchorCtr="0">
            <a:flatTx/>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800" dirty="0">
                <a:latin typeface="Times New Roman" panose="02020603050405020304" pitchFamily="18" charset="0"/>
                <a:ea typeface="黑体" panose="02010609060101010101" pitchFamily="49" charset="-122"/>
              </a:rPr>
              <a:t>不定期清查</a:t>
            </a:r>
            <a:endParaRPr lang="zh-CN" altLang="en-US" sz="2800" dirty="0">
              <a:latin typeface="Times New Roman" panose="02020603050405020304" pitchFamily="18" charset="0"/>
              <a:ea typeface="黑体" panose="02010609060101010101" pitchFamily="49" charset="-122"/>
            </a:endParaRPr>
          </a:p>
        </p:txBody>
      </p:sp>
      <p:sp>
        <p:nvSpPr>
          <p:cNvPr id="160777" name="Text Box 10"/>
          <p:cNvSpPr txBox="1"/>
          <p:nvPr/>
        </p:nvSpPr>
        <p:spPr>
          <a:xfrm>
            <a:off x="5564188" y="3008313"/>
            <a:ext cx="1447800" cy="822325"/>
          </a:xfrm>
          <a:prstGeom prst="rect">
            <a:avLst/>
          </a:prstGeom>
          <a:solidFill>
            <a:srgbClr val="CC6600"/>
          </a:solidFill>
          <a:ln w="9525">
            <a:noFill/>
          </a:ln>
          <a:effectLst>
            <a:outerShdw dist="107763" dir="18900000" algn="ctr" rotWithShape="0">
              <a:schemeClr val="bg2"/>
            </a:outerShdw>
          </a:effectLst>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b="1" dirty="0">
                <a:latin typeface="Times New Roman" panose="02020603050405020304" pitchFamily="18" charset="0"/>
                <a:ea typeface="幼圆" pitchFamily="49" charset="-122"/>
              </a:rPr>
              <a:t>按清查对象范围分</a:t>
            </a:r>
            <a:endParaRPr lang="zh-CN" altLang="en-US" sz="2400" b="1" dirty="0">
              <a:latin typeface="Times New Roman" panose="02020603050405020304" pitchFamily="18" charset="0"/>
              <a:ea typeface="幼圆" pitchFamily="49" charset="-122"/>
            </a:endParaRPr>
          </a:p>
        </p:txBody>
      </p:sp>
      <p:sp>
        <p:nvSpPr>
          <p:cNvPr id="160778" name="Text Box 11"/>
          <p:cNvSpPr txBox="1"/>
          <p:nvPr/>
        </p:nvSpPr>
        <p:spPr>
          <a:xfrm>
            <a:off x="1525588" y="3008313"/>
            <a:ext cx="1447800" cy="822325"/>
          </a:xfrm>
          <a:prstGeom prst="rect">
            <a:avLst/>
          </a:prstGeom>
          <a:solidFill>
            <a:srgbClr val="CC6600"/>
          </a:solidFill>
          <a:ln w="9525">
            <a:noFill/>
          </a:ln>
          <a:effectLst>
            <a:outerShdw dist="107763" dir="18900000" algn="ctr" rotWithShape="0">
              <a:schemeClr val="bg2"/>
            </a:outerShdw>
          </a:effectLst>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b="1" dirty="0">
                <a:latin typeface="Times New Roman" panose="02020603050405020304" pitchFamily="18" charset="0"/>
                <a:ea typeface="幼圆" pitchFamily="49" charset="-122"/>
              </a:rPr>
              <a:t>按清查时间分</a:t>
            </a:r>
            <a:endParaRPr lang="zh-CN" altLang="en-US" sz="2400" b="1" dirty="0">
              <a:latin typeface="Times New Roman" panose="02020603050405020304" pitchFamily="18" charset="0"/>
              <a:ea typeface="幼圆" pitchFamily="49" charset="-122"/>
            </a:endParaRPr>
          </a:p>
        </p:txBody>
      </p:sp>
      <p:sp>
        <p:nvSpPr>
          <p:cNvPr id="160779" name="Line 12"/>
          <p:cNvSpPr/>
          <p:nvPr/>
        </p:nvSpPr>
        <p:spPr>
          <a:xfrm>
            <a:off x="2287588" y="2703513"/>
            <a:ext cx="4038600" cy="0"/>
          </a:xfrm>
          <a:prstGeom prst="line">
            <a:avLst/>
          </a:prstGeom>
          <a:ln w="19050" cap="flat" cmpd="sng">
            <a:solidFill>
              <a:schemeClr val="tx1"/>
            </a:solidFill>
            <a:prstDash val="solid"/>
            <a:headEnd type="none" w="med" len="med"/>
            <a:tailEnd type="none" w="med" len="med"/>
          </a:ln>
        </p:spPr>
      </p:sp>
      <p:sp>
        <p:nvSpPr>
          <p:cNvPr id="160780" name="Line 13"/>
          <p:cNvSpPr/>
          <p:nvPr/>
        </p:nvSpPr>
        <p:spPr>
          <a:xfrm>
            <a:off x="4192588" y="2398713"/>
            <a:ext cx="0" cy="304800"/>
          </a:xfrm>
          <a:prstGeom prst="line">
            <a:avLst/>
          </a:prstGeom>
          <a:ln w="19050" cap="flat" cmpd="sng">
            <a:solidFill>
              <a:schemeClr val="tx1"/>
            </a:solidFill>
            <a:prstDash val="solid"/>
            <a:headEnd type="none" w="med" len="med"/>
            <a:tailEnd type="none" w="med" len="med"/>
          </a:ln>
        </p:spPr>
      </p:sp>
      <p:sp>
        <p:nvSpPr>
          <p:cNvPr id="160781" name="Line 14"/>
          <p:cNvSpPr/>
          <p:nvPr/>
        </p:nvSpPr>
        <p:spPr>
          <a:xfrm>
            <a:off x="2287588" y="3846513"/>
            <a:ext cx="0" cy="762000"/>
          </a:xfrm>
          <a:prstGeom prst="line">
            <a:avLst/>
          </a:prstGeom>
          <a:ln w="19050" cap="flat" cmpd="sng">
            <a:solidFill>
              <a:schemeClr val="tx1"/>
            </a:solidFill>
            <a:prstDash val="solid"/>
            <a:headEnd type="none" w="med" len="med"/>
            <a:tailEnd type="triangle" w="med" len="med"/>
          </a:ln>
        </p:spPr>
      </p:sp>
      <p:sp>
        <p:nvSpPr>
          <p:cNvPr id="160782" name="Line 15"/>
          <p:cNvSpPr/>
          <p:nvPr/>
        </p:nvSpPr>
        <p:spPr>
          <a:xfrm>
            <a:off x="2287588" y="5446713"/>
            <a:ext cx="0" cy="381000"/>
          </a:xfrm>
          <a:prstGeom prst="line">
            <a:avLst/>
          </a:prstGeom>
          <a:ln w="19050" cap="flat" cmpd="sng">
            <a:solidFill>
              <a:schemeClr val="tx1"/>
            </a:solidFill>
            <a:prstDash val="solid"/>
            <a:headEnd type="none" w="med" len="med"/>
            <a:tailEnd type="triangle" w="med" len="med"/>
          </a:ln>
        </p:spPr>
      </p:sp>
      <p:sp>
        <p:nvSpPr>
          <p:cNvPr id="160783" name="Line 16"/>
          <p:cNvSpPr/>
          <p:nvPr/>
        </p:nvSpPr>
        <p:spPr>
          <a:xfrm>
            <a:off x="6326188" y="3846513"/>
            <a:ext cx="0" cy="838200"/>
          </a:xfrm>
          <a:prstGeom prst="line">
            <a:avLst/>
          </a:prstGeom>
          <a:ln w="19050" cap="flat" cmpd="sng">
            <a:solidFill>
              <a:schemeClr val="tx1"/>
            </a:solidFill>
            <a:prstDash val="solid"/>
            <a:headEnd type="none" w="med" len="med"/>
            <a:tailEnd type="triangle" w="med" len="med"/>
          </a:ln>
        </p:spPr>
      </p:sp>
      <p:sp>
        <p:nvSpPr>
          <p:cNvPr id="160784" name="Line 17"/>
          <p:cNvSpPr/>
          <p:nvPr/>
        </p:nvSpPr>
        <p:spPr>
          <a:xfrm>
            <a:off x="6326188" y="5522913"/>
            <a:ext cx="0" cy="381000"/>
          </a:xfrm>
          <a:prstGeom prst="line">
            <a:avLst/>
          </a:prstGeom>
          <a:ln w="19050" cap="flat" cmpd="sng">
            <a:solidFill>
              <a:schemeClr val="tx1"/>
            </a:solidFill>
            <a:prstDash val="solid"/>
            <a:headEnd type="none" w="med" len="med"/>
            <a:tailEnd type="triangle" w="med" len="med"/>
          </a:ln>
        </p:spPr>
      </p:sp>
      <p:sp>
        <p:nvSpPr>
          <p:cNvPr id="160785" name="Line 18"/>
          <p:cNvSpPr/>
          <p:nvPr/>
        </p:nvSpPr>
        <p:spPr>
          <a:xfrm>
            <a:off x="2287588" y="2703513"/>
            <a:ext cx="0" cy="228600"/>
          </a:xfrm>
          <a:prstGeom prst="line">
            <a:avLst/>
          </a:prstGeom>
          <a:ln w="19050" cap="flat" cmpd="sng">
            <a:solidFill>
              <a:schemeClr val="tx1"/>
            </a:solidFill>
            <a:prstDash val="solid"/>
            <a:headEnd type="none" w="med" len="med"/>
            <a:tailEnd type="none" w="med" len="med"/>
          </a:ln>
        </p:spPr>
      </p:sp>
      <p:sp>
        <p:nvSpPr>
          <p:cNvPr id="160786" name="Line 19"/>
          <p:cNvSpPr/>
          <p:nvPr/>
        </p:nvSpPr>
        <p:spPr>
          <a:xfrm>
            <a:off x="6326188" y="2703513"/>
            <a:ext cx="0" cy="228600"/>
          </a:xfrm>
          <a:prstGeom prst="line">
            <a:avLst/>
          </a:prstGeom>
          <a:ln w="19050" cap="flat" cmpd="sng">
            <a:solidFill>
              <a:schemeClr val="tx1"/>
            </a:solidFill>
            <a:prstDash val="solid"/>
            <a:headEnd type="none" w="med" len="med"/>
            <a:tailEnd type="none" w="med" len="med"/>
          </a:ln>
        </p:spPr>
      </p:sp>
      <p:sp>
        <p:nvSpPr>
          <p:cNvPr id="434196" name="AutoShape 20"/>
          <p:cNvSpPr/>
          <p:nvPr/>
        </p:nvSpPr>
        <p:spPr>
          <a:xfrm>
            <a:off x="3125788" y="2170113"/>
            <a:ext cx="2971800" cy="2057400"/>
          </a:xfrm>
          <a:prstGeom prst="wedgeRoundRectCallout">
            <a:avLst>
              <a:gd name="adj1" fmla="val 34829"/>
              <a:gd name="adj2" fmla="val 86264"/>
              <a:gd name="adj3" fmla="val 16667"/>
            </a:avLst>
          </a:prstGeom>
          <a:solidFill>
            <a:srgbClr val="CCFF33"/>
          </a:solidFill>
          <a:ln w="28575" cap="flat" cmpd="sng">
            <a:solidFill>
              <a:schemeClr val="accent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solidFill>
                  <a:schemeClr val="hlink"/>
                </a:solidFill>
                <a:latin typeface="幼圆" pitchFamily="49" charset="-122"/>
                <a:ea typeface="幼圆" pitchFamily="49" charset="-122"/>
              </a:rPr>
              <a:t>年终决算前、单位撤销合并或改变隶属关系、主要负责人调离、资产评估、清产核资时进行 </a:t>
            </a:r>
            <a:endParaRPr lang="zh-CN" altLang="en-US" sz="2400" b="1" dirty="0">
              <a:solidFill>
                <a:schemeClr val="hlink"/>
              </a:solidFill>
              <a:latin typeface="幼圆" pitchFamily="49" charset="-122"/>
              <a:ea typeface="幼圆" pitchFamily="49" charset="-122"/>
            </a:endParaRPr>
          </a:p>
        </p:txBody>
      </p:sp>
      <p:sp>
        <p:nvSpPr>
          <p:cNvPr id="434197" name="AutoShape 21"/>
          <p:cNvSpPr/>
          <p:nvPr/>
        </p:nvSpPr>
        <p:spPr>
          <a:xfrm>
            <a:off x="3582988" y="3084513"/>
            <a:ext cx="2971800" cy="2590800"/>
          </a:xfrm>
          <a:prstGeom prst="wedgeRoundRectCallout">
            <a:avLst>
              <a:gd name="adj1" fmla="val 32852"/>
              <a:gd name="adj2" fmla="val 70954"/>
              <a:gd name="adj3" fmla="val 16667"/>
            </a:avLst>
          </a:prstGeom>
          <a:solidFill>
            <a:srgbClr val="CCFF33"/>
          </a:solidFill>
          <a:ln w="28575" cap="flat" cmpd="sng">
            <a:solidFill>
              <a:schemeClr val="accent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solidFill>
                  <a:schemeClr val="bg2"/>
                </a:solidFill>
                <a:latin typeface="Times New Roman" panose="02020603050405020304" pitchFamily="18" charset="0"/>
                <a:ea typeface="幼圆" pitchFamily="49" charset="-122"/>
              </a:rPr>
              <a:t>按月对流动性较强的财产进行局部清查；出纳、保管员变更、发生意外事故等情况时对相关财产进行局部清查</a:t>
            </a:r>
            <a:endParaRPr lang="zh-CN" altLang="en-US" sz="2400" b="1" dirty="0">
              <a:solidFill>
                <a:schemeClr val="bg2"/>
              </a:solidFill>
              <a:latin typeface="Times New Roman" panose="02020603050405020304" pitchFamily="18" charset="0"/>
              <a:ea typeface="幼圆" pitchFamily="49" charset="-122"/>
            </a:endParaRPr>
          </a:p>
        </p:txBody>
      </p:sp>
      <p:sp>
        <p:nvSpPr>
          <p:cNvPr id="434198" name="AutoShape 22"/>
          <p:cNvSpPr/>
          <p:nvPr/>
        </p:nvSpPr>
        <p:spPr>
          <a:xfrm>
            <a:off x="687388" y="2322513"/>
            <a:ext cx="2667000" cy="1371600"/>
          </a:xfrm>
          <a:prstGeom prst="wedgeRoundRectCallout">
            <a:avLst>
              <a:gd name="adj1" fmla="val -2083"/>
              <a:gd name="adj2" fmla="val 139005"/>
              <a:gd name="adj3" fmla="val 16667"/>
            </a:avLst>
          </a:prstGeom>
          <a:solidFill>
            <a:srgbClr val="7DCAF5"/>
          </a:solidFill>
          <a:ln w="28575" cap="flat" cmpd="sng">
            <a:solidFill>
              <a:srgbClr val="0066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solidFill>
                  <a:schemeClr val="bg2"/>
                </a:solidFill>
                <a:latin typeface="Times New Roman" panose="02020603050405020304" pitchFamily="18" charset="0"/>
                <a:ea typeface="幼圆" pitchFamily="49" charset="-122"/>
              </a:rPr>
              <a:t>各会计期末（月末、季末、年末）进行定期清查</a:t>
            </a:r>
            <a:endParaRPr lang="zh-CN" altLang="en-US" sz="2400" b="1" dirty="0">
              <a:solidFill>
                <a:schemeClr val="bg2"/>
              </a:solidFill>
              <a:latin typeface="Times New Roman" panose="02020603050405020304" pitchFamily="18" charset="0"/>
              <a:ea typeface="幼圆" pitchFamily="49" charset="-122"/>
            </a:endParaRPr>
          </a:p>
        </p:txBody>
      </p:sp>
      <p:sp>
        <p:nvSpPr>
          <p:cNvPr id="434199" name="AutoShape 23"/>
          <p:cNvSpPr/>
          <p:nvPr/>
        </p:nvSpPr>
        <p:spPr>
          <a:xfrm>
            <a:off x="992188" y="3236913"/>
            <a:ext cx="2819400" cy="2514600"/>
          </a:xfrm>
          <a:prstGeom prst="wedgeRoundRectCallout">
            <a:avLst>
              <a:gd name="adj1" fmla="val -6532"/>
              <a:gd name="adj2" fmla="val 63954"/>
              <a:gd name="adj3" fmla="val 16667"/>
            </a:avLst>
          </a:prstGeom>
          <a:solidFill>
            <a:srgbClr val="7DCAF5"/>
          </a:solidFill>
          <a:ln w="28575" cap="flat" cmpd="sng">
            <a:solidFill>
              <a:srgbClr val="0066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solidFill>
                  <a:schemeClr val="bg2"/>
                </a:solidFill>
                <a:latin typeface="幼圆" pitchFamily="49" charset="-122"/>
                <a:ea typeface="幼圆" pitchFamily="49" charset="-122"/>
              </a:rPr>
              <a:t>更换出纳、保管员、发生自然灾害意外事故、单位撤销合并改变隶属关系主要负责人调离时进行 </a:t>
            </a:r>
            <a:endParaRPr lang="zh-CN" altLang="en-US" sz="2400" b="1" dirty="0">
              <a:solidFill>
                <a:schemeClr val="bg2"/>
              </a:solidFill>
              <a:latin typeface="幼圆" pitchFamily="49" charset="-122"/>
              <a:ea typeface="幼圆" pitchFamily="49"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type="lt">
                                    <p:tmPct val="100000"/>
                                  </p:iterate>
                                  <p:childTnLst>
                                    <p:set>
                                      <p:cBhvr>
                                        <p:cTn id="6" dur="1" fill="hold">
                                          <p:stCondLst>
                                            <p:cond delay="0"/>
                                          </p:stCondLst>
                                        </p:cTn>
                                        <p:tgtEl>
                                          <p:spTgt spid="434196"/>
                                        </p:tgtEl>
                                        <p:attrNameLst>
                                          <p:attrName>style.visibility</p:attrName>
                                        </p:attrNameLst>
                                      </p:cBhvr>
                                      <p:to>
                                        <p:strVal val="visible"/>
                                      </p:to>
                                    </p:set>
                                    <p:animEffect transition="in" filter="box(out)">
                                      <p:cBhvr>
                                        <p:cTn id="7" dur="75"/>
                                        <p:tgtEl>
                                          <p:spTgt spid="43419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iterate type="lt">
                                    <p:tmPct val="100000"/>
                                  </p:iterate>
                                  <p:childTnLst>
                                    <p:set>
                                      <p:cBhvr>
                                        <p:cTn id="11" dur="1" fill="hold">
                                          <p:stCondLst>
                                            <p:cond delay="0"/>
                                          </p:stCondLst>
                                        </p:cTn>
                                        <p:tgtEl>
                                          <p:spTgt spid="434197"/>
                                        </p:tgtEl>
                                        <p:attrNameLst>
                                          <p:attrName>style.visibility</p:attrName>
                                        </p:attrNameLst>
                                      </p:cBhvr>
                                      <p:to>
                                        <p:strVal val="visible"/>
                                      </p:to>
                                    </p:set>
                                    <p:animEffect transition="in" filter="box(out)">
                                      <p:cBhvr>
                                        <p:cTn id="12" dur="75"/>
                                        <p:tgtEl>
                                          <p:spTgt spid="43419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iterate type="lt">
                                    <p:tmPct val="100000"/>
                                  </p:iterate>
                                  <p:childTnLst>
                                    <p:set>
                                      <p:cBhvr>
                                        <p:cTn id="16" dur="1" fill="hold">
                                          <p:stCondLst>
                                            <p:cond delay="0"/>
                                          </p:stCondLst>
                                        </p:cTn>
                                        <p:tgtEl>
                                          <p:spTgt spid="434198"/>
                                        </p:tgtEl>
                                        <p:attrNameLst>
                                          <p:attrName>style.visibility</p:attrName>
                                        </p:attrNameLst>
                                      </p:cBhvr>
                                      <p:to>
                                        <p:strVal val="visible"/>
                                      </p:to>
                                    </p:set>
                                    <p:animEffect transition="in" filter="box(out)">
                                      <p:cBhvr>
                                        <p:cTn id="17" dur="75"/>
                                        <p:tgtEl>
                                          <p:spTgt spid="43419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iterate type="lt">
                                    <p:tmPct val="100000"/>
                                  </p:iterate>
                                  <p:childTnLst>
                                    <p:set>
                                      <p:cBhvr>
                                        <p:cTn id="21" dur="1" fill="hold">
                                          <p:stCondLst>
                                            <p:cond delay="0"/>
                                          </p:stCondLst>
                                        </p:cTn>
                                        <p:tgtEl>
                                          <p:spTgt spid="434199"/>
                                        </p:tgtEl>
                                        <p:attrNameLst>
                                          <p:attrName>style.visibility</p:attrName>
                                        </p:attrNameLst>
                                      </p:cBhvr>
                                      <p:to>
                                        <p:strVal val="visible"/>
                                      </p:to>
                                    </p:set>
                                    <p:animEffect transition="in" filter="box(out)">
                                      <p:cBhvr>
                                        <p:cTn id="22" dur="75"/>
                                        <p:tgtEl>
                                          <p:spTgt spid="434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196" grpId="0" animBg="1"/>
      <p:bldP spid="434197" grpId="0" animBg="1"/>
      <p:bldP spid="434198" grpId="0" animBg="1"/>
      <p:bldP spid="434199"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4"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61795" name="Rectangle 4"/>
          <p:cNvSpPr/>
          <p:nvPr/>
        </p:nvSpPr>
        <p:spPr>
          <a:xfrm>
            <a:off x="395288" y="1052513"/>
            <a:ext cx="6477000" cy="1066800"/>
          </a:xfrm>
          <a:prstGeom prst="rect">
            <a:avLst/>
          </a:prstGeom>
          <a:noFill/>
          <a:ln w="9525">
            <a:noFill/>
          </a:ln>
        </p:spPr>
        <p:txBody>
          <a:bodyPr lIns="92075" tIns="46038" rIns="92075" bIns="46038"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dirty="0">
                <a:latin typeface="华文新魏" pitchFamily="2" charset="-122"/>
                <a:ea typeface="华文新魏" pitchFamily="2" charset="-122"/>
              </a:rPr>
              <a:t>第二节 财产清查的方法 </a:t>
            </a:r>
            <a:endParaRPr lang="zh-CN" altLang="en-US" sz="2400" dirty="0">
              <a:latin typeface="华文新魏" pitchFamily="2" charset="-122"/>
              <a:ea typeface="华文新魏" pitchFamily="2" charset="-122"/>
            </a:endParaRPr>
          </a:p>
        </p:txBody>
      </p:sp>
      <p:sp>
        <p:nvSpPr>
          <p:cNvPr id="161796" name="Rectangle 5"/>
          <p:cNvSpPr/>
          <p:nvPr/>
        </p:nvSpPr>
        <p:spPr>
          <a:xfrm>
            <a:off x="395288" y="1989138"/>
            <a:ext cx="8748712" cy="4114800"/>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algn="just" eaLnBrk="1" hangingPunct="1">
              <a:buNone/>
            </a:pPr>
            <a:r>
              <a:rPr lang="zh-CN" altLang="en-US" sz="2000" dirty="0">
                <a:latin typeface="华文宋体" pitchFamily="2" charset="-122"/>
                <a:ea typeface="华文宋体" pitchFamily="2" charset="-122"/>
              </a:rPr>
              <a:t>一、财产清查前的准备工作</a:t>
            </a:r>
            <a:endParaRPr lang="zh-CN" altLang="en-US" sz="2000" dirty="0">
              <a:latin typeface="华文宋体" pitchFamily="2" charset="-122"/>
              <a:ea typeface="华文宋体" pitchFamily="2" charset="-122"/>
            </a:endParaRPr>
          </a:p>
          <a:p>
            <a:pPr marL="342900" lvl="0" indent="-342900" algn="just" eaLnBrk="1" hangingPunct="1">
              <a:buFont typeface="Wingdings" panose="05000000000000000000" pitchFamily="2" charset="2"/>
              <a:buChar char="n"/>
            </a:pPr>
            <a:r>
              <a:rPr lang="zh-CN" altLang="en-US" sz="2000" dirty="0">
                <a:latin typeface="华文宋体" pitchFamily="2" charset="-122"/>
                <a:ea typeface="华文宋体" pitchFamily="2" charset="-122"/>
              </a:rPr>
              <a:t>组织准备（成立清查领导小组、拟定工作进程、配备清查人员等）</a:t>
            </a:r>
            <a:endParaRPr lang="zh-CN" altLang="en-US" sz="2000" dirty="0">
              <a:latin typeface="华文宋体" pitchFamily="2" charset="-122"/>
              <a:ea typeface="华文宋体" pitchFamily="2" charset="-122"/>
            </a:endParaRPr>
          </a:p>
          <a:p>
            <a:pPr marL="342900" lvl="0" indent="-342900" eaLnBrk="1" hangingPunct="1">
              <a:buFont typeface="Wingdings" panose="05000000000000000000" pitchFamily="2" charset="2"/>
              <a:buChar char="n"/>
            </a:pPr>
            <a:r>
              <a:rPr lang="zh-CN" altLang="en-US" sz="2000" dirty="0">
                <a:latin typeface="华文宋体" pitchFamily="2" charset="-122"/>
                <a:ea typeface="华文宋体" pitchFamily="2" charset="-122"/>
              </a:rPr>
              <a:t>业务准备（整理账目、整理实物、准备计量器具、准备记录用表单等）</a:t>
            </a:r>
            <a:endParaRPr lang="zh-CN" altLang="en-US" sz="2000" dirty="0">
              <a:latin typeface="华文宋体" pitchFamily="2" charset="-122"/>
              <a:ea typeface="华文宋体" pitchFamily="2" charset="-122"/>
            </a:endParaRPr>
          </a:p>
          <a:p>
            <a:pPr marL="342900" lvl="0" indent="-342900" eaLnBrk="1" hangingPunct="1">
              <a:buFont typeface="Wingdings" panose="05000000000000000000" pitchFamily="2" charset="2"/>
              <a:buChar char="n"/>
            </a:pPr>
            <a:r>
              <a:rPr lang="zh-CN" altLang="en-US" sz="2000" dirty="0">
                <a:latin typeface="华文宋体" pitchFamily="2" charset="-122"/>
                <a:ea typeface="华文宋体" pitchFamily="2" charset="-122"/>
              </a:rPr>
              <a:t>二、财产清查的方法</a:t>
            </a:r>
            <a:endParaRPr lang="zh-CN" altLang="en-US" sz="2000" dirty="0">
              <a:latin typeface="华文宋体" pitchFamily="2" charset="-122"/>
              <a:ea typeface="华文宋体" pitchFamily="2" charset="-122"/>
            </a:endParaRPr>
          </a:p>
          <a:p>
            <a:pPr marL="342900" lvl="0" indent="-342900" algn="just" eaLnBrk="1" hangingPunct="1">
              <a:lnSpc>
                <a:spcPct val="90000"/>
              </a:lnSpc>
              <a:buNone/>
            </a:pPr>
            <a:r>
              <a:rPr lang="zh-CN" altLang="en-US" sz="2000" dirty="0">
                <a:latin typeface="华文宋体" pitchFamily="2" charset="-122"/>
                <a:ea typeface="华文宋体" pitchFamily="2" charset="-122"/>
              </a:rPr>
              <a:t>财产清查的方法主要有两种：</a:t>
            </a:r>
            <a:endParaRPr lang="zh-CN" altLang="en-US" sz="2000" dirty="0">
              <a:latin typeface="华文宋体" pitchFamily="2" charset="-122"/>
              <a:ea typeface="华文宋体" pitchFamily="2" charset="-122"/>
            </a:endParaRPr>
          </a:p>
          <a:p>
            <a:pPr marL="342900" lvl="0" indent="-342900" algn="just" eaLnBrk="1" hangingPunct="1">
              <a:lnSpc>
                <a:spcPct val="90000"/>
              </a:lnSpc>
              <a:buNone/>
            </a:pPr>
            <a:r>
              <a:rPr lang="zh-CN" altLang="en-US" sz="2000" dirty="0">
                <a:latin typeface="华文宋体" pitchFamily="2" charset="-122"/>
                <a:ea typeface="华文宋体" pitchFamily="2" charset="-122"/>
              </a:rPr>
              <a:t>    实地盘点法</a:t>
            </a:r>
            <a:endParaRPr lang="zh-CN" altLang="en-US" sz="2000" dirty="0">
              <a:latin typeface="华文宋体" pitchFamily="2" charset="-122"/>
              <a:ea typeface="华文宋体" pitchFamily="2" charset="-122"/>
            </a:endParaRPr>
          </a:p>
          <a:p>
            <a:pPr marL="342900" lvl="0" indent="-342900" algn="just" eaLnBrk="1" hangingPunct="1">
              <a:lnSpc>
                <a:spcPct val="90000"/>
              </a:lnSpc>
              <a:buNone/>
            </a:pPr>
            <a:r>
              <a:rPr lang="zh-CN" altLang="en-US" sz="2000" dirty="0">
                <a:latin typeface="华文宋体" pitchFamily="2" charset="-122"/>
                <a:ea typeface="华文宋体" pitchFamily="2" charset="-122"/>
              </a:rPr>
              <a:t>    核对账目法</a:t>
            </a:r>
            <a:endParaRPr lang="zh-CN" altLang="en-US" sz="2000" dirty="0">
              <a:latin typeface="华文宋体" pitchFamily="2" charset="-122"/>
              <a:ea typeface="华文宋体" pitchFamily="2" charset="-122"/>
            </a:endParaRPr>
          </a:p>
          <a:p>
            <a:pPr marL="342900" lvl="0" indent="-342900" algn="just" eaLnBrk="1" hangingPunct="1">
              <a:lnSpc>
                <a:spcPct val="90000"/>
              </a:lnSpc>
              <a:buNone/>
            </a:pPr>
            <a:r>
              <a:rPr lang="zh-CN" altLang="en-US" sz="2000" dirty="0">
                <a:latin typeface="华文宋体" pitchFamily="2" charset="-122"/>
                <a:ea typeface="华文宋体" pitchFamily="2" charset="-122"/>
              </a:rPr>
              <a:t>（一）现金和银行存款的清查</a:t>
            </a:r>
            <a:endParaRPr lang="zh-CN" altLang="en-US" sz="2000" dirty="0">
              <a:latin typeface="华文宋体" pitchFamily="2" charset="-122"/>
              <a:ea typeface="华文宋体" pitchFamily="2" charset="-122"/>
            </a:endParaRPr>
          </a:p>
          <a:p>
            <a:pPr marL="342900" lvl="0" indent="-342900" algn="just" eaLnBrk="1" hangingPunct="1">
              <a:lnSpc>
                <a:spcPct val="90000"/>
              </a:lnSpc>
              <a:buNone/>
            </a:pPr>
            <a:r>
              <a:rPr lang="zh-CN" altLang="en-US" sz="2000" dirty="0">
                <a:latin typeface="华文宋体" pitchFamily="2" charset="-122"/>
                <a:ea typeface="华文宋体" pitchFamily="2" charset="-122"/>
              </a:rPr>
              <a:t> </a:t>
            </a:r>
            <a:r>
              <a:rPr lang="en-US" altLang="zh-CN" sz="2000" dirty="0">
                <a:latin typeface="华文宋体" pitchFamily="2" charset="-122"/>
                <a:ea typeface="华文宋体" pitchFamily="2" charset="-122"/>
              </a:rPr>
              <a:t>1</a:t>
            </a:r>
            <a:r>
              <a:rPr lang="zh-CN" altLang="en-US" sz="2000" dirty="0">
                <a:latin typeface="华文宋体" pitchFamily="2" charset="-122"/>
                <a:ea typeface="华文宋体" pitchFamily="2" charset="-122"/>
              </a:rPr>
              <a:t>．现金的清查</a:t>
            </a:r>
            <a:endParaRPr lang="zh-CN" altLang="en-US" sz="2000" dirty="0">
              <a:latin typeface="华文宋体" pitchFamily="2" charset="-122"/>
              <a:ea typeface="华文宋体" pitchFamily="2" charset="-122"/>
            </a:endParaRPr>
          </a:p>
          <a:p>
            <a:pPr marL="342900" lvl="0" indent="-342900" algn="just" eaLnBrk="1" hangingPunct="1">
              <a:lnSpc>
                <a:spcPct val="90000"/>
              </a:lnSpc>
              <a:buNone/>
            </a:pPr>
            <a:r>
              <a:rPr lang="zh-CN" altLang="en-US" sz="2000" dirty="0">
                <a:latin typeface="华文宋体" pitchFamily="2" charset="-122"/>
                <a:ea typeface="华文宋体" pitchFamily="2" charset="-122"/>
              </a:rPr>
              <a:t> （</a:t>
            </a:r>
            <a:r>
              <a:rPr lang="en-US" altLang="zh-CN" sz="2000" dirty="0">
                <a:latin typeface="华文宋体" pitchFamily="2" charset="-122"/>
                <a:ea typeface="华文宋体" pitchFamily="2" charset="-122"/>
              </a:rPr>
              <a:t>1</a:t>
            </a:r>
            <a:r>
              <a:rPr lang="zh-CN" altLang="en-US" sz="2000" dirty="0">
                <a:latin typeface="华文宋体" pitchFamily="2" charset="-122"/>
                <a:ea typeface="华文宋体" pitchFamily="2" charset="-122"/>
              </a:rPr>
              <a:t>）清查方法：实地盘点</a:t>
            </a:r>
            <a:endParaRPr lang="zh-CN" altLang="en-US" sz="2000" dirty="0">
              <a:latin typeface="华文宋体" pitchFamily="2" charset="-122"/>
              <a:ea typeface="华文宋体" pitchFamily="2" charset="-122"/>
            </a:endParaRPr>
          </a:p>
          <a:p>
            <a:pPr marL="342900" lvl="0" indent="-342900" algn="just" eaLnBrk="1" hangingPunct="1">
              <a:lnSpc>
                <a:spcPct val="90000"/>
              </a:lnSpc>
              <a:buNone/>
            </a:pPr>
            <a:r>
              <a:rPr lang="zh-CN" altLang="en-US" sz="2000" dirty="0">
                <a:latin typeface="华文宋体" pitchFamily="2" charset="-122"/>
                <a:ea typeface="华文宋体" pitchFamily="2" charset="-122"/>
              </a:rPr>
              <a:t> （</a:t>
            </a:r>
            <a:r>
              <a:rPr lang="en-US" altLang="zh-CN" sz="2000" dirty="0">
                <a:latin typeface="华文宋体" pitchFamily="2" charset="-122"/>
                <a:ea typeface="华文宋体" pitchFamily="2" charset="-122"/>
              </a:rPr>
              <a:t>2</a:t>
            </a:r>
            <a:r>
              <a:rPr lang="zh-CN" altLang="en-US" sz="2000" dirty="0">
                <a:latin typeface="华文宋体" pitchFamily="2" charset="-122"/>
                <a:ea typeface="华文宋体" pitchFamily="2" charset="-122"/>
              </a:rPr>
              <a:t>）工作要点：出纳须在场；有无用不合法凭证抵充库存现金情况；实存数额与现金日记账余额核对。</a:t>
            </a:r>
            <a:endParaRPr lang="zh-CN" altLang="en-US" sz="2000" dirty="0">
              <a:latin typeface="华文宋体" pitchFamily="2" charset="-122"/>
              <a:ea typeface="华文宋体" pitchFamily="2" charset="-122"/>
            </a:endParaRPr>
          </a:p>
          <a:p>
            <a:pPr marL="342900" lvl="0" indent="-342900" algn="just" eaLnBrk="1" hangingPunct="1">
              <a:lnSpc>
                <a:spcPct val="90000"/>
              </a:lnSpc>
              <a:buNone/>
            </a:pPr>
            <a:r>
              <a:rPr lang="zh-CN" altLang="en-US" sz="2000" dirty="0">
                <a:latin typeface="华文宋体" pitchFamily="2" charset="-122"/>
                <a:ea typeface="华文宋体" pitchFamily="2" charset="-122"/>
              </a:rPr>
              <a:t> （</a:t>
            </a:r>
            <a:r>
              <a:rPr lang="en-US" altLang="zh-CN" sz="2000" dirty="0">
                <a:latin typeface="华文宋体" pitchFamily="2" charset="-122"/>
                <a:ea typeface="华文宋体" pitchFamily="2" charset="-122"/>
              </a:rPr>
              <a:t>3</a:t>
            </a:r>
            <a:r>
              <a:rPr lang="zh-CN" altLang="en-US" sz="2000" dirty="0">
                <a:latin typeface="华文宋体" pitchFamily="2" charset="-122"/>
                <a:ea typeface="华文宋体" pitchFamily="2" charset="-122"/>
              </a:rPr>
              <a:t>）填制表单：“现金盘点报告表” 须由盘点人和出纳员签章，是调整账簿记录的原始依据。</a:t>
            </a:r>
            <a:endParaRPr lang="zh-CN" altLang="en-US" sz="2000" dirty="0">
              <a:latin typeface="华文宋体" pitchFamily="2" charset="-122"/>
              <a:ea typeface="华文宋体" pitchFamily="2" charset="-122"/>
            </a:endParaRPr>
          </a:p>
          <a:p>
            <a:pPr marL="342900" lvl="0" indent="-342900" eaLnBrk="1" hangingPunct="1">
              <a:buFont typeface="Wingdings" panose="05000000000000000000" pitchFamily="2" charset="2"/>
              <a:buChar char="n"/>
            </a:pPr>
            <a:r>
              <a:rPr lang="zh-CN" altLang="en-US" sz="1400" dirty="0">
                <a:solidFill>
                  <a:srgbClr val="66CCFF"/>
                </a:solidFill>
                <a:latin typeface="华文宋体" pitchFamily="2" charset="-122"/>
                <a:ea typeface="华文宋体" pitchFamily="2" charset="-122"/>
              </a:rPr>
              <a:t> </a:t>
            </a:r>
            <a:endParaRPr lang="zh-CN" altLang="en-US" sz="1400" dirty="0">
              <a:solidFill>
                <a:srgbClr val="66CCFF"/>
              </a:solidFill>
              <a:latin typeface="华文宋体" pitchFamily="2" charset="-122"/>
              <a:ea typeface="华文宋体" pitchFamily="2" charset="-122"/>
            </a:endParaRPr>
          </a:p>
        </p:txBody>
      </p:sp>
    </p:spTree>
  </p:cSld>
  <p:clrMapOvr>
    <a:masterClrMapping/>
  </p:clrMapOvr>
  <p:transition spd="med">
    <p:random/>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8"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62819" name="Rectangle 4"/>
          <p:cNvSpPr/>
          <p:nvPr/>
        </p:nvSpPr>
        <p:spPr>
          <a:xfrm>
            <a:off x="468313" y="1706563"/>
            <a:ext cx="8496300" cy="4968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en-US" altLang="zh-CN" sz="2000" dirty="0"/>
              <a:t>2</a:t>
            </a:r>
            <a:r>
              <a:rPr lang="zh-CN" altLang="en-US" sz="2000" dirty="0"/>
              <a:t>．银行存款的清查</a:t>
            </a:r>
            <a:endParaRPr lang="zh-CN" altLang="en-US" sz="2000" dirty="0"/>
          </a:p>
          <a:p>
            <a:pPr marL="0" lvl="0" indent="0" eaLnBrk="1" hangingPunct="1">
              <a:spcBef>
                <a:spcPct val="0"/>
              </a:spcBef>
              <a:buClrTx/>
              <a:buSzTx/>
              <a:buFontTx/>
              <a:buNone/>
            </a:pPr>
            <a:r>
              <a:rPr lang="zh-CN" altLang="en-US" sz="2000" dirty="0"/>
              <a:t>   （</a:t>
            </a:r>
            <a:r>
              <a:rPr lang="en-US" altLang="zh-CN" sz="2000" dirty="0"/>
              <a:t>1</a:t>
            </a:r>
            <a:r>
              <a:rPr lang="zh-CN" altLang="en-US" sz="2000" dirty="0"/>
              <a:t>）清查方法：核对账目 （银行存款日记账与从银行取得的对账单核对）</a:t>
            </a:r>
            <a:endParaRPr lang="zh-CN" altLang="en-US" sz="2000" dirty="0"/>
          </a:p>
          <a:p>
            <a:pPr marL="0" lvl="0" indent="0" eaLnBrk="1" hangingPunct="1">
              <a:spcBef>
                <a:spcPct val="0"/>
              </a:spcBef>
              <a:buClrTx/>
              <a:buSzTx/>
              <a:buFontTx/>
              <a:buNone/>
            </a:pPr>
            <a:r>
              <a:rPr lang="zh-CN" altLang="en-US" sz="2000" dirty="0"/>
              <a:t>   （</a:t>
            </a:r>
            <a:r>
              <a:rPr lang="en-US" altLang="zh-CN" sz="2000" dirty="0"/>
              <a:t>2</a:t>
            </a:r>
            <a:r>
              <a:rPr lang="zh-CN" altLang="en-US" sz="2000" dirty="0"/>
              <a:t>）工作要点：核对余额及每一笔发生额。双方余额不一致的原因有二：一是记账有误；二是存在未达账项。而不存在盘盈、盘亏。先通过逐笔核对查明未达账项，并予以调节。还应注意查看有无长期未达账项。</a:t>
            </a:r>
            <a:endParaRPr lang="zh-CN" altLang="en-US" sz="2000" dirty="0"/>
          </a:p>
          <a:p>
            <a:pPr marL="0" lvl="0" indent="0" eaLnBrk="1" hangingPunct="1">
              <a:spcBef>
                <a:spcPct val="0"/>
              </a:spcBef>
              <a:buClrTx/>
              <a:buSzTx/>
              <a:buFontTx/>
              <a:buNone/>
            </a:pPr>
            <a:r>
              <a:rPr lang="zh-CN" altLang="en-US" sz="2000" dirty="0"/>
              <a:t>   （</a:t>
            </a:r>
            <a:r>
              <a:rPr lang="en-US" altLang="zh-CN" sz="2000" dirty="0"/>
              <a:t>3</a:t>
            </a:r>
            <a:r>
              <a:rPr lang="zh-CN" altLang="en-US" sz="2000" dirty="0"/>
              <a:t>）填制表单：</a:t>
            </a:r>
            <a:r>
              <a:rPr lang="zh-CN" altLang="en-US" sz="2000" dirty="0">
                <a:latin typeface="Times New Roman" panose="02020603050405020304" pitchFamily="18" charset="0"/>
              </a:rPr>
              <a:t>“</a:t>
            </a:r>
            <a:r>
              <a:rPr lang="zh-CN" altLang="en-US" sz="2000" dirty="0"/>
              <a:t>未达账项登记表</a:t>
            </a:r>
            <a:r>
              <a:rPr lang="zh-CN" altLang="en-US" sz="2000" dirty="0">
                <a:latin typeface="Times New Roman" panose="02020603050405020304" pitchFamily="18" charset="0"/>
              </a:rPr>
              <a:t>”</a:t>
            </a:r>
            <a:r>
              <a:rPr lang="zh-CN" altLang="en-US" sz="2000" dirty="0"/>
              <a:t>、</a:t>
            </a:r>
            <a:r>
              <a:rPr lang="zh-CN" altLang="en-US" sz="2000" dirty="0">
                <a:latin typeface="Times New Roman" panose="02020603050405020304" pitchFamily="18" charset="0"/>
              </a:rPr>
              <a:t>“</a:t>
            </a:r>
            <a:r>
              <a:rPr lang="zh-CN" altLang="en-US" sz="2000" dirty="0"/>
              <a:t>银行存款余额调节表</a:t>
            </a:r>
            <a:r>
              <a:rPr lang="zh-CN" altLang="en-US" sz="2000" dirty="0">
                <a:latin typeface="Times New Roman" panose="02020603050405020304" pitchFamily="18" charset="0"/>
              </a:rPr>
              <a:t>”</a:t>
            </a:r>
            <a:r>
              <a:rPr lang="zh-CN" altLang="en-US" sz="2000" b="1" dirty="0"/>
              <a:t> </a:t>
            </a:r>
            <a:endParaRPr lang="zh-CN" altLang="en-US" sz="2000" b="1" dirty="0"/>
          </a:p>
          <a:p>
            <a:pPr marL="0" lvl="0" indent="0" eaLnBrk="1" hangingPunct="1">
              <a:spcBef>
                <a:spcPct val="0"/>
              </a:spcBef>
              <a:buClrTx/>
              <a:buSzTx/>
              <a:buFontTx/>
              <a:buNone/>
            </a:pPr>
            <a:r>
              <a:rPr lang="zh-CN" altLang="en-US" sz="2000" dirty="0">
                <a:solidFill>
                  <a:srgbClr val="FFCC00"/>
                </a:solidFill>
              </a:rPr>
              <a:t>未达账项及其调节：</a:t>
            </a:r>
            <a:endParaRPr lang="zh-CN" altLang="en-US" sz="2000" dirty="0">
              <a:solidFill>
                <a:srgbClr val="FFCC00"/>
              </a:solidFill>
            </a:endParaRPr>
          </a:p>
          <a:p>
            <a:pPr marL="0" lvl="0" indent="0" eaLnBrk="1" hangingPunct="1">
              <a:spcBef>
                <a:spcPct val="0"/>
              </a:spcBef>
              <a:buClrTx/>
              <a:buSzTx/>
              <a:buFontTx/>
              <a:buNone/>
            </a:pPr>
            <a:r>
              <a:rPr lang="zh-CN" altLang="en-US" sz="2000" dirty="0"/>
              <a:t> 未达账项，是指企业与银行对于同一收、付款项业务由于取得记账依据的时间不同而产生的，一方已登记入账，而另一方尚未登记入账的事项。具体有四种类型： </a:t>
            </a:r>
            <a:endParaRPr lang="zh-CN" altLang="en-US" sz="2000" dirty="0"/>
          </a:p>
          <a:p>
            <a:pPr marL="0" lvl="0" indent="0" eaLnBrk="1" hangingPunct="1">
              <a:spcBef>
                <a:spcPct val="0"/>
              </a:spcBef>
              <a:buClrTx/>
              <a:buSzTx/>
              <a:buFontTx/>
              <a:buNone/>
            </a:pPr>
            <a:r>
              <a:rPr lang="en-US" altLang="zh-CN" sz="2000" dirty="0"/>
              <a:t>①</a:t>
            </a:r>
            <a:r>
              <a:rPr lang="zh-CN" altLang="en-US" sz="2000" dirty="0"/>
              <a:t>企业已收款入账，银行未入账；</a:t>
            </a:r>
            <a:endParaRPr lang="zh-CN" altLang="en-US" sz="2000" dirty="0"/>
          </a:p>
          <a:p>
            <a:pPr marL="0" lvl="0" indent="0" eaLnBrk="1" hangingPunct="1">
              <a:spcBef>
                <a:spcPct val="0"/>
              </a:spcBef>
              <a:buClrTx/>
              <a:buSzTx/>
              <a:buFontTx/>
              <a:buNone/>
            </a:pPr>
            <a:r>
              <a:rPr lang="en-US" altLang="zh-CN" sz="2000" dirty="0"/>
              <a:t>②</a:t>
            </a:r>
            <a:r>
              <a:rPr lang="zh-CN" altLang="en-US" sz="2000" dirty="0"/>
              <a:t>企业已付款入账，银行未入账；</a:t>
            </a:r>
            <a:endParaRPr lang="zh-CN" altLang="en-US" sz="2000" dirty="0"/>
          </a:p>
          <a:p>
            <a:pPr marL="0" lvl="0" indent="0" eaLnBrk="1" hangingPunct="1">
              <a:spcBef>
                <a:spcPct val="0"/>
              </a:spcBef>
              <a:buClrTx/>
              <a:buSzTx/>
              <a:buFontTx/>
              <a:buNone/>
            </a:pPr>
            <a:r>
              <a:rPr lang="en-US" altLang="zh-CN" sz="2000" dirty="0"/>
              <a:t>③</a:t>
            </a:r>
            <a:r>
              <a:rPr lang="zh-CN" altLang="en-US" sz="2000" dirty="0"/>
              <a:t>银行已收款入账，企业未入账；</a:t>
            </a:r>
            <a:endParaRPr lang="zh-CN" altLang="en-US" sz="2000" dirty="0"/>
          </a:p>
          <a:p>
            <a:pPr marL="0" lvl="0" indent="0" eaLnBrk="1" hangingPunct="1">
              <a:spcBef>
                <a:spcPct val="0"/>
              </a:spcBef>
              <a:buClrTx/>
              <a:buSzTx/>
              <a:buFontTx/>
              <a:buNone/>
            </a:pPr>
            <a:r>
              <a:rPr lang="en-US" altLang="zh-CN" sz="2000" dirty="0"/>
              <a:t>④</a:t>
            </a:r>
            <a:r>
              <a:rPr lang="zh-CN" altLang="en-US" sz="2000" dirty="0"/>
              <a:t>银行已付款入账，企业未入账。</a:t>
            </a:r>
            <a:endParaRPr lang="zh-CN" altLang="en-US" sz="2000" dirty="0"/>
          </a:p>
          <a:p>
            <a:pPr marL="0" lvl="0" indent="0" eaLnBrk="1" hangingPunct="1">
              <a:spcBef>
                <a:spcPct val="0"/>
              </a:spcBef>
              <a:buClrTx/>
              <a:buSzTx/>
              <a:buFontTx/>
              <a:buNone/>
            </a:pPr>
            <a:endParaRPr lang="zh-CN" altLang="en-US" sz="2000" b="1" dirty="0"/>
          </a:p>
        </p:txBody>
      </p:sp>
    </p:spTree>
  </p:cSld>
  <p:clrMapOvr>
    <a:masterClrMapping/>
  </p:clrMapOvr>
  <p:transition spd="med">
    <p:random/>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2"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63843" name="Text Box 24"/>
          <p:cNvSpPr txBox="1"/>
          <p:nvPr/>
        </p:nvSpPr>
        <p:spPr>
          <a:xfrm>
            <a:off x="2790825" y="3124200"/>
            <a:ext cx="5257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endParaRPr lang="zh-CN" altLang="en-US" sz="2400" dirty="0">
              <a:latin typeface="Times New Roman" panose="02020603050405020304" pitchFamily="18" charset="0"/>
            </a:endParaRPr>
          </a:p>
        </p:txBody>
      </p:sp>
      <p:sp>
        <p:nvSpPr>
          <p:cNvPr id="437273" name="Text Box 25"/>
          <p:cNvSpPr txBox="1"/>
          <p:nvPr/>
        </p:nvSpPr>
        <p:spPr>
          <a:xfrm>
            <a:off x="1571625" y="2133600"/>
            <a:ext cx="6858000" cy="4273550"/>
          </a:xfrm>
          <a:prstGeom prst="rect">
            <a:avLst/>
          </a:prstGeom>
          <a:solidFill>
            <a:schemeClr val="tx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lnSpc>
                <a:spcPct val="70000"/>
              </a:lnSpc>
              <a:spcBef>
                <a:spcPct val="30000"/>
              </a:spcBef>
              <a:buClrTx/>
              <a:buSzTx/>
              <a:buFontTx/>
              <a:buNone/>
            </a:pPr>
            <a:r>
              <a:rPr lang="zh-CN" altLang="en-US" sz="2400" b="1" dirty="0">
                <a:solidFill>
                  <a:schemeClr val="bg1"/>
                </a:solidFill>
                <a:latin typeface="宋体" panose="02010600030101010101" pitchFamily="2" charset="-122"/>
              </a:rPr>
              <a:t>    银行存款余额调节表</a:t>
            </a:r>
            <a:endParaRPr lang="zh-CN" altLang="en-US" sz="2400" b="1" dirty="0">
              <a:solidFill>
                <a:schemeClr val="bg1"/>
              </a:solidFill>
              <a:latin typeface="Times New Roman" panose="02020603050405020304" pitchFamily="18" charset="0"/>
            </a:endParaRPr>
          </a:p>
          <a:p>
            <a:pPr marL="0" lvl="0" indent="0" algn="ctr" eaLnBrk="1" hangingPunct="1">
              <a:lnSpc>
                <a:spcPct val="70000"/>
              </a:lnSpc>
              <a:spcBef>
                <a:spcPct val="30000"/>
              </a:spcBef>
              <a:buClrTx/>
              <a:buSzTx/>
              <a:buFontTx/>
              <a:buNone/>
            </a:pPr>
            <a:r>
              <a:rPr lang="zh-CN" altLang="en-US" sz="2400" b="1" dirty="0">
                <a:solidFill>
                  <a:schemeClr val="bg1"/>
                </a:solidFill>
                <a:latin typeface="宋体" panose="02010600030101010101" pitchFamily="2" charset="-122"/>
              </a:rPr>
              <a:t>                  </a:t>
            </a:r>
            <a:r>
              <a:rPr lang="en-US" altLang="zh-CN" sz="2000" b="1" dirty="0">
                <a:solidFill>
                  <a:schemeClr val="bg1"/>
                </a:solidFill>
                <a:latin typeface="宋体" panose="02010600030101010101" pitchFamily="2" charset="-122"/>
              </a:rPr>
              <a:t>××</a:t>
            </a:r>
            <a:r>
              <a:rPr lang="zh-CN" altLang="en-US" sz="2000" b="1" dirty="0">
                <a:solidFill>
                  <a:schemeClr val="bg1"/>
                </a:solidFill>
                <a:latin typeface="宋体" panose="02010600030101010101" pitchFamily="2" charset="-122"/>
              </a:rPr>
              <a:t>年</a:t>
            </a:r>
            <a:r>
              <a:rPr lang="en-US" altLang="zh-CN" sz="2000" b="1" dirty="0">
                <a:solidFill>
                  <a:schemeClr val="bg1"/>
                </a:solidFill>
                <a:latin typeface="宋体" panose="02010600030101010101" pitchFamily="2" charset="-122"/>
              </a:rPr>
              <a:t>×</a:t>
            </a:r>
            <a:r>
              <a:rPr lang="zh-CN" altLang="en-US" sz="2000" b="1" dirty="0">
                <a:solidFill>
                  <a:schemeClr val="bg1"/>
                </a:solidFill>
                <a:latin typeface="宋体" panose="02010600030101010101" pitchFamily="2" charset="-122"/>
              </a:rPr>
              <a:t>月</a:t>
            </a:r>
            <a:r>
              <a:rPr lang="en-US" altLang="zh-CN" sz="2000" b="1" dirty="0">
                <a:solidFill>
                  <a:schemeClr val="bg1"/>
                </a:solidFill>
                <a:latin typeface="宋体" panose="02010600030101010101" pitchFamily="2" charset="-122"/>
              </a:rPr>
              <a:t>×</a:t>
            </a:r>
            <a:r>
              <a:rPr lang="zh-CN" altLang="en-US" sz="2000" b="1" dirty="0">
                <a:solidFill>
                  <a:schemeClr val="bg1"/>
                </a:solidFill>
                <a:latin typeface="宋体" panose="02010600030101010101" pitchFamily="2" charset="-122"/>
              </a:rPr>
              <a:t>日       单位：元</a:t>
            </a:r>
            <a:endParaRPr lang="zh-CN" altLang="en-US" sz="2000" b="1" dirty="0">
              <a:solidFill>
                <a:schemeClr val="bg1"/>
              </a:solidFill>
              <a:latin typeface="宋体" panose="02010600030101010101" pitchFamily="2" charset="-122"/>
            </a:endParaRPr>
          </a:p>
          <a:p>
            <a:pPr marL="0" lvl="0" indent="0" algn="ctr" eaLnBrk="1" hangingPunct="1">
              <a:spcBef>
                <a:spcPct val="30000"/>
              </a:spcBef>
              <a:buClrTx/>
              <a:buSzTx/>
              <a:buFontTx/>
              <a:buNone/>
            </a:pPr>
            <a:endParaRPr lang="zh-CN" altLang="en-US" sz="2400" b="1" dirty="0">
              <a:solidFill>
                <a:schemeClr val="bg1"/>
              </a:solidFill>
              <a:latin typeface="宋体" panose="02010600030101010101" pitchFamily="2" charset="-122"/>
            </a:endParaRPr>
          </a:p>
          <a:p>
            <a:pPr marL="0" lvl="0" indent="0" algn="ctr" eaLnBrk="1" hangingPunct="1">
              <a:spcBef>
                <a:spcPct val="30000"/>
              </a:spcBef>
              <a:buClrTx/>
              <a:buSzTx/>
              <a:buFontTx/>
              <a:buNone/>
            </a:pPr>
            <a:endParaRPr lang="zh-CN" altLang="en-US" sz="2400" b="1" dirty="0">
              <a:solidFill>
                <a:schemeClr val="bg1"/>
              </a:solidFill>
              <a:latin typeface="宋体" panose="02010600030101010101" pitchFamily="2" charset="-122"/>
            </a:endParaRPr>
          </a:p>
          <a:p>
            <a:pPr marL="0" lvl="0" indent="0" algn="ctr" eaLnBrk="1" hangingPunct="1">
              <a:spcBef>
                <a:spcPct val="30000"/>
              </a:spcBef>
              <a:buClrTx/>
              <a:buSzTx/>
              <a:buFontTx/>
              <a:buNone/>
            </a:pPr>
            <a:endParaRPr lang="zh-CN" altLang="en-US" sz="2400" b="1" dirty="0">
              <a:solidFill>
                <a:schemeClr val="bg1"/>
              </a:solidFill>
              <a:latin typeface="宋体" panose="02010600030101010101" pitchFamily="2" charset="-122"/>
            </a:endParaRPr>
          </a:p>
          <a:p>
            <a:pPr marL="0" lvl="0" indent="0" algn="ctr" eaLnBrk="1" hangingPunct="1">
              <a:spcBef>
                <a:spcPct val="30000"/>
              </a:spcBef>
              <a:buClrTx/>
              <a:buSzTx/>
              <a:buFontTx/>
              <a:buNone/>
            </a:pPr>
            <a:endParaRPr lang="zh-CN" altLang="en-US" sz="2400" b="1" dirty="0">
              <a:solidFill>
                <a:schemeClr val="bg1"/>
              </a:solidFill>
              <a:latin typeface="宋体" panose="02010600030101010101" pitchFamily="2" charset="-122"/>
            </a:endParaRPr>
          </a:p>
          <a:p>
            <a:pPr marL="0" lvl="0" indent="0" algn="ctr" eaLnBrk="1" hangingPunct="1">
              <a:spcBef>
                <a:spcPct val="30000"/>
              </a:spcBef>
              <a:buClrTx/>
              <a:buSzTx/>
              <a:buFontTx/>
              <a:buNone/>
            </a:pPr>
            <a:endParaRPr lang="zh-CN" altLang="en-US" sz="2400" b="1" dirty="0">
              <a:solidFill>
                <a:schemeClr val="bg1"/>
              </a:solidFill>
              <a:latin typeface="宋体" panose="02010600030101010101" pitchFamily="2" charset="-122"/>
            </a:endParaRPr>
          </a:p>
          <a:p>
            <a:pPr marL="0" lvl="0" indent="0" algn="ctr" eaLnBrk="1" hangingPunct="1">
              <a:spcBef>
                <a:spcPct val="30000"/>
              </a:spcBef>
              <a:buClrTx/>
              <a:buSzTx/>
              <a:buFontTx/>
              <a:buNone/>
            </a:pPr>
            <a:endParaRPr lang="zh-CN" altLang="en-US" sz="2400" b="1" dirty="0">
              <a:solidFill>
                <a:schemeClr val="bg1"/>
              </a:solidFill>
              <a:latin typeface="宋体" panose="02010600030101010101" pitchFamily="2" charset="-122"/>
            </a:endParaRPr>
          </a:p>
          <a:p>
            <a:pPr marL="0" lvl="0" indent="0" algn="ctr" eaLnBrk="1" hangingPunct="1">
              <a:spcBef>
                <a:spcPct val="30000"/>
              </a:spcBef>
              <a:buClrTx/>
              <a:buSzTx/>
              <a:buFontTx/>
              <a:buNone/>
            </a:pPr>
            <a:endParaRPr lang="zh-CN" altLang="en-US" sz="2400" b="1" dirty="0">
              <a:solidFill>
                <a:schemeClr val="bg1"/>
              </a:solidFill>
              <a:latin typeface="宋体" panose="02010600030101010101" pitchFamily="2" charset="-122"/>
            </a:endParaRPr>
          </a:p>
          <a:p>
            <a:pPr marL="0" lvl="0" indent="0" algn="ctr" eaLnBrk="1" hangingPunct="1">
              <a:spcBef>
                <a:spcPct val="30000"/>
              </a:spcBef>
              <a:buClrTx/>
              <a:buSzTx/>
              <a:buFontTx/>
              <a:buNone/>
            </a:pPr>
            <a:endParaRPr lang="zh-CN" altLang="en-US" sz="1200" b="1" dirty="0">
              <a:solidFill>
                <a:schemeClr val="bg1"/>
              </a:solidFill>
              <a:latin typeface="宋体" panose="02010600030101010101" pitchFamily="2" charset="-122"/>
            </a:endParaRPr>
          </a:p>
        </p:txBody>
      </p:sp>
      <p:sp>
        <p:nvSpPr>
          <p:cNvPr id="163845" name="Line 26"/>
          <p:cNvSpPr/>
          <p:nvPr/>
        </p:nvSpPr>
        <p:spPr>
          <a:xfrm>
            <a:off x="1647825" y="2895600"/>
            <a:ext cx="6629400" cy="0"/>
          </a:xfrm>
          <a:prstGeom prst="line">
            <a:avLst/>
          </a:prstGeom>
          <a:ln w="19050" cap="flat" cmpd="sng">
            <a:solidFill>
              <a:schemeClr val="bg1"/>
            </a:solidFill>
            <a:prstDash val="solid"/>
            <a:headEnd type="none" w="med" len="med"/>
            <a:tailEnd type="none" w="med" len="med"/>
          </a:ln>
        </p:spPr>
      </p:sp>
      <p:sp>
        <p:nvSpPr>
          <p:cNvPr id="163846" name="Line 27"/>
          <p:cNvSpPr/>
          <p:nvPr/>
        </p:nvSpPr>
        <p:spPr>
          <a:xfrm>
            <a:off x="1647825" y="3657600"/>
            <a:ext cx="6629400" cy="0"/>
          </a:xfrm>
          <a:prstGeom prst="line">
            <a:avLst/>
          </a:prstGeom>
          <a:ln w="19050" cap="flat" cmpd="sng">
            <a:solidFill>
              <a:schemeClr val="bg1"/>
            </a:solidFill>
            <a:prstDash val="solid"/>
            <a:headEnd type="none" w="med" len="med"/>
            <a:tailEnd type="none" w="med" len="med"/>
          </a:ln>
        </p:spPr>
      </p:sp>
      <p:sp>
        <p:nvSpPr>
          <p:cNvPr id="163847" name="Line 28"/>
          <p:cNvSpPr/>
          <p:nvPr/>
        </p:nvSpPr>
        <p:spPr>
          <a:xfrm>
            <a:off x="1647825" y="5334000"/>
            <a:ext cx="6629400" cy="0"/>
          </a:xfrm>
          <a:prstGeom prst="line">
            <a:avLst/>
          </a:prstGeom>
          <a:ln w="19050" cap="flat" cmpd="sng">
            <a:solidFill>
              <a:schemeClr val="bg1"/>
            </a:solidFill>
            <a:prstDash val="solid"/>
            <a:headEnd type="none" w="med" len="med"/>
            <a:tailEnd type="none" w="med" len="med"/>
          </a:ln>
        </p:spPr>
      </p:sp>
      <p:sp>
        <p:nvSpPr>
          <p:cNvPr id="163848" name="Line 29"/>
          <p:cNvSpPr/>
          <p:nvPr/>
        </p:nvSpPr>
        <p:spPr>
          <a:xfrm>
            <a:off x="1647825" y="6096000"/>
            <a:ext cx="6629400" cy="0"/>
          </a:xfrm>
          <a:prstGeom prst="line">
            <a:avLst/>
          </a:prstGeom>
          <a:ln w="19050" cap="flat" cmpd="sng">
            <a:solidFill>
              <a:schemeClr val="bg1"/>
            </a:solidFill>
            <a:prstDash val="solid"/>
            <a:headEnd type="none" w="med" len="med"/>
            <a:tailEnd type="none" w="med" len="med"/>
          </a:ln>
        </p:spPr>
      </p:sp>
      <p:sp>
        <p:nvSpPr>
          <p:cNvPr id="437278" name="Text Box 30"/>
          <p:cNvSpPr txBox="1"/>
          <p:nvPr/>
        </p:nvSpPr>
        <p:spPr>
          <a:xfrm>
            <a:off x="5153025" y="2971800"/>
            <a:ext cx="3276600" cy="641350"/>
          </a:xfrm>
          <a:prstGeom prst="rect">
            <a:avLst/>
          </a:prstGeom>
          <a:solidFill>
            <a:schemeClr val="tx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65000"/>
              </a:lnSpc>
              <a:spcBef>
                <a:spcPct val="50000"/>
              </a:spcBef>
              <a:buClrTx/>
              <a:buSzTx/>
              <a:buFontTx/>
              <a:buNone/>
            </a:pPr>
            <a:r>
              <a:rPr lang="zh-CN" altLang="en-US" sz="2000" b="1" dirty="0">
                <a:solidFill>
                  <a:schemeClr val="bg1"/>
                </a:solidFill>
                <a:latin typeface="宋体" panose="02010600030101010101" pitchFamily="2" charset="-122"/>
              </a:rPr>
              <a:t>调整前银行</a:t>
            </a:r>
            <a:endParaRPr lang="zh-CN" altLang="en-US" sz="2000" b="1" dirty="0">
              <a:solidFill>
                <a:schemeClr val="bg1"/>
              </a:solidFill>
              <a:latin typeface="宋体" panose="02010600030101010101" pitchFamily="2" charset="-122"/>
            </a:endParaRPr>
          </a:p>
          <a:p>
            <a:pPr marL="0" lvl="0" indent="0" eaLnBrk="1" hangingPunct="1">
              <a:lnSpc>
                <a:spcPct val="65000"/>
              </a:lnSpc>
              <a:spcBef>
                <a:spcPct val="50000"/>
              </a:spcBef>
              <a:buClrTx/>
              <a:buSzTx/>
              <a:buFontTx/>
              <a:buNone/>
            </a:pPr>
            <a:r>
              <a:rPr lang="zh-CN" altLang="en-US" sz="2000" b="1" dirty="0">
                <a:solidFill>
                  <a:schemeClr val="bg1"/>
                </a:solidFill>
                <a:latin typeface="宋体" panose="02010600030101010101" pitchFamily="2" charset="-122"/>
              </a:rPr>
              <a:t>对账单余额       </a:t>
            </a:r>
            <a:r>
              <a:rPr lang="en-US" altLang="zh-CN" sz="2000" b="1" dirty="0">
                <a:solidFill>
                  <a:schemeClr val="bg1"/>
                </a:solidFill>
                <a:latin typeface="宋体" panose="02010600030101010101" pitchFamily="2" charset="-122"/>
              </a:rPr>
              <a:t>×××</a:t>
            </a:r>
            <a:endParaRPr lang="en-US" altLang="zh-CN" sz="2000" b="1" dirty="0">
              <a:solidFill>
                <a:schemeClr val="bg1"/>
              </a:solidFill>
              <a:latin typeface="宋体" panose="02010600030101010101" pitchFamily="2" charset="-122"/>
            </a:endParaRPr>
          </a:p>
        </p:txBody>
      </p:sp>
      <p:sp>
        <p:nvSpPr>
          <p:cNvPr id="437279" name="Text Box 31"/>
          <p:cNvSpPr txBox="1"/>
          <p:nvPr/>
        </p:nvSpPr>
        <p:spPr>
          <a:xfrm>
            <a:off x="1724025" y="2971800"/>
            <a:ext cx="3276600" cy="641350"/>
          </a:xfrm>
          <a:prstGeom prst="rect">
            <a:avLst/>
          </a:prstGeom>
          <a:solidFill>
            <a:schemeClr val="tx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65000"/>
              </a:lnSpc>
              <a:spcBef>
                <a:spcPct val="50000"/>
              </a:spcBef>
              <a:buClrTx/>
              <a:buSzTx/>
              <a:buFontTx/>
              <a:buNone/>
            </a:pPr>
            <a:r>
              <a:rPr lang="zh-CN" altLang="en-US" sz="2000" b="1" dirty="0">
                <a:solidFill>
                  <a:schemeClr val="bg1"/>
                </a:solidFill>
                <a:latin typeface="宋体" panose="02010600030101010101" pitchFamily="2" charset="-122"/>
              </a:rPr>
              <a:t>调整前银行存</a:t>
            </a:r>
            <a:endParaRPr lang="zh-CN" altLang="en-US" sz="2000" b="1" dirty="0">
              <a:solidFill>
                <a:schemeClr val="bg1"/>
              </a:solidFill>
              <a:latin typeface="宋体" panose="02010600030101010101" pitchFamily="2" charset="-122"/>
            </a:endParaRPr>
          </a:p>
          <a:p>
            <a:pPr marL="0" lvl="0" indent="0" eaLnBrk="1" hangingPunct="1">
              <a:lnSpc>
                <a:spcPct val="65000"/>
              </a:lnSpc>
              <a:spcBef>
                <a:spcPct val="50000"/>
              </a:spcBef>
              <a:buClrTx/>
              <a:buSzTx/>
              <a:buFontTx/>
              <a:buNone/>
            </a:pPr>
            <a:r>
              <a:rPr lang="zh-CN" altLang="en-US" sz="2000" b="1" dirty="0">
                <a:solidFill>
                  <a:schemeClr val="bg1"/>
                </a:solidFill>
                <a:latin typeface="宋体" panose="02010600030101010101" pitchFamily="2" charset="-122"/>
              </a:rPr>
              <a:t>款日记账余额      </a:t>
            </a:r>
            <a:r>
              <a:rPr lang="en-US" altLang="zh-CN" sz="2000" b="1" dirty="0">
                <a:solidFill>
                  <a:schemeClr val="bg1"/>
                </a:solidFill>
                <a:latin typeface="宋体" panose="02010600030101010101" pitchFamily="2" charset="-122"/>
              </a:rPr>
              <a:t>×××</a:t>
            </a:r>
            <a:endParaRPr lang="en-US" altLang="zh-CN" sz="2000" b="1" dirty="0">
              <a:solidFill>
                <a:schemeClr val="bg1"/>
              </a:solidFill>
              <a:latin typeface="宋体" panose="02010600030101010101" pitchFamily="2" charset="-122"/>
            </a:endParaRPr>
          </a:p>
        </p:txBody>
      </p:sp>
      <p:sp>
        <p:nvSpPr>
          <p:cNvPr id="437280" name="Text Box 32"/>
          <p:cNvSpPr txBox="1"/>
          <p:nvPr/>
        </p:nvSpPr>
        <p:spPr>
          <a:xfrm>
            <a:off x="1800225" y="3810000"/>
            <a:ext cx="3276600" cy="641350"/>
          </a:xfrm>
          <a:prstGeom prst="rect">
            <a:avLst/>
          </a:prstGeom>
          <a:solidFill>
            <a:schemeClr val="tx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65000"/>
              </a:lnSpc>
              <a:spcBef>
                <a:spcPct val="50000"/>
              </a:spcBef>
              <a:buClrTx/>
              <a:buSzTx/>
              <a:buFontTx/>
              <a:buNone/>
            </a:pPr>
            <a:r>
              <a:rPr lang="zh-CN" altLang="en-US" sz="2000" b="1" dirty="0">
                <a:solidFill>
                  <a:schemeClr val="bg1"/>
                </a:solidFill>
                <a:latin typeface="宋体" panose="02010600030101010101" pitchFamily="2" charset="-122"/>
              </a:rPr>
              <a:t>加：银行已收款入账，</a:t>
            </a:r>
            <a:endParaRPr lang="zh-CN" altLang="en-US" sz="2000" b="1" dirty="0">
              <a:solidFill>
                <a:schemeClr val="bg1"/>
              </a:solidFill>
              <a:latin typeface="宋体" panose="02010600030101010101" pitchFamily="2" charset="-122"/>
            </a:endParaRPr>
          </a:p>
          <a:p>
            <a:pPr marL="0" lvl="0" indent="0" eaLnBrk="1" hangingPunct="1">
              <a:lnSpc>
                <a:spcPct val="65000"/>
              </a:lnSpc>
              <a:spcBef>
                <a:spcPct val="50000"/>
              </a:spcBef>
              <a:buClrTx/>
              <a:buSzTx/>
              <a:buFontTx/>
              <a:buNone/>
            </a:pPr>
            <a:r>
              <a:rPr lang="zh-CN" altLang="en-US" sz="2000" b="1" dirty="0">
                <a:solidFill>
                  <a:schemeClr val="bg1"/>
                </a:solidFill>
                <a:latin typeface="宋体" panose="02010600030101010101" pitchFamily="2" charset="-122"/>
              </a:rPr>
              <a:t>    企业未入账   </a:t>
            </a:r>
            <a:r>
              <a:rPr lang="en-US" altLang="zh-CN" sz="2000" b="1" dirty="0">
                <a:solidFill>
                  <a:schemeClr val="bg1"/>
                </a:solidFill>
                <a:latin typeface="宋体" panose="02010600030101010101" pitchFamily="2" charset="-122"/>
              </a:rPr>
              <a:t>×××</a:t>
            </a:r>
            <a:endParaRPr lang="en-US" altLang="zh-CN" sz="2000" b="1" dirty="0">
              <a:solidFill>
                <a:schemeClr val="bg1"/>
              </a:solidFill>
              <a:latin typeface="宋体" panose="02010600030101010101" pitchFamily="2" charset="-122"/>
            </a:endParaRPr>
          </a:p>
        </p:txBody>
      </p:sp>
      <p:sp>
        <p:nvSpPr>
          <p:cNvPr id="437281" name="Text Box 33"/>
          <p:cNvSpPr txBox="1"/>
          <p:nvPr/>
        </p:nvSpPr>
        <p:spPr>
          <a:xfrm>
            <a:off x="1800225" y="4572000"/>
            <a:ext cx="3276600" cy="641350"/>
          </a:xfrm>
          <a:prstGeom prst="rect">
            <a:avLst/>
          </a:prstGeom>
          <a:solidFill>
            <a:schemeClr val="tx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65000"/>
              </a:lnSpc>
              <a:spcBef>
                <a:spcPct val="50000"/>
              </a:spcBef>
              <a:buClrTx/>
              <a:buSzTx/>
              <a:buFontTx/>
              <a:buNone/>
            </a:pPr>
            <a:r>
              <a:rPr lang="zh-CN" altLang="en-US" sz="2000" b="1" dirty="0">
                <a:solidFill>
                  <a:schemeClr val="bg1"/>
                </a:solidFill>
                <a:latin typeface="宋体" panose="02010600030101010101" pitchFamily="2" charset="-122"/>
              </a:rPr>
              <a:t>减：银行已付款入账，</a:t>
            </a:r>
            <a:endParaRPr lang="zh-CN" altLang="en-US" sz="2000" b="1" dirty="0">
              <a:solidFill>
                <a:schemeClr val="bg1"/>
              </a:solidFill>
              <a:latin typeface="宋体" panose="02010600030101010101" pitchFamily="2" charset="-122"/>
            </a:endParaRPr>
          </a:p>
          <a:p>
            <a:pPr marL="0" lvl="0" indent="0" eaLnBrk="1" hangingPunct="1">
              <a:lnSpc>
                <a:spcPct val="65000"/>
              </a:lnSpc>
              <a:spcBef>
                <a:spcPct val="50000"/>
              </a:spcBef>
              <a:buClrTx/>
              <a:buSzTx/>
              <a:buFontTx/>
              <a:buNone/>
            </a:pPr>
            <a:r>
              <a:rPr lang="zh-CN" altLang="en-US" sz="2000" b="1" dirty="0">
                <a:solidFill>
                  <a:schemeClr val="bg1"/>
                </a:solidFill>
                <a:latin typeface="宋体" panose="02010600030101010101" pitchFamily="2" charset="-122"/>
              </a:rPr>
              <a:t>    企业未入账   </a:t>
            </a:r>
            <a:r>
              <a:rPr lang="en-US" altLang="zh-CN" sz="2000" b="1" dirty="0">
                <a:solidFill>
                  <a:schemeClr val="bg1"/>
                </a:solidFill>
                <a:latin typeface="宋体" panose="02010600030101010101" pitchFamily="2" charset="-122"/>
              </a:rPr>
              <a:t>×××</a:t>
            </a:r>
            <a:endParaRPr lang="en-US" altLang="zh-CN" sz="2000" b="1" dirty="0">
              <a:solidFill>
                <a:schemeClr val="bg1"/>
              </a:solidFill>
              <a:latin typeface="宋体" panose="02010600030101010101" pitchFamily="2" charset="-122"/>
            </a:endParaRPr>
          </a:p>
        </p:txBody>
      </p:sp>
      <p:sp>
        <p:nvSpPr>
          <p:cNvPr id="437282" name="Text Box 34"/>
          <p:cNvSpPr txBox="1"/>
          <p:nvPr/>
        </p:nvSpPr>
        <p:spPr>
          <a:xfrm>
            <a:off x="5153025" y="4572000"/>
            <a:ext cx="3276600" cy="641350"/>
          </a:xfrm>
          <a:prstGeom prst="rect">
            <a:avLst/>
          </a:prstGeom>
          <a:solidFill>
            <a:schemeClr val="tx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65000"/>
              </a:lnSpc>
              <a:spcBef>
                <a:spcPct val="50000"/>
              </a:spcBef>
              <a:buClrTx/>
              <a:buSzTx/>
              <a:buFontTx/>
              <a:buNone/>
            </a:pPr>
            <a:r>
              <a:rPr lang="zh-CN" altLang="en-US" sz="2000" b="1" dirty="0">
                <a:solidFill>
                  <a:schemeClr val="bg1"/>
                </a:solidFill>
                <a:latin typeface="宋体" panose="02010600030101010101" pitchFamily="2" charset="-122"/>
              </a:rPr>
              <a:t>减：企业已付款入账，</a:t>
            </a:r>
            <a:endParaRPr lang="zh-CN" altLang="en-US" sz="2000" b="1" dirty="0">
              <a:solidFill>
                <a:schemeClr val="bg1"/>
              </a:solidFill>
              <a:latin typeface="宋体" panose="02010600030101010101" pitchFamily="2" charset="-122"/>
            </a:endParaRPr>
          </a:p>
          <a:p>
            <a:pPr marL="0" lvl="0" indent="0" eaLnBrk="1" hangingPunct="1">
              <a:lnSpc>
                <a:spcPct val="65000"/>
              </a:lnSpc>
              <a:spcBef>
                <a:spcPct val="50000"/>
              </a:spcBef>
              <a:buClrTx/>
              <a:buSzTx/>
              <a:buFontTx/>
              <a:buNone/>
            </a:pPr>
            <a:r>
              <a:rPr lang="zh-CN" altLang="en-US" sz="2000" b="1" dirty="0">
                <a:solidFill>
                  <a:schemeClr val="bg1"/>
                </a:solidFill>
                <a:latin typeface="宋体" panose="02010600030101010101" pitchFamily="2" charset="-122"/>
              </a:rPr>
              <a:t>    银行未入账   </a:t>
            </a:r>
            <a:r>
              <a:rPr lang="en-US" altLang="zh-CN" sz="2000" b="1" dirty="0">
                <a:solidFill>
                  <a:schemeClr val="bg1"/>
                </a:solidFill>
                <a:latin typeface="宋体" panose="02010600030101010101" pitchFamily="2" charset="-122"/>
              </a:rPr>
              <a:t>×××</a:t>
            </a:r>
            <a:endParaRPr lang="en-US" altLang="zh-CN" sz="2000" b="1" dirty="0">
              <a:solidFill>
                <a:schemeClr val="bg1"/>
              </a:solidFill>
              <a:latin typeface="宋体" panose="02010600030101010101" pitchFamily="2" charset="-122"/>
            </a:endParaRPr>
          </a:p>
        </p:txBody>
      </p:sp>
      <p:sp>
        <p:nvSpPr>
          <p:cNvPr id="437283" name="Text Box 35"/>
          <p:cNvSpPr txBox="1"/>
          <p:nvPr/>
        </p:nvSpPr>
        <p:spPr>
          <a:xfrm>
            <a:off x="5153025" y="3810000"/>
            <a:ext cx="3276600" cy="641350"/>
          </a:xfrm>
          <a:prstGeom prst="rect">
            <a:avLst/>
          </a:prstGeom>
          <a:solidFill>
            <a:schemeClr val="tx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65000"/>
              </a:lnSpc>
              <a:spcBef>
                <a:spcPct val="50000"/>
              </a:spcBef>
              <a:buClrTx/>
              <a:buSzTx/>
              <a:buFontTx/>
              <a:buNone/>
            </a:pPr>
            <a:r>
              <a:rPr lang="zh-CN" altLang="en-US" sz="2000" b="1" dirty="0">
                <a:solidFill>
                  <a:schemeClr val="bg1"/>
                </a:solidFill>
                <a:latin typeface="宋体" panose="02010600030101010101" pitchFamily="2" charset="-122"/>
              </a:rPr>
              <a:t>加：企业已收款入账，</a:t>
            </a:r>
            <a:endParaRPr lang="zh-CN" altLang="en-US" sz="2000" b="1" dirty="0">
              <a:solidFill>
                <a:schemeClr val="bg1"/>
              </a:solidFill>
              <a:latin typeface="宋体" panose="02010600030101010101" pitchFamily="2" charset="-122"/>
            </a:endParaRPr>
          </a:p>
          <a:p>
            <a:pPr marL="0" lvl="0" indent="0" eaLnBrk="1" hangingPunct="1">
              <a:lnSpc>
                <a:spcPct val="65000"/>
              </a:lnSpc>
              <a:spcBef>
                <a:spcPct val="50000"/>
              </a:spcBef>
              <a:buClrTx/>
              <a:buSzTx/>
              <a:buFontTx/>
              <a:buNone/>
            </a:pPr>
            <a:r>
              <a:rPr lang="zh-CN" altLang="en-US" sz="2000" b="1" dirty="0">
                <a:solidFill>
                  <a:schemeClr val="bg1"/>
                </a:solidFill>
                <a:latin typeface="宋体" panose="02010600030101010101" pitchFamily="2" charset="-122"/>
              </a:rPr>
              <a:t>    银行未入账   </a:t>
            </a:r>
            <a:r>
              <a:rPr lang="en-US" altLang="zh-CN" sz="2000" b="1" dirty="0">
                <a:solidFill>
                  <a:schemeClr val="bg1"/>
                </a:solidFill>
                <a:latin typeface="宋体" panose="02010600030101010101" pitchFamily="2" charset="-122"/>
              </a:rPr>
              <a:t>×××</a:t>
            </a:r>
            <a:endParaRPr lang="en-US" altLang="zh-CN" sz="2000" b="1" dirty="0">
              <a:solidFill>
                <a:schemeClr val="bg1"/>
              </a:solidFill>
              <a:latin typeface="宋体" panose="02010600030101010101" pitchFamily="2" charset="-122"/>
            </a:endParaRPr>
          </a:p>
        </p:txBody>
      </p:sp>
      <p:sp>
        <p:nvSpPr>
          <p:cNvPr id="437284" name="Text Box 36"/>
          <p:cNvSpPr txBox="1"/>
          <p:nvPr/>
        </p:nvSpPr>
        <p:spPr>
          <a:xfrm>
            <a:off x="1724025" y="5410200"/>
            <a:ext cx="3276600" cy="641350"/>
          </a:xfrm>
          <a:prstGeom prst="rect">
            <a:avLst/>
          </a:prstGeom>
          <a:solidFill>
            <a:schemeClr val="tx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65000"/>
              </a:lnSpc>
              <a:spcBef>
                <a:spcPct val="50000"/>
              </a:spcBef>
              <a:buClrTx/>
              <a:buSzTx/>
              <a:buFontTx/>
              <a:buNone/>
            </a:pPr>
            <a:r>
              <a:rPr lang="zh-CN" altLang="en-US" sz="2000" b="1" dirty="0">
                <a:solidFill>
                  <a:schemeClr val="bg1"/>
                </a:solidFill>
                <a:latin typeface="宋体" panose="02010600030101010101" pitchFamily="2" charset="-122"/>
              </a:rPr>
              <a:t>调整后银行存</a:t>
            </a:r>
            <a:endParaRPr lang="zh-CN" altLang="en-US" sz="2000" b="1" dirty="0">
              <a:solidFill>
                <a:schemeClr val="bg1"/>
              </a:solidFill>
              <a:latin typeface="宋体" panose="02010600030101010101" pitchFamily="2" charset="-122"/>
            </a:endParaRPr>
          </a:p>
          <a:p>
            <a:pPr marL="0" lvl="0" indent="0" eaLnBrk="1" hangingPunct="1">
              <a:lnSpc>
                <a:spcPct val="65000"/>
              </a:lnSpc>
              <a:spcBef>
                <a:spcPct val="50000"/>
              </a:spcBef>
              <a:buClrTx/>
              <a:buSzTx/>
              <a:buFontTx/>
              <a:buNone/>
            </a:pPr>
            <a:r>
              <a:rPr lang="zh-CN" altLang="en-US" sz="2000" b="1" dirty="0">
                <a:solidFill>
                  <a:schemeClr val="bg1"/>
                </a:solidFill>
                <a:latin typeface="宋体" panose="02010600030101010101" pitchFamily="2" charset="-122"/>
              </a:rPr>
              <a:t>款日记账余额      </a:t>
            </a:r>
            <a:r>
              <a:rPr lang="en-US" altLang="zh-CN" sz="2000" b="1" dirty="0">
                <a:solidFill>
                  <a:schemeClr val="bg1"/>
                </a:solidFill>
                <a:latin typeface="宋体" panose="02010600030101010101" pitchFamily="2" charset="-122"/>
              </a:rPr>
              <a:t>×××</a:t>
            </a:r>
            <a:endParaRPr lang="en-US" altLang="zh-CN" sz="2000" b="1" dirty="0">
              <a:solidFill>
                <a:schemeClr val="bg1"/>
              </a:solidFill>
              <a:latin typeface="宋体" panose="02010600030101010101" pitchFamily="2" charset="-122"/>
            </a:endParaRPr>
          </a:p>
        </p:txBody>
      </p:sp>
      <p:sp>
        <p:nvSpPr>
          <p:cNvPr id="437285" name="Text Box 37"/>
          <p:cNvSpPr txBox="1"/>
          <p:nvPr/>
        </p:nvSpPr>
        <p:spPr>
          <a:xfrm>
            <a:off x="5153025" y="5410200"/>
            <a:ext cx="3276600" cy="641350"/>
          </a:xfrm>
          <a:prstGeom prst="rect">
            <a:avLst/>
          </a:prstGeom>
          <a:solidFill>
            <a:schemeClr val="tx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65000"/>
              </a:lnSpc>
              <a:spcBef>
                <a:spcPct val="50000"/>
              </a:spcBef>
              <a:buClrTx/>
              <a:buSzTx/>
              <a:buFontTx/>
              <a:buNone/>
            </a:pPr>
            <a:r>
              <a:rPr lang="zh-CN" altLang="en-US" sz="2000" b="1" dirty="0">
                <a:solidFill>
                  <a:schemeClr val="bg1"/>
                </a:solidFill>
                <a:latin typeface="宋体" panose="02010600030101010101" pitchFamily="2" charset="-122"/>
              </a:rPr>
              <a:t>调整后银行</a:t>
            </a:r>
            <a:endParaRPr lang="zh-CN" altLang="en-US" sz="2000" b="1" dirty="0">
              <a:solidFill>
                <a:schemeClr val="bg1"/>
              </a:solidFill>
              <a:latin typeface="宋体" panose="02010600030101010101" pitchFamily="2" charset="-122"/>
            </a:endParaRPr>
          </a:p>
          <a:p>
            <a:pPr marL="0" lvl="0" indent="0" eaLnBrk="1" hangingPunct="1">
              <a:lnSpc>
                <a:spcPct val="65000"/>
              </a:lnSpc>
              <a:spcBef>
                <a:spcPct val="50000"/>
              </a:spcBef>
              <a:buClrTx/>
              <a:buSzTx/>
              <a:buFontTx/>
              <a:buNone/>
            </a:pPr>
            <a:r>
              <a:rPr lang="zh-CN" altLang="en-US" sz="2000" b="1" dirty="0">
                <a:solidFill>
                  <a:schemeClr val="bg1"/>
                </a:solidFill>
                <a:latin typeface="宋体" panose="02010600030101010101" pitchFamily="2" charset="-122"/>
              </a:rPr>
              <a:t>对账单余额       </a:t>
            </a:r>
            <a:r>
              <a:rPr lang="en-US" altLang="zh-CN" sz="2000" b="1" dirty="0">
                <a:solidFill>
                  <a:schemeClr val="bg1"/>
                </a:solidFill>
                <a:latin typeface="宋体" panose="02010600030101010101" pitchFamily="2" charset="-122"/>
              </a:rPr>
              <a:t>×××</a:t>
            </a:r>
            <a:endParaRPr lang="en-US" altLang="zh-CN" sz="2000" b="1" dirty="0">
              <a:solidFill>
                <a:schemeClr val="bg1"/>
              </a:solidFill>
              <a:latin typeface="宋体" panose="02010600030101010101" pitchFamily="2" charset="-122"/>
            </a:endParaRPr>
          </a:p>
        </p:txBody>
      </p:sp>
      <p:sp>
        <p:nvSpPr>
          <p:cNvPr id="163857" name="Line 38"/>
          <p:cNvSpPr/>
          <p:nvPr/>
        </p:nvSpPr>
        <p:spPr>
          <a:xfrm>
            <a:off x="5076825" y="2895600"/>
            <a:ext cx="0" cy="3200400"/>
          </a:xfrm>
          <a:prstGeom prst="line">
            <a:avLst/>
          </a:prstGeom>
          <a:ln w="19050" cap="flat" cmpd="sng">
            <a:solidFill>
              <a:schemeClr val="bg1"/>
            </a:solidFill>
            <a:prstDash val="solid"/>
            <a:headEnd type="none" w="med" len="med"/>
            <a:tailEnd type="none" w="med" len="med"/>
          </a:ln>
        </p:spPr>
      </p:sp>
      <p:sp>
        <p:nvSpPr>
          <p:cNvPr id="437287" name="AutoShape 39"/>
          <p:cNvSpPr/>
          <p:nvPr/>
        </p:nvSpPr>
        <p:spPr>
          <a:xfrm>
            <a:off x="-28575" y="2971800"/>
            <a:ext cx="5638800" cy="3505200"/>
          </a:xfrm>
          <a:prstGeom prst="cloudCallout">
            <a:avLst>
              <a:gd name="adj1" fmla="val 60306"/>
              <a:gd name="adj2" fmla="val -66125"/>
            </a:avLst>
          </a:prstGeom>
          <a:solidFill>
            <a:srgbClr val="660033"/>
          </a:solidFill>
          <a:ln w="2857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solidFill>
                  <a:srgbClr val="FF99FF"/>
                </a:solidFill>
                <a:latin typeface="幼圆" pitchFamily="49" charset="-122"/>
                <a:ea typeface="幼圆" pitchFamily="49" charset="-122"/>
              </a:rPr>
              <a:t>注：</a:t>
            </a:r>
            <a:r>
              <a:rPr lang="zh-CN" altLang="en-US" sz="2400" b="1" dirty="0">
                <a:solidFill>
                  <a:srgbClr val="FF99FF"/>
                </a:solidFill>
                <a:latin typeface="Times New Roman" panose="02020603050405020304" pitchFamily="18" charset="0"/>
                <a:ea typeface="幼圆" pitchFamily="49" charset="-122"/>
              </a:rPr>
              <a:t>“</a:t>
            </a:r>
            <a:r>
              <a:rPr lang="zh-CN" altLang="en-US" sz="2400" b="1" dirty="0">
                <a:solidFill>
                  <a:srgbClr val="FF99FF"/>
                </a:solidFill>
                <a:latin typeface="幼圆" pitchFamily="49" charset="-122"/>
                <a:ea typeface="幼圆" pitchFamily="49" charset="-122"/>
              </a:rPr>
              <a:t>银行存款余额调节表</a:t>
            </a:r>
            <a:r>
              <a:rPr lang="zh-CN" altLang="en-US" sz="2400" b="1" dirty="0">
                <a:solidFill>
                  <a:srgbClr val="FF99FF"/>
                </a:solidFill>
                <a:latin typeface="Times New Roman" panose="02020603050405020304" pitchFamily="18" charset="0"/>
                <a:ea typeface="幼圆" pitchFamily="49" charset="-122"/>
              </a:rPr>
              <a:t>”</a:t>
            </a:r>
            <a:r>
              <a:rPr lang="zh-CN" altLang="en-US" sz="2400" b="1" dirty="0">
                <a:solidFill>
                  <a:srgbClr val="FF99FF"/>
                </a:solidFill>
                <a:latin typeface="幼圆" pitchFamily="49" charset="-122"/>
                <a:ea typeface="幼圆" pitchFamily="49" charset="-122"/>
              </a:rPr>
              <a:t>只是用来对账，并不是记账的依据，不得以此调整账簿记录，调整账簿记录还须待有关凭证传递到达方可进行！ </a:t>
            </a:r>
            <a:endParaRPr lang="zh-CN" altLang="en-US" sz="2400" b="1" dirty="0">
              <a:solidFill>
                <a:srgbClr val="FF99FF"/>
              </a:solidFill>
              <a:latin typeface="幼圆" pitchFamily="49" charset="-122"/>
              <a:ea typeface="幼圆" pitchFamily="49"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7273"/>
                                        </p:tgtEl>
                                        <p:attrNameLst>
                                          <p:attrName>style.visibility</p:attrName>
                                        </p:attrNameLst>
                                      </p:cBhvr>
                                      <p:to>
                                        <p:strVal val="visible"/>
                                      </p:to>
                                    </p:set>
                                    <p:anim calcmode="lin" valueType="num">
                                      <p:cBhvr additive="base">
                                        <p:cTn id="7" dur="500" fill="hold"/>
                                        <p:tgtEl>
                                          <p:spTgt spid="437273"/>
                                        </p:tgtEl>
                                        <p:attrNameLst>
                                          <p:attrName>ppt_x</p:attrName>
                                        </p:attrNameLst>
                                      </p:cBhvr>
                                      <p:tavLst>
                                        <p:tav tm="0">
                                          <p:val>
                                            <p:strVal val="#ppt_x"/>
                                          </p:val>
                                        </p:tav>
                                        <p:tav tm="100000">
                                          <p:val>
                                            <p:strVal val="#ppt_x"/>
                                          </p:val>
                                        </p:tav>
                                      </p:tavLst>
                                    </p:anim>
                                    <p:anim calcmode="lin" valueType="num">
                                      <p:cBhvr additive="base">
                                        <p:cTn id="8" dur="500" fill="hold"/>
                                        <p:tgtEl>
                                          <p:spTgt spid="43727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43727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372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iterate type="lt">
                                    <p:tmPct val="100000"/>
                                  </p:iterate>
                                  <p:childTnLst>
                                    <p:set>
                                      <p:cBhvr>
                                        <p:cTn id="20" dur="1" fill="hold">
                                          <p:stCondLst>
                                            <p:cond delay="0"/>
                                          </p:stCondLst>
                                        </p:cTn>
                                        <p:tgtEl>
                                          <p:spTgt spid="437280"/>
                                        </p:tgtEl>
                                        <p:attrNameLst>
                                          <p:attrName>style.visibility</p:attrName>
                                        </p:attrNameLst>
                                      </p:cBhvr>
                                      <p:to>
                                        <p:strVal val="visible"/>
                                      </p:to>
                                    </p:set>
                                    <p:animEffect transition="in" filter="slide(fromBottom)">
                                      <p:cBhvr>
                                        <p:cTn id="21" dur="75"/>
                                        <p:tgtEl>
                                          <p:spTgt spid="437280"/>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iterate type="lt">
                                    <p:tmPct val="100000"/>
                                  </p:iterate>
                                  <p:childTnLst>
                                    <p:set>
                                      <p:cBhvr>
                                        <p:cTn id="25" dur="1" fill="hold">
                                          <p:stCondLst>
                                            <p:cond delay="0"/>
                                          </p:stCondLst>
                                        </p:cTn>
                                        <p:tgtEl>
                                          <p:spTgt spid="437281"/>
                                        </p:tgtEl>
                                        <p:attrNameLst>
                                          <p:attrName>style.visibility</p:attrName>
                                        </p:attrNameLst>
                                      </p:cBhvr>
                                      <p:to>
                                        <p:strVal val="visible"/>
                                      </p:to>
                                    </p:set>
                                    <p:animEffect transition="in" filter="slide(fromBottom)">
                                      <p:cBhvr>
                                        <p:cTn id="26" dur="75"/>
                                        <p:tgtEl>
                                          <p:spTgt spid="437281"/>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iterate type="lt">
                                    <p:tmPct val="100000"/>
                                  </p:iterate>
                                  <p:childTnLst>
                                    <p:set>
                                      <p:cBhvr>
                                        <p:cTn id="30" dur="1" fill="hold">
                                          <p:stCondLst>
                                            <p:cond delay="0"/>
                                          </p:stCondLst>
                                        </p:cTn>
                                        <p:tgtEl>
                                          <p:spTgt spid="437283"/>
                                        </p:tgtEl>
                                        <p:attrNameLst>
                                          <p:attrName>style.visibility</p:attrName>
                                        </p:attrNameLst>
                                      </p:cBhvr>
                                      <p:to>
                                        <p:strVal val="visible"/>
                                      </p:to>
                                    </p:set>
                                    <p:animEffect transition="in" filter="slide(fromBottom)">
                                      <p:cBhvr>
                                        <p:cTn id="31" dur="75"/>
                                        <p:tgtEl>
                                          <p:spTgt spid="437283"/>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grpId="0" nodeType="clickEffect">
                                  <p:stCondLst>
                                    <p:cond delay="0"/>
                                  </p:stCondLst>
                                  <p:iterate type="lt">
                                    <p:tmPct val="100000"/>
                                  </p:iterate>
                                  <p:childTnLst>
                                    <p:set>
                                      <p:cBhvr>
                                        <p:cTn id="35" dur="1" fill="hold">
                                          <p:stCondLst>
                                            <p:cond delay="0"/>
                                          </p:stCondLst>
                                        </p:cTn>
                                        <p:tgtEl>
                                          <p:spTgt spid="437282"/>
                                        </p:tgtEl>
                                        <p:attrNameLst>
                                          <p:attrName>style.visibility</p:attrName>
                                        </p:attrNameLst>
                                      </p:cBhvr>
                                      <p:to>
                                        <p:strVal val="visible"/>
                                      </p:to>
                                    </p:set>
                                    <p:animEffect transition="in" filter="slide(fromBottom)">
                                      <p:cBhvr>
                                        <p:cTn id="36" dur="75"/>
                                        <p:tgtEl>
                                          <p:spTgt spid="437282"/>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iterate type="lt">
                                    <p:tmPct val="100000"/>
                                  </p:iterate>
                                  <p:childTnLst>
                                    <p:set>
                                      <p:cBhvr>
                                        <p:cTn id="40" dur="1" fill="hold">
                                          <p:stCondLst>
                                            <p:cond delay="0"/>
                                          </p:stCondLst>
                                        </p:cTn>
                                        <p:tgtEl>
                                          <p:spTgt spid="437284"/>
                                        </p:tgtEl>
                                        <p:attrNameLst>
                                          <p:attrName>style.visibility</p:attrName>
                                        </p:attrNameLst>
                                      </p:cBhvr>
                                      <p:to>
                                        <p:strVal val="visible"/>
                                      </p:to>
                                    </p:set>
                                    <p:animEffect transition="in" filter="slide(fromBottom)">
                                      <p:cBhvr>
                                        <p:cTn id="41" dur="75"/>
                                        <p:tgtEl>
                                          <p:spTgt spid="437284"/>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grpId="0" nodeType="clickEffect">
                                  <p:stCondLst>
                                    <p:cond delay="0"/>
                                  </p:stCondLst>
                                  <p:iterate type="lt">
                                    <p:tmPct val="100000"/>
                                  </p:iterate>
                                  <p:childTnLst>
                                    <p:set>
                                      <p:cBhvr>
                                        <p:cTn id="45" dur="1" fill="hold">
                                          <p:stCondLst>
                                            <p:cond delay="0"/>
                                          </p:stCondLst>
                                        </p:cTn>
                                        <p:tgtEl>
                                          <p:spTgt spid="437285"/>
                                        </p:tgtEl>
                                        <p:attrNameLst>
                                          <p:attrName>style.visibility</p:attrName>
                                        </p:attrNameLst>
                                      </p:cBhvr>
                                      <p:to>
                                        <p:strVal val="visible"/>
                                      </p:to>
                                    </p:set>
                                    <p:animEffect transition="in" filter="slide(fromBottom)">
                                      <p:cBhvr>
                                        <p:cTn id="46" dur="75"/>
                                        <p:tgtEl>
                                          <p:spTgt spid="437285"/>
                                        </p:tgtEl>
                                      </p:cBhvr>
                                    </p:animEffect>
                                  </p:childTnLst>
                                </p:cTn>
                              </p:par>
                            </p:childTnLst>
                          </p:cTn>
                        </p:par>
                      </p:childTnLst>
                    </p:cTn>
                  </p:par>
                  <p:par>
                    <p:cTn id="47" fill="hold">
                      <p:stCondLst>
                        <p:cond delay="indefinite"/>
                      </p:stCondLst>
                      <p:childTnLst>
                        <p:par>
                          <p:cTn id="48" fill="hold">
                            <p:stCondLst>
                              <p:cond delay="0"/>
                            </p:stCondLst>
                            <p:childTnLst>
                              <p:par>
                                <p:cTn id="49" presetID="4" presetClass="entr" presetSubtype="32" fill="hold" grpId="0" nodeType="clickEffect">
                                  <p:stCondLst>
                                    <p:cond delay="0"/>
                                  </p:stCondLst>
                                  <p:iterate type="lt">
                                    <p:tmPct val="100000"/>
                                  </p:iterate>
                                  <p:childTnLst>
                                    <p:set>
                                      <p:cBhvr>
                                        <p:cTn id="50" dur="1" fill="hold">
                                          <p:stCondLst>
                                            <p:cond delay="0"/>
                                          </p:stCondLst>
                                        </p:cTn>
                                        <p:tgtEl>
                                          <p:spTgt spid="437287"/>
                                        </p:tgtEl>
                                        <p:attrNameLst>
                                          <p:attrName>style.visibility</p:attrName>
                                        </p:attrNameLst>
                                      </p:cBhvr>
                                      <p:to>
                                        <p:strVal val="visible"/>
                                      </p:to>
                                    </p:set>
                                    <p:animEffect transition="in" filter="box(out)">
                                      <p:cBhvr>
                                        <p:cTn id="51" dur="75"/>
                                        <p:tgtEl>
                                          <p:spTgt spid="437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73" grpId="0" animBg="1"/>
      <p:bldP spid="437278" grpId="0" animBg="1"/>
      <p:bldP spid="437279" grpId="0" animBg="1"/>
      <p:bldP spid="437280" grpId="0" animBg="1"/>
      <p:bldP spid="437281" grpId="0" animBg="1"/>
      <p:bldP spid="437282" grpId="0" animBg="1"/>
      <p:bldP spid="437283" grpId="0" animBg="1"/>
      <p:bldP spid="437284" grpId="0" animBg="1"/>
      <p:bldP spid="437285" grpId="0" animBg="1"/>
      <p:bldP spid="437287"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66"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64867" name="Rectangle 4"/>
          <p:cNvSpPr/>
          <p:nvPr/>
        </p:nvSpPr>
        <p:spPr>
          <a:xfrm>
            <a:off x="250825" y="1557338"/>
            <a:ext cx="8675688" cy="4968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000" dirty="0"/>
              <a:t>（二）实物财产的清查</a:t>
            </a:r>
            <a:endParaRPr lang="zh-CN" altLang="en-US" sz="2000" dirty="0"/>
          </a:p>
          <a:p>
            <a:pPr marL="0" lvl="0" indent="0" eaLnBrk="1" hangingPunct="1">
              <a:spcBef>
                <a:spcPct val="0"/>
              </a:spcBef>
              <a:buClrTx/>
              <a:buSzTx/>
              <a:buFontTx/>
              <a:buNone/>
            </a:pPr>
            <a:r>
              <a:rPr lang="zh-CN" altLang="en-US" sz="2000" dirty="0"/>
              <a:t>   </a:t>
            </a:r>
            <a:r>
              <a:rPr lang="en-US" altLang="zh-CN" sz="2000" dirty="0"/>
              <a:t>1</a:t>
            </a:r>
            <a:r>
              <a:rPr lang="zh-CN" altLang="en-US" sz="2000" dirty="0"/>
              <a:t>．存货盘存制度：  存货盘存制度是关于确定存货账面结存数额的方法，包括永续盘存制和实地盘存制两种。</a:t>
            </a:r>
            <a:endParaRPr lang="zh-CN" altLang="en-US" sz="2000" dirty="0"/>
          </a:p>
          <a:p>
            <a:pPr marL="0" lvl="0" indent="0" eaLnBrk="1" hangingPunct="1">
              <a:spcBef>
                <a:spcPct val="0"/>
              </a:spcBef>
              <a:buClrTx/>
              <a:buSzTx/>
              <a:buFontTx/>
              <a:buNone/>
            </a:pPr>
            <a:r>
              <a:rPr lang="zh-CN" altLang="en-US" sz="2000" dirty="0"/>
              <a:t>（</a:t>
            </a:r>
            <a:r>
              <a:rPr lang="en-US" altLang="zh-CN" sz="2000" dirty="0"/>
              <a:t>1</a:t>
            </a:r>
            <a:r>
              <a:rPr lang="zh-CN" altLang="en-US" sz="2000" dirty="0"/>
              <a:t>）永续盘存制：又称永续盘存法、账面盘存制，是根据账簿记录计算确定存货账面结存数额的方法。永续盘存制下，各项存货的收发都要办理严格的凭证手续，同时根据收发凭证顺序逐笔登记明细账，并随时依据账面记录计算结出结存数额。   </a:t>
            </a:r>
            <a:endParaRPr lang="zh-CN" altLang="en-US" sz="2000" dirty="0"/>
          </a:p>
          <a:p>
            <a:pPr marL="0" lvl="0" indent="0" eaLnBrk="1" hangingPunct="1">
              <a:spcBef>
                <a:spcPct val="0"/>
              </a:spcBef>
              <a:buClrTx/>
              <a:buSzTx/>
              <a:buFontTx/>
              <a:buNone/>
            </a:pPr>
            <a:r>
              <a:rPr lang="zh-CN" altLang="en-US" sz="2000" dirty="0"/>
              <a:t>     期末账面结存数额</a:t>
            </a:r>
            <a:r>
              <a:rPr lang="en-US" altLang="zh-CN" sz="2000" dirty="0"/>
              <a:t>=</a:t>
            </a:r>
            <a:r>
              <a:rPr lang="zh-CN" altLang="en-US" sz="2000" dirty="0"/>
              <a:t>期初账面结存数额</a:t>
            </a:r>
            <a:r>
              <a:rPr lang="en-US" altLang="zh-CN" sz="2000" dirty="0"/>
              <a:t>+</a:t>
            </a:r>
            <a:r>
              <a:rPr lang="zh-CN" altLang="en-US" sz="2000" dirty="0"/>
              <a:t>本期收入数额</a:t>
            </a:r>
            <a:r>
              <a:rPr lang="en-US" altLang="zh-CN" sz="2000" dirty="0"/>
              <a:t>-</a:t>
            </a:r>
            <a:r>
              <a:rPr lang="zh-CN" altLang="en-US" sz="2000" dirty="0"/>
              <a:t>本期发出数额</a:t>
            </a:r>
            <a:endParaRPr lang="zh-CN" altLang="en-US" sz="2000" dirty="0"/>
          </a:p>
          <a:p>
            <a:pPr marL="0" lvl="0" indent="0" eaLnBrk="1" hangingPunct="1">
              <a:spcBef>
                <a:spcPct val="0"/>
              </a:spcBef>
              <a:buClrTx/>
              <a:buSzTx/>
              <a:buFontTx/>
              <a:buNone/>
            </a:pPr>
            <a:endParaRPr lang="zh-CN" altLang="en-US" sz="2000" dirty="0"/>
          </a:p>
          <a:p>
            <a:pPr marL="0" lvl="0" indent="0" eaLnBrk="1" hangingPunct="1">
              <a:spcBef>
                <a:spcPct val="0"/>
              </a:spcBef>
              <a:buClrTx/>
              <a:buSzTx/>
              <a:buFontTx/>
              <a:buNone/>
            </a:pPr>
            <a:r>
              <a:rPr lang="zh-CN" altLang="en-US" sz="2000" dirty="0"/>
              <a:t> 优点：由于每一笔存货的收发业务都要办理严格的凭证手续，并随时结出账而结存数额，因此有利于会计监督作用的发挥，有利于加强存货物资的管理。</a:t>
            </a:r>
            <a:endParaRPr lang="zh-CN" altLang="en-US" sz="2000" dirty="0"/>
          </a:p>
          <a:p>
            <a:pPr marL="0" lvl="0" indent="0" eaLnBrk="1" hangingPunct="1">
              <a:spcBef>
                <a:spcPct val="0"/>
              </a:spcBef>
              <a:buClrTx/>
              <a:buSzTx/>
              <a:buFontTx/>
              <a:buNone/>
            </a:pPr>
            <a:r>
              <a:rPr lang="zh-CN" altLang="en-US" sz="2000" dirty="0"/>
              <a:t> 缺点：由于存货明细账是依据存货收发凭证逐笔登记，并通过账面记录计算出结存数额，因此可能存在账实不符的情况。</a:t>
            </a:r>
            <a:endParaRPr lang="zh-CN" altLang="en-US" sz="2000" dirty="0"/>
          </a:p>
          <a:p>
            <a:pPr marL="0" lvl="0" indent="0" eaLnBrk="1" hangingPunct="1">
              <a:spcBef>
                <a:spcPct val="0"/>
              </a:spcBef>
              <a:buClrTx/>
              <a:buSzTx/>
              <a:buFontTx/>
              <a:buNone/>
            </a:pPr>
            <a:r>
              <a:rPr lang="zh-CN" altLang="en-US" sz="2000" dirty="0"/>
              <a:t> 可见，永续盘存制下需要对各项存货定期进行清查，清查的目的是保证账实相符，加强对存货物资的管理。 </a:t>
            </a:r>
            <a:endParaRPr lang="zh-CN" altLang="en-US" sz="2000" dirty="0"/>
          </a:p>
          <a:p>
            <a:pPr marL="0" lvl="0" indent="0" eaLnBrk="1" hangingPunct="1">
              <a:spcBef>
                <a:spcPct val="0"/>
              </a:spcBef>
              <a:buClrTx/>
              <a:buSzTx/>
              <a:buFontTx/>
              <a:buNone/>
            </a:pPr>
            <a:endParaRPr lang="zh-CN" altLang="en-US" sz="2000" dirty="0"/>
          </a:p>
        </p:txBody>
      </p:sp>
    </p:spTree>
  </p:cSld>
  <p:clrMapOvr>
    <a:masterClrMapping/>
  </p:clrMapOvr>
  <p:transition spd="med">
    <p:random/>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5890"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65891" name="Rectangle 4"/>
          <p:cNvSpPr/>
          <p:nvPr/>
        </p:nvSpPr>
        <p:spPr>
          <a:xfrm>
            <a:off x="323850" y="1858963"/>
            <a:ext cx="8569325" cy="4054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000" dirty="0"/>
              <a:t>（</a:t>
            </a:r>
            <a:r>
              <a:rPr lang="en-US" altLang="zh-CN" sz="2000" dirty="0"/>
              <a:t>2</a:t>
            </a:r>
            <a:r>
              <a:rPr lang="zh-CN" altLang="en-US" sz="2000" dirty="0"/>
              <a:t>）实地盘存制：又称实地盘存法，是根据实地盘点数量确定存货账面结存数额的方法。实地盘存制下，各项存货的发出无需办理凭证手续，存货明细账平时只登记收入数额，不登记发出及结存数额，期末根据实地盘点数量确定结存数额记入明细账的结存栏，并倒挤出本期发出数额。</a:t>
            </a:r>
            <a:endParaRPr lang="zh-CN" altLang="en-US" sz="2000" dirty="0"/>
          </a:p>
          <a:p>
            <a:pPr marL="0" lvl="0" indent="0" eaLnBrk="1" hangingPunct="1">
              <a:spcBef>
                <a:spcPct val="0"/>
              </a:spcBef>
              <a:buClrTx/>
              <a:buSzTx/>
              <a:buFontTx/>
              <a:buNone/>
            </a:pPr>
            <a:r>
              <a:rPr lang="zh-CN" altLang="en-US" sz="2000" dirty="0"/>
              <a:t>  本期发出数额</a:t>
            </a:r>
            <a:r>
              <a:rPr lang="en-US" altLang="zh-CN" sz="2000" dirty="0"/>
              <a:t>=</a:t>
            </a:r>
            <a:r>
              <a:rPr lang="zh-CN" altLang="en-US" sz="2000" dirty="0"/>
              <a:t>期初结存数额</a:t>
            </a:r>
            <a:r>
              <a:rPr lang="en-US" altLang="zh-CN" sz="2000" dirty="0"/>
              <a:t>+</a:t>
            </a:r>
            <a:r>
              <a:rPr lang="zh-CN" altLang="en-US" sz="2000" dirty="0"/>
              <a:t>本期收入数额</a:t>
            </a:r>
            <a:r>
              <a:rPr lang="en-US" altLang="zh-CN" sz="2000" dirty="0"/>
              <a:t>-</a:t>
            </a:r>
            <a:r>
              <a:rPr lang="zh-CN" altLang="en-US" sz="2000" dirty="0"/>
              <a:t>期末结存数额</a:t>
            </a:r>
            <a:r>
              <a:rPr lang="zh-CN" altLang="en-US" sz="2000" b="1" dirty="0"/>
              <a:t> </a:t>
            </a:r>
            <a:endParaRPr lang="zh-CN" altLang="en-US" sz="2000" b="1" dirty="0"/>
          </a:p>
          <a:p>
            <a:pPr marL="0" lvl="0" indent="0" eaLnBrk="1" hangingPunct="1">
              <a:spcBef>
                <a:spcPct val="0"/>
              </a:spcBef>
              <a:buClrTx/>
              <a:buSzTx/>
              <a:buFontTx/>
              <a:buNone/>
            </a:pPr>
            <a:r>
              <a:rPr lang="zh-CN" altLang="en-US" sz="2000" dirty="0"/>
              <a:t>优点：工作简单，工作量小。</a:t>
            </a:r>
            <a:endParaRPr lang="zh-CN" altLang="en-US" sz="2000" dirty="0"/>
          </a:p>
          <a:p>
            <a:pPr marL="0" lvl="0" indent="0" eaLnBrk="1" hangingPunct="1">
              <a:spcBef>
                <a:spcPct val="0"/>
              </a:spcBef>
              <a:buClrTx/>
              <a:buSzTx/>
              <a:buFontTx/>
              <a:buNone/>
            </a:pPr>
            <a:r>
              <a:rPr lang="zh-CN" altLang="en-US" sz="2000" dirty="0"/>
              <a:t> 缺点：由于存货的发出没有凭证手续（</a:t>
            </a:r>
            <a:r>
              <a:rPr lang="zh-CN" altLang="en-US" sz="2000" dirty="0">
                <a:latin typeface="Times New Roman" panose="02020603050405020304" pitchFamily="18" charset="0"/>
              </a:rPr>
              <a:t>“</a:t>
            </a:r>
            <a:r>
              <a:rPr lang="zh-CN" altLang="en-US" sz="2000" dirty="0"/>
              <a:t>管吃管添</a:t>
            </a:r>
            <a:r>
              <a:rPr lang="zh-CN" altLang="en-US" sz="2000" dirty="0">
                <a:latin typeface="Times New Roman" panose="02020603050405020304" pitchFamily="18" charset="0"/>
              </a:rPr>
              <a:t>”</a:t>
            </a:r>
            <a:r>
              <a:rPr lang="zh-CN" altLang="en-US" sz="2000" dirty="0"/>
              <a:t>），因此不利于会计监督作用的发挥，也不利于存货物资的管理。尤其是倒挤出的本期发出数额（即构成制造成本的费用或计入损益的营业成本）难免含有</a:t>
            </a:r>
            <a:r>
              <a:rPr lang="zh-CN" altLang="en-US" sz="2000" dirty="0">
                <a:latin typeface="Times New Roman" panose="02020603050405020304" pitchFamily="18" charset="0"/>
              </a:rPr>
              <a:t>“</a:t>
            </a:r>
            <a:r>
              <a:rPr lang="zh-CN" altLang="en-US" sz="2000" dirty="0"/>
              <a:t>水份</a:t>
            </a:r>
            <a:r>
              <a:rPr lang="zh-CN" altLang="en-US" sz="2000" dirty="0">
                <a:latin typeface="Times New Roman" panose="02020603050405020304" pitchFamily="18" charset="0"/>
              </a:rPr>
              <a:t>”</a:t>
            </a:r>
            <a:r>
              <a:rPr lang="zh-CN" altLang="en-US" sz="2000" dirty="0"/>
              <a:t>，导致会计信息的失真。</a:t>
            </a:r>
            <a:endParaRPr lang="zh-CN" altLang="en-US" sz="2000" dirty="0"/>
          </a:p>
          <a:p>
            <a:pPr marL="0" lvl="0" indent="0" eaLnBrk="1" hangingPunct="1">
              <a:spcBef>
                <a:spcPct val="0"/>
              </a:spcBef>
              <a:buClrTx/>
              <a:buSzTx/>
              <a:buFontTx/>
              <a:buNone/>
            </a:pPr>
            <a:r>
              <a:rPr lang="zh-CN" altLang="en-US" sz="2000" dirty="0"/>
              <a:t> 可见，在实地盘存制下也要进行财产清查，但财产清查的目的只是为了确定账面结存数额和计算本期发出数额。实务中很少采用。 </a:t>
            </a:r>
            <a:endParaRPr lang="zh-CN" altLang="en-US" sz="2000" dirty="0"/>
          </a:p>
          <a:p>
            <a:pPr marL="0" lvl="0" indent="0" eaLnBrk="1" hangingPunct="1">
              <a:spcBef>
                <a:spcPct val="0"/>
              </a:spcBef>
              <a:buClrTx/>
              <a:buSzTx/>
              <a:buFontTx/>
              <a:buNone/>
            </a:pPr>
            <a:endParaRPr lang="zh-CN" altLang="en-US" sz="2000" b="1" dirty="0"/>
          </a:p>
        </p:txBody>
      </p:sp>
    </p:spTree>
  </p:cSld>
  <p:clrMapOvr>
    <a:masterClrMapping/>
  </p:clrMapOvr>
  <p:transition spd="med">
    <p:random/>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6914"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66915" name="Rectangle 4"/>
          <p:cNvSpPr/>
          <p:nvPr/>
        </p:nvSpPr>
        <p:spPr>
          <a:xfrm>
            <a:off x="611188" y="1700213"/>
            <a:ext cx="8064500" cy="4968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en-US" altLang="zh-CN" sz="2000" dirty="0"/>
              <a:t>2</a:t>
            </a:r>
            <a:r>
              <a:rPr lang="zh-CN" altLang="en-US" sz="2000" dirty="0"/>
              <a:t>．实物财产的清查</a:t>
            </a:r>
            <a:endParaRPr lang="zh-CN" altLang="en-US" sz="2000" dirty="0"/>
          </a:p>
          <a:p>
            <a:pPr marL="0" lvl="0" indent="0" eaLnBrk="1" hangingPunct="1">
              <a:spcBef>
                <a:spcPct val="0"/>
              </a:spcBef>
              <a:buClrTx/>
              <a:buSzTx/>
              <a:buFontTx/>
              <a:buNone/>
            </a:pPr>
            <a:r>
              <a:rPr lang="zh-CN" altLang="en-US" sz="2000" dirty="0"/>
              <a:t>（</a:t>
            </a:r>
            <a:r>
              <a:rPr lang="en-US" altLang="zh-CN" sz="2000" dirty="0"/>
              <a:t>1</a:t>
            </a:r>
            <a:r>
              <a:rPr lang="zh-CN" altLang="en-US" sz="2000" dirty="0"/>
              <a:t>）清查方法：实地盘点（包括确定实存数量的点数、用器具计量和技术推算等方法；检验质量的物理化学方法）</a:t>
            </a:r>
            <a:endParaRPr lang="zh-CN" altLang="en-US" sz="2000" dirty="0"/>
          </a:p>
          <a:p>
            <a:pPr marL="0" lvl="0" indent="0" eaLnBrk="1" hangingPunct="1">
              <a:spcBef>
                <a:spcPct val="0"/>
              </a:spcBef>
              <a:buClrTx/>
              <a:buSzTx/>
              <a:buFontTx/>
              <a:buNone/>
            </a:pPr>
            <a:r>
              <a:rPr lang="zh-CN" altLang="en-US" sz="2000" dirty="0"/>
              <a:t>（</a:t>
            </a:r>
            <a:r>
              <a:rPr lang="en-US" altLang="zh-CN" sz="2000" dirty="0"/>
              <a:t>2</a:t>
            </a:r>
            <a:r>
              <a:rPr lang="zh-CN" altLang="en-US" sz="2000" dirty="0"/>
              <a:t>）工作要点：财产物资保管员须在场；既清查实存数量，又检验质量，还要查明有无超储积压情况。</a:t>
            </a:r>
            <a:endParaRPr lang="zh-CN" altLang="en-US" sz="2000" dirty="0"/>
          </a:p>
          <a:p>
            <a:pPr marL="0" lvl="0" indent="0" eaLnBrk="1" hangingPunct="1">
              <a:spcBef>
                <a:spcPct val="0"/>
              </a:spcBef>
              <a:buClrTx/>
              <a:buSzTx/>
              <a:buFontTx/>
              <a:buNone/>
            </a:pPr>
            <a:r>
              <a:rPr lang="zh-CN" altLang="en-US" sz="2000" dirty="0"/>
              <a:t>（</a:t>
            </a:r>
            <a:r>
              <a:rPr lang="en-US" altLang="zh-CN" sz="2000" dirty="0"/>
              <a:t>3</a:t>
            </a:r>
            <a:r>
              <a:rPr lang="zh-CN" altLang="en-US" sz="2000" dirty="0"/>
              <a:t>）填制表单：</a:t>
            </a:r>
            <a:r>
              <a:rPr lang="zh-CN" altLang="en-US" sz="2000" dirty="0">
                <a:latin typeface="Times New Roman" panose="02020603050405020304" pitchFamily="18" charset="0"/>
              </a:rPr>
              <a:t>“</a:t>
            </a:r>
            <a:r>
              <a:rPr lang="zh-CN" altLang="en-US" sz="2000" dirty="0"/>
              <a:t>盘存单</a:t>
            </a:r>
            <a:r>
              <a:rPr lang="zh-CN" altLang="en-US" sz="2000" dirty="0">
                <a:latin typeface="Times New Roman" panose="02020603050405020304" pitchFamily="18" charset="0"/>
              </a:rPr>
              <a:t>”</a:t>
            </a:r>
            <a:r>
              <a:rPr lang="zh-CN" altLang="en-US" sz="2000" dirty="0"/>
              <a:t>、</a:t>
            </a:r>
            <a:r>
              <a:rPr lang="zh-CN" altLang="en-US" sz="2000" dirty="0">
                <a:latin typeface="Times New Roman" panose="02020603050405020304" pitchFamily="18" charset="0"/>
              </a:rPr>
              <a:t>“</a:t>
            </a:r>
            <a:r>
              <a:rPr lang="zh-CN" altLang="en-US" sz="2000" dirty="0"/>
              <a:t>实存账存对比表</a:t>
            </a:r>
            <a:r>
              <a:rPr lang="zh-CN" altLang="en-US" sz="2000" dirty="0">
                <a:latin typeface="Times New Roman" panose="02020603050405020304" pitchFamily="18" charset="0"/>
              </a:rPr>
              <a:t>”</a:t>
            </a:r>
            <a:r>
              <a:rPr lang="zh-CN" altLang="en-US" sz="2000" dirty="0"/>
              <a:t>、</a:t>
            </a:r>
            <a:r>
              <a:rPr lang="zh-CN" altLang="en-US" sz="2000" dirty="0">
                <a:latin typeface="Times New Roman" panose="02020603050405020304" pitchFamily="18" charset="0"/>
              </a:rPr>
              <a:t>“</a:t>
            </a:r>
            <a:r>
              <a:rPr lang="zh-CN" altLang="en-US" sz="2000" dirty="0"/>
              <a:t>固定资产盘点报告表</a:t>
            </a:r>
            <a:r>
              <a:rPr lang="zh-CN" altLang="en-US" sz="2000" dirty="0">
                <a:latin typeface="Times New Roman" panose="02020603050405020304" pitchFamily="18" charset="0"/>
              </a:rPr>
              <a:t>”</a:t>
            </a:r>
            <a:r>
              <a:rPr lang="zh-CN" altLang="en-US" sz="2000" dirty="0"/>
              <a:t>。</a:t>
            </a:r>
            <a:r>
              <a:rPr lang="zh-CN" altLang="en-US" sz="2000" b="1" dirty="0"/>
              <a:t> </a:t>
            </a:r>
            <a:endParaRPr lang="zh-CN" altLang="en-US" sz="2000" b="1" dirty="0"/>
          </a:p>
          <a:p>
            <a:pPr marL="0" lvl="0" indent="0" eaLnBrk="1" hangingPunct="1">
              <a:spcBef>
                <a:spcPct val="0"/>
              </a:spcBef>
              <a:buClrTx/>
              <a:buSzTx/>
              <a:buFontTx/>
              <a:buNone/>
            </a:pPr>
            <a:r>
              <a:rPr lang="zh-CN" altLang="en-US" sz="2000" dirty="0"/>
              <a:t>（三）债权债务的清查</a:t>
            </a:r>
            <a:endParaRPr lang="zh-CN" altLang="en-US" sz="2000" dirty="0"/>
          </a:p>
          <a:p>
            <a:pPr marL="0" lvl="0" indent="0" eaLnBrk="1" hangingPunct="1">
              <a:spcBef>
                <a:spcPct val="0"/>
              </a:spcBef>
              <a:buClrTx/>
              <a:buSzTx/>
              <a:buFontTx/>
              <a:buNone/>
            </a:pPr>
            <a:r>
              <a:rPr lang="en-US" altLang="zh-CN" sz="2000" dirty="0"/>
              <a:t>1</a:t>
            </a:r>
            <a:r>
              <a:rPr lang="zh-CN" altLang="en-US" sz="2000" dirty="0"/>
              <a:t>．清查方法：核对账目（具体可通过电函、信函或面询的方式将企业的债权债务明细账与相关单位的债务债权明细账进行核对）</a:t>
            </a:r>
            <a:endParaRPr lang="zh-CN" altLang="en-US" sz="2000" dirty="0"/>
          </a:p>
          <a:p>
            <a:pPr marL="0" lvl="0" indent="0" eaLnBrk="1" hangingPunct="1">
              <a:spcBef>
                <a:spcPct val="0"/>
              </a:spcBef>
              <a:buClrTx/>
              <a:buSzTx/>
              <a:buFontTx/>
              <a:buNone/>
            </a:pPr>
            <a:r>
              <a:rPr lang="en-US" altLang="zh-CN" sz="2000" dirty="0"/>
              <a:t>2</a:t>
            </a:r>
            <a:r>
              <a:rPr lang="zh-CN" altLang="en-US" sz="2000" dirty="0"/>
              <a:t>．工作要点：保证逐笔核对相符。对于各项债权应关注其安全程度，尤其对那些已逾信用期长期未能收回的债权应逐一确认是否有望收回，确实无法收回的应确认为坏账。对于各项债务应明确归还的期限及逾期赔偿责任，还要查明有无无法归还的债务。</a:t>
            </a:r>
            <a:endParaRPr lang="zh-CN" altLang="en-US" sz="2000" dirty="0"/>
          </a:p>
          <a:p>
            <a:pPr marL="0" lvl="0" indent="0" eaLnBrk="1" hangingPunct="1">
              <a:spcBef>
                <a:spcPct val="0"/>
              </a:spcBef>
              <a:buClrTx/>
              <a:buSzTx/>
              <a:buFontTx/>
              <a:buNone/>
            </a:pPr>
            <a:r>
              <a:rPr lang="en-US" altLang="zh-CN" sz="2000" dirty="0"/>
              <a:t>3</a:t>
            </a:r>
            <a:r>
              <a:rPr lang="zh-CN" altLang="en-US" sz="2000" dirty="0"/>
              <a:t>．填制表单：</a:t>
            </a:r>
            <a:r>
              <a:rPr lang="zh-CN" altLang="en-US" sz="2000" dirty="0">
                <a:latin typeface="Times New Roman" panose="02020603050405020304" pitchFamily="18" charset="0"/>
              </a:rPr>
              <a:t>“</a:t>
            </a:r>
            <a:r>
              <a:rPr lang="zh-CN" altLang="en-US" sz="2000" dirty="0"/>
              <a:t>结算款项核对登记表</a:t>
            </a:r>
            <a:r>
              <a:rPr lang="zh-CN" altLang="en-US" sz="2000" dirty="0">
                <a:latin typeface="Times New Roman" panose="02020603050405020304" pitchFamily="18" charset="0"/>
              </a:rPr>
              <a:t>”</a:t>
            </a:r>
            <a:r>
              <a:rPr lang="zh-CN" altLang="en-US" sz="2000" dirty="0"/>
              <a:t>（</a:t>
            </a:r>
            <a:r>
              <a:rPr lang="zh-CN" altLang="en-US" sz="2000" dirty="0">
                <a:latin typeface="Times New Roman" panose="02020603050405020304" pitchFamily="18" charset="0"/>
              </a:rPr>
              <a:t>“</a:t>
            </a:r>
            <a:r>
              <a:rPr lang="zh-CN" altLang="en-US" sz="2000" dirty="0"/>
              <a:t>往来款项对账单</a:t>
            </a:r>
            <a:r>
              <a:rPr lang="zh-CN" altLang="en-US" sz="2000" dirty="0">
                <a:latin typeface="Times New Roman" panose="02020603050405020304" pitchFamily="18" charset="0"/>
              </a:rPr>
              <a:t>”</a:t>
            </a:r>
            <a:r>
              <a:rPr lang="zh-CN" altLang="en-US" sz="2000" dirty="0"/>
              <a:t>） </a:t>
            </a:r>
            <a:endParaRPr lang="zh-CN" altLang="en-US" sz="2000" dirty="0"/>
          </a:p>
          <a:p>
            <a:pPr marL="0" lvl="0" indent="0" eaLnBrk="1" hangingPunct="1">
              <a:spcBef>
                <a:spcPct val="0"/>
              </a:spcBef>
              <a:buClrTx/>
              <a:buSzTx/>
              <a:buFontTx/>
              <a:buNone/>
            </a:pPr>
            <a:endParaRPr lang="zh-CN" altLang="en-US" sz="2000" b="1" dirty="0"/>
          </a:p>
        </p:txBody>
      </p:sp>
    </p:spTree>
  </p:cSld>
  <p:clrMapOvr>
    <a:masterClrMapping/>
  </p:clrMapOvr>
  <p:transition spd="med">
    <p:random/>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8"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67939" name="Rectangle 4"/>
          <p:cNvSpPr/>
          <p:nvPr/>
        </p:nvSpPr>
        <p:spPr>
          <a:xfrm>
            <a:off x="1116013" y="1557338"/>
            <a:ext cx="331152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000" dirty="0"/>
              <a:t>第三节 财产清查结果的处理</a:t>
            </a:r>
            <a:endParaRPr lang="zh-CN" altLang="en-US" sz="2000" dirty="0"/>
          </a:p>
        </p:txBody>
      </p:sp>
      <p:sp>
        <p:nvSpPr>
          <p:cNvPr id="167940" name="Rectangle 5"/>
          <p:cNvSpPr/>
          <p:nvPr/>
        </p:nvSpPr>
        <p:spPr>
          <a:xfrm>
            <a:off x="468313" y="1989138"/>
            <a:ext cx="7561262" cy="45735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90000"/>
              </a:lnSpc>
              <a:buClr>
                <a:schemeClr val="hlink"/>
              </a:buClr>
              <a:buNone/>
            </a:pPr>
            <a:r>
              <a:rPr lang="zh-CN" altLang="en-US" sz="2000" dirty="0"/>
              <a:t>      财产清查结果的处理包括业务处理和账务处理两方面。业务处理是指有关查明账实不符以及其他问题存在的原因并落实相关责任等方面的工作。账务处理是指查明原因前按实存数额调整账存数额，保证账实相符，以及查明原因后依据处理意见予以转账等会计处理工作。本节主要介绍财产清查结果的账务处理。</a:t>
            </a:r>
            <a:r>
              <a:rPr lang="zh-CN" altLang="en-US" sz="2000" b="1" dirty="0"/>
              <a:t> </a:t>
            </a:r>
            <a:endParaRPr lang="zh-CN" altLang="en-US" sz="2000" b="1" dirty="0"/>
          </a:p>
          <a:p>
            <a:pPr marL="0" lvl="0" indent="0" eaLnBrk="1" hangingPunct="1">
              <a:lnSpc>
                <a:spcPct val="90000"/>
              </a:lnSpc>
              <a:buClr>
                <a:schemeClr val="hlink"/>
              </a:buClr>
              <a:buNone/>
            </a:pPr>
            <a:r>
              <a:rPr lang="zh-CN" altLang="en-US" sz="2000" dirty="0"/>
              <a:t>一、设置账户</a:t>
            </a:r>
            <a:endParaRPr lang="zh-CN" altLang="en-US" sz="2000" b="1" dirty="0"/>
          </a:p>
          <a:p>
            <a:pPr marL="0" lvl="0" indent="0" eaLnBrk="1" hangingPunct="1">
              <a:spcBef>
                <a:spcPct val="0"/>
              </a:spcBef>
              <a:buClrTx/>
              <a:buSzTx/>
              <a:buFontTx/>
              <a:buNone/>
            </a:pPr>
            <a:r>
              <a:rPr lang="zh-CN" altLang="en-US" sz="2000" dirty="0">
                <a:latin typeface="Times New Roman" panose="02020603050405020304" pitchFamily="18" charset="0"/>
              </a:rPr>
              <a:t>“</a:t>
            </a:r>
            <a:r>
              <a:rPr lang="zh-CN" altLang="en-US" sz="2000" dirty="0"/>
              <a:t>待处理财产损溢</a:t>
            </a:r>
            <a:r>
              <a:rPr lang="zh-CN" altLang="en-US" sz="2000" dirty="0">
                <a:latin typeface="Times New Roman" panose="02020603050405020304" pitchFamily="18" charset="0"/>
              </a:rPr>
              <a:t>”</a:t>
            </a:r>
            <a:r>
              <a:rPr lang="en-US" altLang="zh-CN" sz="2000" dirty="0">
                <a:latin typeface="Times New Roman" panose="02020603050405020304" pitchFamily="18" charset="0"/>
              </a:rPr>
              <a:t>——</a:t>
            </a:r>
            <a:r>
              <a:rPr lang="zh-CN" altLang="en-US" sz="2000" dirty="0"/>
              <a:t>资产类</a:t>
            </a:r>
            <a:endParaRPr lang="zh-CN" altLang="en-US" sz="2000" dirty="0"/>
          </a:p>
          <a:p>
            <a:pPr marL="0" lvl="0" indent="0" eaLnBrk="1" hangingPunct="1">
              <a:spcBef>
                <a:spcPct val="0"/>
              </a:spcBef>
              <a:buClrTx/>
              <a:buSzTx/>
              <a:buFontTx/>
              <a:buNone/>
            </a:pPr>
            <a:r>
              <a:rPr lang="zh-CN" altLang="en-US" sz="2000" dirty="0"/>
              <a:t>用途：用来核算企业在清查财产过程中查明的各种财产盘盈、盘亏和毁损的价值。</a:t>
            </a:r>
            <a:endParaRPr lang="zh-CN" altLang="en-US" sz="2000" dirty="0"/>
          </a:p>
          <a:p>
            <a:pPr marL="0" lvl="0" indent="0" eaLnBrk="1" hangingPunct="1">
              <a:spcBef>
                <a:spcPct val="0"/>
              </a:spcBef>
              <a:buClrTx/>
              <a:buSzTx/>
              <a:buFontTx/>
              <a:buNone/>
            </a:pPr>
            <a:r>
              <a:rPr lang="zh-CN" altLang="en-US" sz="2000" dirty="0"/>
              <a:t>结构：借方登记待处理财产盘亏及结转已处理盘盈，贷方登记待处理盘盈及结转已处理盘亏。余额若在借方表示待处理盘亏净额，余额若在贷方表示待处理盘盈净额。</a:t>
            </a:r>
            <a:endParaRPr lang="zh-CN" altLang="en-US" sz="2000" dirty="0"/>
          </a:p>
          <a:p>
            <a:pPr marL="0" lvl="0" indent="0" eaLnBrk="1" hangingPunct="1">
              <a:spcBef>
                <a:spcPct val="0"/>
              </a:spcBef>
              <a:buClrTx/>
              <a:buSzTx/>
              <a:buFontTx/>
              <a:buNone/>
            </a:pPr>
            <a:r>
              <a:rPr lang="zh-CN" altLang="en-US" sz="2000" dirty="0"/>
              <a:t>    本科目下设</a:t>
            </a:r>
            <a:r>
              <a:rPr lang="zh-CN" altLang="en-US" sz="2000" dirty="0">
                <a:latin typeface="Times New Roman" panose="02020603050405020304" pitchFamily="18" charset="0"/>
              </a:rPr>
              <a:t>“</a:t>
            </a:r>
            <a:r>
              <a:rPr lang="zh-CN" altLang="en-US" sz="2000" dirty="0"/>
              <a:t>待处理流动资产损溢</a:t>
            </a:r>
            <a:r>
              <a:rPr lang="zh-CN" altLang="en-US" sz="2000" dirty="0">
                <a:latin typeface="Times New Roman" panose="02020603050405020304" pitchFamily="18" charset="0"/>
              </a:rPr>
              <a:t>”</a:t>
            </a:r>
            <a:r>
              <a:rPr lang="zh-CN" altLang="en-US" sz="2000" dirty="0"/>
              <a:t>和</a:t>
            </a:r>
            <a:r>
              <a:rPr lang="zh-CN" altLang="en-US" sz="2000" dirty="0">
                <a:latin typeface="Times New Roman" panose="02020603050405020304" pitchFamily="18" charset="0"/>
              </a:rPr>
              <a:t>“</a:t>
            </a:r>
            <a:r>
              <a:rPr lang="zh-CN" altLang="en-US" sz="2000" dirty="0"/>
              <a:t>待处理固定资产损溢</a:t>
            </a:r>
            <a:r>
              <a:rPr lang="zh-CN" altLang="en-US" sz="2000" dirty="0">
                <a:latin typeface="Times New Roman" panose="02020603050405020304" pitchFamily="18" charset="0"/>
              </a:rPr>
              <a:t>”</a:t>
            </a:r>
            <a:r>
              <a:rPr lang="zh-CN" altLang="en-US" sz="2000" dirty="0"/>
              <a:t>两个明细科目。</a:t>
            </a:r>
            <a:endParaRPr lang="zh-CN" altLang="en-US" sz="2000" dirty="0"/>
          </a:p>
          <a:p>
            <a:pPr marL="0" lvl="0" indent="0" eaLnBrk="1" hangingPunct="1">
              <a:lnSpc>
                <a:spcPct val="90000"/>
              </a:lnSpc>
              <a:buClr>
                <a:schemeClr val="hlink"/>
              </a:buClr>
              <a:buNone/>
            </a:pPr>
            <a:endParaRPr lang="zh-CN" altLang="en-US" sz="2000" b="1" dirty="0"/>
          </a:p>
        </p:txBody>
      </p:sp>
    </p:spTree>
  </p:cSld>
  <p:clrMapOvr>
    <a:masterClrMapping/>
  </p:clrMapOvr>
  <p:transition spd="med">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标题 1"/>
          <p:cNvSpPr>
            <a:spLocks noGrp="1"/>
          </p:cNvSpPr>
          <p:nvPr>
            <p:ph type="title"/>
          </p:nvPr>
        </p:nvSpPr>
        <p:spPr/>
        <p:txBody>
          <a:bodyPr vert="horz" wrap="square" lIns="91440" tIns="45720" rIns="91440" bIns="45720" anchor="b" anchorCtr="0"/>
          <a:p>
            <a:endParaRPr lang="zh-CN" altLang="en-US" dirty="0"/>
          </a:p>
        </p:txBody>
      </p:sp>
      <p:sp>
        <p:nvSpPr>
          <p:cNvPr id="21507" name="内容占位符 2"/>
          <p:cNvSpPr>
            <a:spLocks noGrp="1"/>
          </p:cNvSpPr>
          <p:nvPr>
            <p:ph idx="1"/>
          </p:nvPr>
        </p:nvSpPr>
        <p:spPr>
          <a:xfrm>
            <a:off x="539750" y="1557338"/>
            <a:ext cx="7772400" cy="4114800"/>
          </a:xfrm>
        </p:spPr>
        <p:txBody>
          <a:bodyPr vert="horz" wrap="square" lIns="91440" tIns="45720" rIns="91440" bIns="45720" anchor="t" anchorCtr="0"/>
          <a:p>
            <a:r>
              <a:rPr lang="zh-CN" altLang="en-US" dirty="0"/>
              <a:t>作为海洋渔业生产企业，华龙集团以应收款回收期</a:t>
            </a:r>
            <a:r>
              <a:rPr lang="en-US" altLang="zh-CN" dirty="0"/>
              <a:t>7</a:t>
            </a:r>
            <a:r>
              <a:rPr lang="zh-CN" altLang="en-US" dirty="0"/>
              <a:t>天</a:t>
            </a:r>
            <a:r>
              <a:rPr lang="en-US" altLang="zh-CN" dirty="0"/>
              <a:t>(</a:t>
            </a:r>
            <a:r>
              <a:rPr lang="zh-CN" altLang="en-US" dirty="0"/>
              <a:t>相当于给予客户</a:t>
            </a:r>
            <a:r>
              <a:rPr lang="en-US" altLang="zh-CN" dirty="0"/>
              <a:t>7</a:t>
            </a:r>
            <a:r>
              <a:rPr lang="zh-CN" altLang="en-US" dirty="0"/>
              <a:t>天赊销期</a:t>
            </a:r>
            <a:r>
              <a:rPr lang="en-US" altLang="zh-CN" dirty="0"/>
              <a:t>)</a:t>
            </a:r>
            <a:r>
              <a:rPr lang="zh-CN" altLang="en-US" dirty="0"/>
              <a:t>的销售方式，只销售价值相当于蓝田股份水产品收入</a:t>
            </a:r>
            <a:r>
              <a:rPr lang="en-US" altLang="zh-CN" dirty="0"/>
              <a:t>5%</a:t>
            </a:r>
            <a:r>
              <a:rPr lang="zh-CN" altLang="en-US" dirty="0"/>
              <a:t>的水产品；中水渔业以应收款回收期</a:t>
            </a:r>
            <a:r>
              <a:rPr lang="en-US" altLang="zh-CN" dirty="0"/>
              <a:t>187</a:t>
            </a:r>
            <a:r>
              <a:rPr lang="zh-CN" altLang="en-US" dirty="0"/>
              <a:t>天</a:t>
            </a:r>
            <a:r>
              <a:rPr lang="en-US" altLang="zh-CN" dirty="0"/>
              <a:t>(</a:t>
            </a:r>
            <a:r>
              <a:rPr lang="zh-CN" altLang="en-US" dirty="0"/>
              <a:t>相当于给予客户</a:t>
            </a:r>
            <a:r>
              <a:rPr lang="en-US" altLang="zh-CN" dirty="0"/>
              <a:t>187</a:t>
            </a:r>
            <a:r>
              <a:rPr lang="zh-CN" altLang="en-US" dirty="0"/>
              <a:t>天赊销期，比蓝田股份“钱货两清”销售方式更优惠、对客户更有吸引力</a:t>
            </a:r>
            <a:r>
              <a:rPr lang="en-US" altLang="zh-CN" dirty="0"/>
              <a:t>)</a:t>
            </a:r>
            <a:r>
              <a:rPr lang="zh-CN" altLang="en-US" dirty="0"/>
              <a:t>的销售方式，只销售价值相当于蓝田股份水产品收入</a:t>
            </a:r>
            <a:r>
              <a:rPr lang="en-US" altLang="zh-CN" dirty="0"/>
              <a:t>26%</a:t>
            </a:r>
            <a:r>
              <a:rPr lang="zh-CN" altLang="en-US" dirty="0"/>
              <a:t>的水产品。</a:t>
            </a:r>
            <a:endParaRPr lang="zh-CN" altLang="en-US" dirty="0"/>
          </a:p>
          <a:p>
            <a:endParaRPr lang="zh-CN" altLang="en-US" dirty="0"/>
          </a:p>
        </p:txBody>
      </p:sp>
      <p:sp>
        <p:nvSpPr>
          <p:cNvPr id="21508" name="灯片编号占位符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Tree>
  </p:cSld>
  <p:clrMapOvr>
    <a:masterClrMapping/>
  </p:clrMapOvr>
  <p:transition spd="med">
    <p:random/>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962"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68963" name="Rectangle 4"/>
          <p:cNvSpPr/>
          <p:nvPr/>
        </p:nvSpPr>
        <p:spPr>
          <a:xfrm>
            <a:off x="323850" y="981075"/>
            <a:ext cx="4267200" cy="1143000"/>
          </a:xfrm>
          <a:prstGeom prst="rect">
            <a:avLst/>
          </a:prstGeom>
          <a:noFill/>
          <a:ln w="9525">
            <a:noFill/>
          </a:ln>
        </p:spPr>
        <p:txBody>
          <a:bodyPr lIns="92075" tIns="46038" rIns="92075" bIns="46038"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000" dirty="0">
                <a:latin typeface="华文宋体" pitchFamily="2" charset="-122"/>
                <a:ea typeface="华文宋体" pitchFamily="2" charset="-122"/>
              </a:rPr>
              <a:t>二、账务处理 </a:t>
            </a:r>
            <a:endParaRPr lang="zh-CN" altLang="en-US" sz="2000" dirty="0">
              <a:latin typeface="华文宋体" pitchFamily="2" charset="-122"/>
              <a:ea typeface="华文宋体" pitchFamily="2" charset="-122"/>
            </a:endParaRPr>
          </a:p>
        </p:txBody>
      </p:sp>
      <p:sp>
        <p:nvSpPr>
          <p:cNvPr id="168964" name="Rectangle 5"/>
          <p:cNvSpPr/>
          <p:nvPr/>
        </p:nvSpPr>
        <p:spPr>
          <a:xfrm>
            <a:off x="476250" y="2200275"/>
            <a:ext cx="8416925" cy="4876800"/>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eaLnBrk="1" hangingPunct="1">
              <a:buNone/>
            </a:pPr>
            <a:r>
              <a:rPr lang="zh-CN" altLang="en-US" sz="2000" dirty="0">
                <a:latin typeface="华文宋体" pitchFamily="2" charset="-122"/>
                <a:ea typeface="华文宋体" pitchFamily="2" charset="-122"/>
              </a:rPr>
              <a:t>（一）现金清查结果的处理</a:t>
            </a:r>
            <a:endParaRPr lang="zh-CN" altLang="en-US" sz="2000" dirty="0">
              <a:latin typeface="华文宋体" pitchFamily="2" charset="-122"/>
              <a:ea typeface="华文宋体" pitchFamily="2" charset="-122"/>
            </a:endParaRPr>
          </a:p>
          <a:p>
            <a:pPr marL="342900" lvl="0" indent="-342900" eaLnBrk="1" hangingPunct="1">
              <a:buNone/>
            </a:pPr>
            <a:r>
              <a:rPr lang="zh-CN" altLang="en-US" sz="2000" dirty="0">
                <a:latin typeface="华文宋体" pitchFamily="2" charset="-122"/>
                <a:ea typeface="华文宋体" pitchFamily="2" charset="-122"/>
              </a:rPr>
              <a:t> </a:t>
            </a:r>
            <a:r>
              <a:rPr lang="en-US" altLang="zh-CN" sz="2000" dirty="0">
                <a:latin typeface="华文宋体" pitchFamily="2" charset="-122"/>
                <a:ea typeface="华文宋体" pitchFamily="2" charset="-122"/>
              </a:rPr>
              <a:t>1</a:t>
            </a:r>
            <a:r>
              <a:rPr lang="zh-CN" altLang="en-US" sz="2000" dirty="0">
                <a:latin typeface="华文宋体" pitchFamily="2" charset="-122"/>
                <a:ea typeface="华文宋体" pitchFamily="2" charset="-122"/>
              </a:rPr>
              <a:t>．现金盘盈</a:t>
            </a:r>
            <a:endParaRPr lang="zh-CN" altLang="en-US" sz="2000" dirty="0">
              <a:latin typeface="华文宋体" pitchFamily="2" charset="-122"/>
              <a:ea typeface="华文宋体" pitchFamily="2" charset="-122"/>
            </a:endParaRPr>
          </a:p>
          <a:p>
            <a:pPr marL="342900" lvl="0" indent="-342900" eaLnBrk="1" hangingPunct="1">
              <a:buNone/>
            </a:pPr>
            <a:r>
              <a:rPr lang="zh-CN" altLang="en-US" sz="2000" dirty="0">
                <a:latin typeface="华文宋体" pitchFamily="2" charset="-122"/>
                <a:ea typeface="华文宋体" pitchFamily="2" charset="-122"/>
              </a:rPr>
              <a:t> 查明原因前：</a:t>
            </a:r>
            <a:endParaRPr lang="zh-CN" altLang="en-US" sz="2000" dirty="0">
              <a:latin typeface="华文宋体" pitchFamily="2" charset="-122"/>
              <a:ea typeface="华文宋体" pitchFamily="2" charset="-122"/>
            </a:endParaRPr>
          </a:p>
          <a:p>
            <a:pPr marL="342900" lvl="0" indent="-342900" eaLnBrk="1" hangingPunct="1">
              <a:buNone/>
            </a:pPr>
            <a:r>
              <a:rPr lang="zh-CN" altLang="en-US" sz="2000" dirty="0">
                <a:latin typeface="华文宋体" pitchFamily="2" charset="-122"/>
                <a:ea typeface="华文宋体" pitchFamily="2" charset="-122"/>
              </a:rPr>
              <a:t>   借：现金                     </a:t>
            </a:r>
            <a:r>
              <a:rPr lang="en-US" altLang="zh-CN" sz="2000" dirty="0">
                <a:latin typeface="华文宋体" pitchFamily="2" charset="-122"/>
                <a:ea typeface="华文宋体" pitchFamily="2" charset="-122"/>
              </a:rPr>
              <a:t>×××</a:t>
            </a:r>
            <a:endParaRPr lang="en-US" altLang="zh-CN" sz="2000" dirty="0">
              <a:latin typeface="华文宋体" pitchFamily="2" charset="-122"/>
              <a:ea typeface="华文宋体" pitchFamily="2" charset="-122"/>
            </a:endParaRPr>
          </a:p>
          <a:p>
            <a:pPr marL="342900" lvl="0" indent="-342900" eaLnBrk="1" hangingPunct="1">
              <a:buNone/>
            </a:pPr>
            <a:r>
              <a:rPr lang="en-US" altLang="zh-CN" sz="2000" dirty="0">
                <a:latin typeface="华文宋体" pitchFamily="2" charset="-122"/>
                <a:ea typeface="华文宋体" pitchFamily="2" charset="-122"/>
              </a:rPr>
              <a:t>     </a:t>
            </a:r>
            <a:r>
              <a:rPr lang="zh-CN" altLang="en-US" sz="2000" dirty="0">
                <a:latin typeface="华文宋体" pitchFamily="2" charset="-122"/>
                <a:ea typeface="华文宋体" pitchFamily="2" charset="-122"/>
              </a:rPr>
              <a:t>贷：待处理财产损溢 </a:t>
            </a:r>
            <a:r>
              <a:rPr lang="en-US" altLang="zh-CN" sz="2000" dirty="0">
                <a:latin typeface="华文宋体" pitchFamily="2" charset="-122"/>
                <a:ea typeface="华文宋体" pitchFamily="2" charset="-122"/>
              </a:rPr>
              <a:t>—</a:t>
            </a:r>
            <a:r>
              <a:rPr lang="zh-CN" altLang="en-US" sz="2000" dirty="0">
                <a:latin typeface="华文宋体" pitchFamily="2" charset="-122"/>
                <a:ea typeface="华文宋体" pitchFamily="2" charset="-122"/>
              </a:rPr>
              <a:t>待处理流动资产损溢       </a:t>
            </a:r>
            <a:r>
              <a:rPr lang="en-US" altLang="zh-CN" sz="2000" dirty="0">
                <a:latin typeface="华文宋体" pitchFamily="2" charset="-122"/>
                <a:ea typeface="华文宋体" pitchFamily="2" charset="-122"/>
              </a:rPr>
              <a:t>×××</a:t>
            </a:r>
            <a:endParaRPr lang="en-US" altLang="zh-CN" sz="2000" dirty="0">
              <a:latin typeface="华文宋体" pitchFamily="2" charset="-122"/>
              <a:ea typeface="华文宋体" pitchFamily="2" charset="-122"/>
            </a:endParaRPr>
          </a:p>
          <a:p>
            <a:pPr marL="342900" lvl="0" indent="-342900" eaLnBrk="1" hangingPunct="1">
              <a:buNone/>
            </a:pPr>
            <a:r>
              <a:rPr lang="en-US" altLang="zh-CN" sz="2000" dirty="0">
                <a:latin typeface="华文宋体" pitchFamily="2" charset="-122"/>
                <a:ea typeface="华文宋体" pitchFamily="2" charset="-122"/>
              </a:rPr>
              <a:t> </a:t>
            </a:r>
            <a:r>
              <a:rPr lang="zh-CN" altLang="en-US" sz="2000" dirty="0">
                <a:latin typeface="华文宋体" pitchFamily="2" charset="-122"/>
                <a:ea typeface="华文宋体" pitchFamily="2" charset="-122"/>
              </a:rPr>
              <a:t>查明原因后：</a:t>
            </a:r>
            <a:endParaRPr lang="zh-CN" altLang="en-US" sz="2000" dirty="0">
              <a:latin typeface="华文宋体" pitchFamily="2" charset="-122"/>
              <a:ea typeface="华文宋体" pitchFamily="2" charset="-122"/>
            </a:endParaRPr>
          </a:p>
          <a:p>
            <a:pPr marL="342900" lvl="0" indent="-342900" eaLnBrk="1" hangingPunct="1">
              <a:buNone/>
            </a:pPr>
            <a:r>
              <a:rPr lang="zh-CN" altLang="en-US" sz="2000" dirty="0">
                <a:latin typeface="华文宋体" pitchFamily="2" charset="-122"/>
                <a:ea typeface="华文宋体" pitchFamily="2" charset="-122"/>
              </a:rPr>
              <a:t>   借：待处理财产损溢 </a:t>
            </a:r>
            <a:r>
              <a:rPr lang="en-US" altLang="zh-CN" sz="2000" dirty="0">
                <a:latin typeface="华文宋体" pitchFamily="2" charset="-122"/>
                <a:ea typeface="华文宋体" pitchFamily="2" charset="-122"/>
              </a:rPr>
              <a:t>—</a:t>
            </a:r>
            <a:r>
              <a:rPr lang="zh-CN" altLang="en-US" sz="2000" dirty="0">
                <a:latin typeface="华文宋体" pitchFamily="2" charset="-122"/>
                <a:ea typeface="华文宋体" pitchFamily="2" charset="-122"/>
              </a:rPr>
              <a:t>待处理流动资产损溢     </a:t>
            </a:r>
            <a:r>
              <a:rPr lang="en-US" altLang="zh-CN" sz="2000" dirty="0">
                <a:latin typeface="华文宋体" pitchFamily="2" charset="-122"/>
                <a:ea typeface="华文宋体" pitchFamily="2" charset="-122"/>
              </a:rPr>
              <a:t>×××</a:t>
            </a:r>
            <a:endParaRPr lang="en-US" altLang="zh-CN" sz="2000" dirty="0">
              <a:latin typeface="华文宋体" pitchFamily="2" charset="-122"/>
              <a:ea typeface="华文宋体" pitchFamily="2" charset="-122"/>
            </a:endParaRPr>
          </a:p>
          <a:p>
            <a:pPr marL="342900" lvl="0" indent="-342900" eaLnBrk="1" hangingPunct="1">
              <a:buNone/>
            </a:pPr>
            <a:r>
              <a:rPr lang="en-US" altLang="zh-CN" sz="2000" dirty="0">
                <a:latin typeface="华文宋体" pitchFamily="2" charset="-122"/>
                <a:ea typeface="华文宋体" pitchFamily="2" charset="-122"/>
              </a:rPr>
              <a:t>     </a:t>
            </a:r>
            <a:r>
              <a:rPr lang="zh-CN" altLang="en-US" sz="2000" dirty="0">
                <a:latin typeface="华文宋体" pitchFamily="2" charset="-122"/>
                <a:ea typeface="华文宋体" pitchFamily="2" charset="-122"/>
              </a:rPr>
              <a:t>贷：其他应付款</a:t>
            </a:r>
            <a:r>
              <a:rPr lang="en-US" altLang="zh-CN" sz="2000" dirty="0">
                <a:latin typeface="华文宋体" pitchFamily="2" charset="-122"/>
                <a:ea typeface="华文宋体" pitchFamily="2" charset="-122"/>
              </a:rPr>
              <a:t>—××</a:t>
            </a:r>
            <a:r>
              <a:rPr lang="zh-CN" altLang="en-US" sz="2000" dirty="0">
                <a:latin typeface="华文宋体" pitchFamily="2" charset="-122"/>
                <a:ea typeface="华文宋体" pitchFamily="2" charset="-122"/>
              </a:rPr>
              <a:t>单位或个人</a:t>
            </a:r>
            <a:r>
              <a:rPr lang="en-US" altLang="zh-CN" sz="2000" dirty="0">
                <a:latin typeface="华文宋体" pitchFamily="2" charset="-122"/>
                <a:ea typeface="华文宋体" pitchFamily="2" charset="-122"/>
              </a:rPr>
              <a:t>××× </a:t>
            </a:r>
            <a:endParaRPr lang="en-US" altLang="zh-CN" sz="2000" dirty="0">
              <a:latin typeface="华文宋体" pitchFamily="2" charset="-122"/>
              <a:ea typeface="华文宋体" pitchFamily="2" charset="-122"/>
            </a:endParaRPr>
          </a:p>
          <a:p>
            <a:pPr marL="342900" lvl="0" indent="-342900" eaLnBrk="1" hangingPunct="1">
              <a:buNone/>
            </a:pPr>
            <a:r>
              <a:rPr lang="en-US" altLang="zh-CN" sz="2000" dirty="0">
                <a:latin typeface="华文宋体" pitchFamily="2" charset="-122"/>
                <a:ea typeface="华文宋体" pitchFamily="2" charset="-122"/>
              </a:rPr>
              <a:t>             </a:t>
            </a:r>
            <a:r>
              <a:rPr lang="zh-CN" altLang="en-US" sz="2000" dirty="0">
                <a:latin typeface="华文宋体" pitchFamily="2" charset="-122"/>
                <a:ea typeface="华文宋体" pitchFamily="2" charset="-122"/>
              </a:rPr>
              <a:t>营业外收入</a:t>
            </a:r>
            <a:r>
              <a:rPr lang="en-US" altLang="zh-CN" sz="2000" dirty="0">
                <a:latin typeface="华文宋体" pitchFamily="2" charset="-122"/>
                <a:ea typeface="华文宋体" pitchFamily="2" charset="-122"/>
              </a:rPr>
              <a:t>—</a:t>
            </a:r>
            <a:r>
              <a:rPr lang="zh-CN" altLang="en-US" sz="2000" dirty="0">
                <a:latin typeface="华文宋体" pitchFamily="2" charset="-122"/>
                <a:ea typeface="华文宋体" pitchFamily="2" charset="-122"/>
              </a:rPr>
              <a:t>现金溢余      </a:t>
            </a:r>
            <a:r>
              <a:rPr lang="en-US" altLang="zh-CN" sz="2000" dirty="0">
                <a:latin typeface="华文宋体" pitchFamily="2" charset="-122"/>
                <a:ea typeface="华文宋体" pitchFamily="2" charset="-122"/>
              </a:rPr>
              <a:t>××× </a:t>
            </a:r>
            <a:endParaRPr lang="en-US" altLang="zh-CN" sz="2000" dirty="0">
              <a:latin typeface="华文宋体" pitchFamily="2" charset="-122"/>
              <a:ea typeface="华文宋体" pitchFamily="2" charset="-122"/>
            </a:endParaRPr>
          </a:p>
        </p:txBody>
      </p:sp>
    </p:spTree>
  </p:cSld>
  <p:clrMapOvr>
    <a:masterClrMapping/>
  </p:clrMapOvr>
  <p:transition spd="med">
    <p:random/>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6"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69987" name="Rectangle 5"/>
          <p:cNvSpPr/>
          <p:nvPr/>
        </p:nvSpPr>
        <p:spPr>
          <a:xfrm>
            <a:off x="611188" y="1341438"/>
            <a:ext cx="8208962" cy="4876800"/>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eaLnBrk="1" hangingPunct="1">
              <a:buNone/>
            </a:pPr>
            <a:r>
              <a:rPr lang="zh-CN" altLang="en-US" sz="2000" dirty="0">
                <a:latin typeface="华文宋体" pitchFamily="2" charset="-122"/>
                <a:ea typeface="华文宋体" pitchFamily="2" charset="-122"/>
              </a:rPr>
              <a:t>（一）现金清查结果的处理</a:t>
            </a:r>
            <a:endParaRPr lang="zh-CN" altLang="en-US" sz="2000" dirty="0">
              <a:latin typeface="华文宋体" pitchFamily="2" charset="-122"/>
              <a:ea typeface="华文宋体" pitchFamily="2" charset="-122"/>
            </a:endParaRPr>
          </a:p>
          <a:p>
            <a:pPr marL="342900" lvl="0" indent="-342900" eaLnBrk="1" hangingPunct="1">
              <a:buNone/>
            </a:pPr>
            <a:r>
              <a:rPr lang="zh-CN" altLang="en-US" sz="2000" dirty="0">
                <a:latin typeface="华文宋体" pitchFamily="2" charset="-122"/>
                <a:ea typeface="华文宋体" pitchFamily="2" charset="-122"/>
              </a:rPr>
              <a:t> </a:t>
            </a:r>
            <a:r>
              <a:rPr lang="en-US" altLang="zh-CN" sz="2000" dirty="0">
                <a:latin typeface="华文宋体" pitchFamily="2" charset="-122"/>
                <a:ea typeface="华文宋体" pitchFamily="2" charset="-122"/>
              </a:rPr>
              <a:t>2</a:t>
            </a:r>
            <a:r>
              <a:rPr lang="zh-CN" altLang="en-US" sz="2000" dirty="0">
                <a:latin typeface="华文宋体" pitchFamily="2" charset="-122"/>
                <a:ea typeface="华文宋体" pitchFamily="2" charset="-122"/>
              </a:rPr>
              <a:t>．现金盘亏</a:t>
            </a:r>
            <a:endParaRPr lang="zh-CN" altLang="en-US" sz="2000" dirty="0">
              <a:latin typeface="华文宋体" pitchFamily="2" charset="-122"/>
              <a:ea typeface="华文宋体" pitchFamily="2" charset="-122"/>
            </a:endParaRPr>
          </a:p>
          <a:p>
            <a:pPr marL="342900" lvl="0" indent="-342900" eaLnBrk="1" hangingPunct="1">
              <a:buNone/>
            </a:pPr>
            <a:r>
              <a:rPr lang="zh-CN" altLang="en-US" sz="2000" dirty="0">
                <a:latin typeface="华文宋体" pitchFamily="2" charset="-122"/>
                <a:ea typeface="华文宋体" pitchFamily="2" charset="-122"/>
              </a:rPr>
              <a:t> 查明原因前：</a:t>
            </a:r>
            <a:endParaRPr lang="zh-CN" altLang="en-US" sz="2000" dirty="0">
              <a:latin typeface="华文宋体" pitchFamily="2" charset="-122"/>
              <a:ea typeface="华文宋体" pitchFamily="2" charset="-122"/>
            </a:endParaRPr>
          </a:p>
          <a:p>
            <a:pPr marL="342900" lvl="0" indent="-342900" eaLnBrk="1" hangingPunct="1">
              <a:buNone/>
            </a:pPr>
            <a:r>
              <a:rPr lang="zh-CN" altLang="en-US" sz="2000" dirty="0">
                <a:latin typeface="华文宋体" pitchFamily="2" charset="-122"/>
                <a:ea typeface="华文宋体" pitchFamily="2" charset="-122"/>
              </a:rPr>
              <a:t>   借：待处理财产损溢</a:t>
            </a:r>
            <a:r>
              <a:rPr lang="en-US" altLang="zh-CN" sz="2000" dirty="0">
                <a:latin typeface="华文宋体" pitchFamily="2" charset="-122"/>
                <a:ea typeface="华文宋体" pitchFamily="2" charset="-122"/>
              </a:rPr>
              <a:t>—</a:t>
            </a:r>
            <a:r>
              <a:rPr lang="zh-CN" altLang="en-US" sz="2000" dirty="0">
                <a:latin typeface="华文宋体" pitchFamily="2" charset="-122"/>
                <a:ea typeface="华文宋体" pitchFamily="2" charset="-122"/>
              </a:rPr>
              <a:t>待处理流动资产损溢       </a:t>
            </a:r>
            <a:r>
              <a:rPr lang="en-US" altLang="zh-CN" sz="2000" dirty="0">
                <a:latin typeface="华文宋体" pitchFamily="2" charset="-122"/>
                <a:ea typeface="华文宋体" pitchFamily="2" charset="-122"/>
              </a:rPr>
              <a:t>×××</a:t>
            </a:r>
            <a:endParaRPr lang="en-US" altLang="zh-CN" sz="2000" dirty="0">
              <a:latin typeface="华文宋体" pitchFamily="2" charset="-122"/>
              <a:ea typeface="华文宋体" pitchFamily="2" charset="-122"/>
            </a:endParaRPr>
          </a:p>
          <a:p>
            <a:pPr marL="342900" lvl="0" indent="-342900" eaLnBrk="1" hangingPunct="1">
              <a:buNone/>
            </a:pPr>
            <a:r>
              <a:rPr lang="en-US" altLang="zh-CN" sz="2000" dirty="0">
                <a:latin typeface="华文宋体" pitchFamily="2" charset="-122"/>
                <a:ea typeface="华文宋体" pitchFamily="2" charset="-122"/>
              </a:rPr>
              <a:t>         </a:t>
            </a:r>
            <a:r>
              <a:rPr lang="zh-CN" altLang="en-US" sz="2000" dirty="0">
                <a:latin typeface="华文宋体" pitchFamily="2" charset="-122"/>
                <a:ea typeface="华文宋体" pitchFamily="2" charset="-122"/>
              </a:rPr>
              <a:t>贷：现金                       </a:t>
            </a:r>
            <a:r>
              <a:rPr lang="en-US" altLang="zh-CN" sz="2000" dirty="0">
                <a:latin typeface="华文宋体" pitchFamily="2" charset="-122"/>
                <a:ea typeface="华文宋体" pitchFamily="2" charset="-122"/>
              </a:rPr>
              <a:t>×××</a:t>
            </a:r>
            <a:endParaRPr lang="en-US" altLang="zh-CN" sz="2000" dirty="0">
              <a:latin typeface="华文宋体" pitchFamily="2" charset="-122"/>
              <a:ea typeface="华文宋体" pitchFamily="2" charset="-122"/>
            </a:endParaRPr>
          </a:p>
          <a:p>
            <a:pPr marL="342900" lvl="0" indent="-342900" eaLnBrk="1" hangingPunct="1">
              <a:buNone/>
            </a:pPr>
            <a:r>
              <a:rPr lang="en-US" altLang="zh-CN" sz="2000" dirty="0">
                <a:latin typeface="华文宋体" pitchFamily="2" charset="-122"/>
                <a:ea typeface="华文宋体" pitchFamily="2" charset="-122"/>
              </a:rPr>
              <a:t> </a:t>
            </a:r>
            <a:r>
              <a:rPr lang="zh-CN" altLang="en-US" sz="2000" dirty="0">
                <a:latin typeface="华文宋体" pitchFamily="2" charset="-122"/>
                <a:ea typeface="华文宋体" pitchFamily="2" charset="-122"/>
              </a:rPr>
              <a:t>查明原因后：</a:t>
            </a:r>
            <a:endParaRPr lang="zh-CN" altLang="en-US" sz="2000" dirty="0">
              <a:latin typeface="华文宋体" pitchFamily="2" charset="-122"/>
              <a:ea typeface="华文宋体" pitchFamily="2" charset="-122"/>
            </a:endParaRPr>
          </a:p>
          <a:p>
            <a:pPr marL="342900" lvl="0" indent="-342900" eaLnBrk="1" hangingPunct="1">
              <a:buNone/>
            </a:pPr>
            <a:r>
              <a:rPr lang="zh-CN" altLang="en-US" sz="2000" dirty="0">
                <a:latin typeface="华文宋体" pitchFamily="2" charset="-122"/>
                <a:ea typeface="华文宋体" pitchFamily="2" charset="-122"/>
              </a:rPr>
              <a:t>   借：其他应收款</a:t>
            </a:r>
            <a:r>
              <a:rPr lang="en-US" altLang="zh-CN" sz="2000" dirty="0">
                <a:latin typeface="华文宋体" pitchFamily="2" charset="-122"/>
                <a:ea typeface="华文宋体" pitchFamily="2" charset="-122"/>
              </a:rPr>
              <a:t>—××</a:t>
            </a:r>
            <a:r>
              <a:rPr lang="zh-CN" altLang="en-US" sz="2000" dirty="0">
                <a:latin typeface="华文宋体" pitchFamily="2" charset="-122"/>
                <a:ea typeface="华文宋体" pitchFamily="2" charset="-122"/>
              </a:rPr>
              <a:t>单位或个人</a:t>
            </a:r>
            <a:r>
              <a:rPr lang="en-US" altLang="zh-CN" sz="2000" dirty="0">
                <a:latin typeface="华文宋体" pitchFamily="2" charset="-122"/>
                <a:ea typeface="华文宋体" pitchFamily="2" charset="-122"/>
              </a:rPr>
              <a:t>×××</a:t>
            </a:r>
            <a:endParaRPr lang="en-US" altLang="zh-CN" sz="2000" dirty="0">
              <a:latin typeface="华文宋体" pitchFamily="2" charset="-122"/>
              <a:ea typeface="华文宋体" pitchFamily="2" charset="-122"/>
            </a:endParaRPr>
          </a:p>
          <a:p>
            <a:pPr marL="342900" lvl="0" indent="-342900" eaLnBrk="1" hangingPunct="1">
              <a:buNone/>
            </a:pPr>
            <a:r>
              <a:rPr lang="en-US" altLang="zh-CN" sz="2000" dirty="0">
                <a:latin typeface="华文宋体" pitchFamily="2" charset="-122"/>
                <a:ea typeface="华文宋体" pitchFamily="2" charset="-122"/>
              </a:rPr>
              <a:t>           </a:t>
            </a:r>
            <a:r>
              <a:rPr lang="zh-CN" altLang="en-US" sz="2000" dirty="0">
                <a:latin typeface="华文宋体" pitchFamily="2" charset="-122"/>
                <a:ea typeface="华文宋体" pitchFamily="2" charset="-122"/>
              </a:rPr>
              <a:t>管理费用</a:t>
            </a:r>
            <a:r>
              <a:rPr lang="en-US" altLang="zh-CN" sz="2000" dirty="0">
                <a:latin typeface="华文宋体" pitchFamily="2" charset="-122"/>
                <a:ea typeface="华文宋体" pitchFamily="2" charset="-122"/>
              </a:rPr>
              <a:t>——</a:t>
            </a:r>
            <a:r>
              <a:rPr lang="zh-CN" altLang="en-US" sz="2000" dirty="0">
                <a:latin typeface="华文宋体" pitchFamily="2" charset="-122"/>
                <a:ea typeface="华文宋体" pitchFamily="2" charset="-122"/>
              </a:rPr>
              <a:t>现金短缺      </a:t>
            </a:r>
            <a:r>
              <a:rPr lang="en-US" altLang="zh-CN" sz="2000" dirty="0">
                <a:latin typeface="华文宋体" pitchFamily="2" charset="-122"/>
                <a:ea typeface="华文宋体" pitchFamily="2" charset="-122"/>
              </a:rPr>
              <a:t>×××</a:t>
            </a:r>
            <a:endParaRPr lang="en-US" altLang="zh-CN" sz="2000" dirty="0">
              <a:latin typeface="华文宋体" pitchFamily="2" charset="-122"/>
              <a:ea typeface="华文宋体" pitchFamily="2" charset="-122"/>
            </a:endParaRPr>
          </a:p>
          <a:p>
            <a:pPr marL="342900" lvl="0" indent="-342900" eaLnBrk="1" hangingPunct="1">
              <a:buNone/>
            </a:pPr>
            <a:r>
              <a:rPr lang="en-US" altLang="zh-CN" sz="2000" dirty="0">
                <a:latin typeface="华文宋体" pitchFamily="2" charset="-122"/>
                <a:ea typeface="华文宋体" pitchFamily="2" charset="-122"/>
              </a:rPr>
              <a:t>         </a:t>
            </a:r>
            <a:r>
              <a:rPr lang="zh-CN" altLang="en-US" sz="2000" dirty="0">
                <a:latin typeface="华文宋体" pitchFamily="2" charset="-122"/>
                <a:ea typeface="华文宋体" pitchFamily="2" charset="-122"/>
              </a:rPr>
              <a:t>贷：待处理财产损溢</a:t>
            </a:r>
            <a:r>
              <a:rPr lang="en-US" altLang="zh-CN" sz="2000" dirty="0">
                <a:latin typeface="华文宋体" pitchFamily="2" charset="-122"/>
                <a:ea typeface="华文宋体" pitchFamily="2" charset="-122"/>
              </a:rPr>
              <a:t>—</a:t>
            </a:r>
            <a:r>
              <a:rPr lang="zh-CN" altLang="en-US" sz="2000" dirty="0">
                <a:latin typeface="华文宋体" pitchFamily="2" charset="-122"/>
                <a:ea typeface="华文宋体" pitchFamily="2" charset="-122"/>
              </a:rPr>
              <a:t>待处理流动资产损溢      </a:t>
            </a:r>
            <a:r>
              <a:rPr lang="en-US" altLang="zh-CN" sz="2000" dirty="0">
                <a:latin typeface="华文宋体" pitchFamily="2" charset="-122"/>
                <a:ea typeface="华文宋体" pitchFamily="2" charset="-122"/>
              </a:rPr>
              <a:t>××× </a:t>
            </a:r>
            <a:endParaRPr lang="en-US" altLang="zh-CN" sz="2000" dirty="0">
              <a:latin typeface="华文宋体" pitchFamily="2" charset="-122"/>
              <a:ea typeface="华文宋体" pitchFamily="2" charset="-122"/>
            </a:endParaRPr>
          </a:p>
        </p:txBody>
      </p:sp>
    </p:spTree>
  </p:cSld>
  <p:clrMapOvr>
    <a:masterClrMapping/>
  </p:clrMapOvr>
  <p:transition spd="med">
    <p:random/>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1010"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71011" name="Rectangle 4"/>
          <p:cNvSpPr/>
          <p:nvPr/>
        </p:nvSpPr>
        <p:spPr>
          <a:xfrm>
            <a:off x="611188" y="1341438"/>
            <a:ext cx="8208962" cy="4953000"/>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eaLnBrk="1" hangingPunct="1">
              <a:buNone/>
            </a:pPr>
            <a:r>
              <a:rPr lang="zh-CN" altLang="en-US" sz="2000" dirty="0">
                <a:latin typeface="华文宋体" pitchFamily="2" charset="-122"/>
                <a:ea typeface="华文宋体" pitchFamily="2" charset="-122"/>
              </a:rPr>
              <a:t>（二）存货清查结果的处理</a:t>
            </a:r>
            <a:endParaRPr lang="zh-CN" altLang="en-US" sz="2000" dirty="0">
              <a:latin typeface="华文宋体" pitchFamily="2" charset="-122"/>
              <a:ea typeface="华文宋体" pitchFamily="2" charset="-122"/>
            </a:endParaRPr>
          </a:p>
          <a:p>
            <a:pPr marL="342900" lvl="0" indent="-342900" eaLnBrk="1" hangingPunct="1">
              <a:buNone/>
            </a:pPr>
            <a:r>
              <a:rPr lang="en-US" altLang="zh-CN" sz="2000" dirty="0">
                <a:latin typeface="华文宋体" pitchFamily="2" charset="-122"/>
                <a:ea typeface="华文宋体" pitchFamily="2" charset="-122"/>
              </a:rPr>
              <a:t>1</a:t>
            </a:r>
            <a:r>
              <a:rPr lang="zh-CN" altLang="en-US" sz="2000" dirty="0">
                <a:latin typeface="华文宋体" pitchFamily="2" charset="-122"/>
                <a:ea typeface="华文宋体" pitchFamily="2" charset="-122"/>
              </a:rPr>
              <a:t>．存货盘盈</a:t>
            </a:r>
            <a:endParaRPr lang="zh-CN" altLang="en-US" sz="2000" dirty="0">
              <a:latin typeface="华文宋体" pitchFamily="2" charset="-122"/>
              <a:ea typeface="华文宋体" pitchFamily="2" charset="-122"/>
            </a:endParaRPr>
          </a:p>
          <a:p>
            <a:pPr marL="342900" lvl="0" indent="-342900" eaLnBrk="1" hangingPunct="1">
              <a:buNone/>
            </a:pPr>
            <a:r>
              <a:rPr lang="zh-CN" altLang="en-US" sz="1800" dirty="0">
                <a:latin typeface="华文宋体" pitchFamily="2" charset="-122"/>
                <a:ea typeface="华文宋体" pitchFamily="2" charset="-122"/>
              </a:rPr>
              <a:t>查明原因前：</a:t>
            </a:r>
            <a:endParaRPr lang="zh-CN" altLang="en-US" sz="1800" dirty="0">
              <a:latin typeface="华文宋体" pitchFamily="2" charset="-122"/>
              <a:ea typeface="华文宋体" pitchFamily="2" charset="-122"/>
            </a:endParaRPr>
          </a:p>
          <a:p>
            <a:pPr marL="342900" lvl="0" indent="-342900" eaLnBrk="1" hangingPunct="1">
              <a:buNone/>
            </a:pPr>
            <a:r>
              <a:rPr lang="zh-CN" altLang="en-US" sz="1800" dirty="0">
                <a:latin typeface="华文宋体" pitchFamily="2" charset="-122"/>
                <a:ea typeface="华文宋体" pitchFamily="2" charset="-122"/>
              </a:rPr>
              <a:t>  借：原材料、库存商品等科目  </a:t>
            </a:r>
            <a:r>
              <a:rPr lang="en-US" altLang="zh-CN" sz="1800" dirty="0">
                <a:latin typeface="华文宋体" pitchFamily="2" charset="-122"/>
                <a:ea typeface="华文宋体" pitchFamily="2" charset="-122"/>
              </a:rPr>
              <a:t>×××</a:t>
            </a:r>
            <a:endParaRPr lang="en-US" altLang="zh-CN" sz="1800" dirty="0">
              <a:latin typeface="华文宋体" pitchFamily="2" charset="-122"/>
              <a:ea typeface="华文宋体" pitchFamily="2" charset="-122"/>
            </a:endParaRPr>
          </a:p>
          <a:p>
            <a:pPr marL="342900" lvl="0" indent="-342900" eaLnBrk="1" hangingPunct="1">
              <a:buNone/>
            </a:pPr>
            <a:r>
              <a:rPr lang="en-US" altLang="zh-CN" sz="1800" dirty="0">
                <a:latin typeface="华文宋体" pitchFamily="2" charset="-122"/>
                <a:ea typeface="华文宋体" pitchFamily="2" charset="-122"/>
              </a:rPr>
              <a:t>        </a:t>
            </a:r>
            <a:r>
              <a:rPr lang="zh-CN" altLang="en-US" sz="1800" dirty="0">
                <a:latin typeface="华文宋体" pitchFamily="2" charset="-122"/>
                <a:ea typeface="华文宋体" pitchFamily="2" charset="-122"/>
              </a:rPr>
              <a:t>贷：待处理财产损溢 </a:t>
            </a:r>
            <a:r>
              <a:rPr lang="en-US" altLang="zh-CN" sz="1800" dirty="0">
                <a:latin typeface="华文宋体" pitchFamily="2" charset="-122"/>
                <a:ea typeface="华文宋体" pitchFamily="2" charset="-122"/>
              </a:rPr>
              <a:t>—</a:t>
            </a:r>
            <a:r>
              <a:rPr lang="zh-CN" altLang="en-US" sz="1800" dirty="0">
                <a:latin typeface="华文宋体" pitchFamily="2" charset="-122"/>
                <a:ea typeface="华文宋体" pitchFamily="2" charset="-122"/>
              </a:rPr>
              <a:t>待处理流动资产损溢      </a:t>
            </a:r>
            <a:r>
              <a:rPr lang="en-US" altLang="zh-CN" sz="1800" dirty="0">
                <a:latin typeface="华文宋体" pitchFamily="2" charset="-122"/>
                <a:ea typeface="华文宋体" pitchFamily="2" charset="-122"/>
              </a:rPr>
              <a:t>×××</a:t>
            </a:r>
            <a:endParaRPr lang="en-US" altLang="zh-CN" sz="1800" dirty="0">
              <a:latin typeface="华文宋体" pitchFamily="2" charset="-122"/>
              <a:ea typeface="华文宋体" pitchFamily="2" charset="-122"/>
            </a:endParaRPr>
          </a:p>
          <a:p>
            <a:pPr marL="342900" lvl="0" indent="-342900" eaLnBrk="1" hangingPunct="1">
              <a:buNone/>
            </a:pPr>
            <a:r>
              <a:rPr lang="zh-CN" altLang="en-US" sz="1800" dirty="0">
                <a:latin typeface="华文宋体" pitchFamily="2" charset="-122"/>
                <a:ea typeface="华文宋体" pitchFamily="2" charset="-122"/>
              </a:rPr>
              <a:t>查明原因后：</a:t>
            </a:r>
            <a:endParaRPr lang="zh-CN" altLang="en-US" sz="1800" dirty="0">
              <a:latin typeface="华文宋体" pitchFamily="2" charset="-122"/>
              <a:ea typeface="华文宋体" pitchFamily="2" charset="-122"/>
            </a:endParaRPr>
          </a:p>
          <a:p>
            <a:pPr marL="342900" lvl="0" indent="-342900" eaLnBrk="1" hangingPunct="1">
              <a:buNone/>
            </a:pPr>
            <a:r>
              <a:rPr lang="zh-CN" altLang="en-US" sz="1800" dirty="0">
                <a:latin typeface="华文宋体" pitchFamily="2" charset="-122"/>
                <a:ea typeface="华文宋体" pitchFamily="2" charset="-122"/>
              </a:rPr>
              <a:t>  借：待处理财产损溢</a:t>
            </a:r>
            <a:r>
              <a:rPr lang="en-US" altLang="zh-CN" sz="1800" dirty="0">
                <a:latin typeface="华文宋体" pitchFamily="2" charset="-122"/>
                <a:ea typeface="华文宋体" pitchFamily="2" charset="-122"/>
              </a:rPr>
              <a:t>—</a:t>
            </a:r>
            <a:r>
              <a:rPr lang="zh-CN" altLang="en-US" sz="1800" dirty="0">
                <a:latin typeface="华文宋体" pitchFamily="2" charset="-122"/>
                <a:ea typeface="华文宋体" pitchFamily="2" charset="-122"/>
              </a:rPr>
              <a:t>待处理流动资产损溢    </a:t>
            </a:r>
            <a:r>
              <a:rPr lang="en-US" altLang="zh-CN" sz="1800" dirty="0">
                <a:latin typeface="华文宋体" pitchFamily="2" charset="-122"/>
                <a:ea typeface="华文宋体" pitchFamily="2" charset="-122"/>
              </a:rPr>
              <a:t>×××</a:t>
            </a:r>
            <a:endParaRPr lang="en-US" altLang="zh-CN" sz="1800" dirty="0">
              <a:latin typeface="华文宋体" pitchFamily="2" charset="-122"/>
              <a:ea typeface="华文宋体" pitchFamily="2" charset="-122"/>
            </a:endParaRPr>
          </a:p>
          <a:p>
            <a:pPr marL="342900" lvl="0" indent="-342900" eaLnBrk="1" hangingPunct="1">
              <a:buNone/>
            </a:pPr>
            <a:r>
              <a:rPr lang="en-US" altLang="zh-CN" sz="1800" dirty="0">
                <a:latin typeface="华文宋体" pitchFamily="2" charset="-122"/>
                <a:ea typeface="华文宋体" pitchFamily="2" charset="-122"/>
              </a:rPr>
              <a:t>        </a:t>
            </a:r>
            <a:r>
              <a:rPr lang="zh-CN" altLang="en-US" sz="1800" dirty="0">
                <a:latin typeface="华文宋体" pitchFamily="2" charset="-122"/>
                <a:ea typeface="华文宋体" pitchFamily="2" charset="-122"/>
              </a:rPr>
              <a:t>贷：管理费用等科目            </a:t>
            </a:r>
            <a:r>
              <a:rPr lang="en-US" altLang="zh-CN" sz="1800" dirty="0">
                <a:latin typeface="华文宋体" pitchFamily="2" charset="-122"/>
                <a:ea typeface="华文宋体" pitchFamily="2" charset="-122"/>
              </a:rPr>
              <a:t>××× </a:t>
            </a:r>
            <a:endParaRPr lang="en-US" altLang="zh-CN" sz="1800" dirty="0">
              <a:latin typeface="华文宋体" pitchFamily="2" charset="-122"/>
              <a:ea typeface="华文宋体" pitchFamily="2" charset="-122"/>
            </a:endParaRPr>
          </a:p>
          <a:p>
            <a:pPr marL="342900" lvl="0" indent="-342900" eaLnBrk="1" hangingPunct="1">
              <a:lnSpc>
                <a:spcPct val="90000"/>
              </a:lnSpc>
              <a:buNone/>
            </a:pPr>
            <a:r>
              <a:rPr lang="en-US" altLang="zh-CN" sz="2000" dirty="0">
                <a:latin typeface="华文宋体" pitchFamily="2" charset="-122"/>
                <a:ea typeface="华文宋体" pitchFamily="2" charset="-122"/>
              </a:rPr>
              <a:t>2</a:t>
            </a:r>
            <a:r>
              <a:rPr lang="zh-CN" altLang="en-US" sz="2000" dirty="0">
                <a:latin typeface="华文宋体" pitchFamily="2" charset="-122"/>
                <a:ea typeface="华文宋体" pitchFamily="2" charset="-122"/>
              </a:rPr>
              <a:t>．存货盘亏</a:t>
            </a:r>
            <a:endParaRPr lang="zh-CN" altLang="en-US" sz="2000" dirty="0">
              <a:latin typeface="华文宋体" pitchFamily="2" charset="-122"/>
              <a:ea typeface="华文宋体" pitchFamily="2" charset="-122"/>
            </a:endParaRPr>
          </a:p>
          <a:p>
            <a:pPr marL="342900" lvl="0" indent="-342900" eaLnBrk="1" hangingPunct="1">
              <a:lnSpc>
                <a:spcPct val="90000"/>
              </a:lnSpc>
              <a:buNone/>
            </a:pPr>
            <a:r>
              <a:rPr lang="zh-CN" altLang="en-US" sz="1800" dirty="0">
                <a:latin typeface="华文宋体" pitchFamily="2" charset="-122"/>
                <a:ea typeface="华文宋体" pitchFamily="2" charset="-122"/>
              </a:rPr>
              <a:t>查明原因前：</a:t>
            </a:r>
            <a:endParaRPr lang="zh-CN" altLang="en-US" sz="1800" dirty="0">
              <a:latin typeface="华文宋体" pitchFamily="2" charset="-122"/>
              <a:ea typeface="华文宋体" pitchFamily="2" charset="-122"/>
            </a:endParaRPr>
          </a:p>
          <a:p>
            <a:pPr marL="342900" lvl="0" indent="-342900" eaLnBrk="1" hangingPunct="1">
              <a:lnSpc>
                <a:spcPct val="90000"/>
              </a:lnSpc>
              <a:buNone/>
            </a:pPr>
            <a:r>
              <a:rPr lang="zh-CN" altLang="en-US" sz="1800" dirty="0">
                <a:latin typeface="华文宋体" pitchFamily="2" charset="-122"/>
                <a:ea typeface="华文宋体" pitchFamily="2" charset="-122"/>
              </a:rPr>
              <a:t>  借：待处理财产损溢 </a:t>
            </a:r>
            <a:r>
              <a:rPr lang="en-US" altLang="zh-CN" sz="1800" dirty="0">
                <a:latin typeface="华文宋体" pitchFamily="2" charset="-122"/>
                <a:ea typeface="华文宋体" pitchFamily="2" charset="-122"/>
              </a:rPr>
              <a:t>—</a:t>
            </a:r>
            <a:r>
              <a:rPr lang="zh-CN" altLang="en-US" sz="1800" dirty="0">
                <a:latin typeface="华文宋体" pitchFamily="2" charset="-122"/>
                <a:ea typeface="华文宋体" pitchFamily="2" charset="-122"/>
              </a:rPr>
              <a:t>待处理流动资产损溢    </a:t>
            </a:r>
            <a:r>
              <a:rPr lang="en-US" altLang="zh-CN" sz="1800" dirty="0">
                <a:latin typeface="华文宋体" pitchFamily="2" charset="-122"/>
                <a:ea typeface="华文宋体" pitchFamily="2" charset="-122"/>
              </a:rPr>
              <a:t>×××</a:t>
            </a:r>
            <a:endParaRPr lang="en-US" altLang="zh-CN" sz="1800" dirty="0">
              <a:latin typeface="华文宋体" pitchFamily="2" charset="-122"/>
              <a:ea typeface="华文宋体" pitchFamily="2" charset="-122"/>
            </a:endParaRPr>
          </a:p>
          <a:p>
            <a:pPr marL="342900" lvl="0" indent="-342900" eaLnBrk="1" hangingPunct="1">
              <a:lnSpc>
                <a:spcPct val="90000"/>
              </a:lnSpc>
              <a:buNone/>
            </a:pPr>
            <a:r>
              <a:rPr lang="en-US" altLang="zh-CN" sz="1800" dirty="0">
                <a:latin typeface="华文宋体" pitchFamily="2" charset="-122"/>
                <a:ea typeface="华文宋体" pitchFamily="2" charset="-122"/>
              </a:rPr>
              <a:t>       </a:t>
            </a:r>
            <a:r>
              <a:rPr lang="zh-CN" altLang="en-US" sz="1800" dirty="0">
                <a:latin typeface="华文宋体" pitchFamily="2" charset="-122"/>
                <a:ea typeface="华文宋体" pitchFamily="2" charset="-122"/>
              </a:rPr>
              <a:t>贷：原材料、库存商品等科目    </a:t>
            </a:r>
            <a:r>
              <a:rPr lang="en-US" altLang="zh-CN" sz="1800" dirty="0">
                <a:latin typeface="华文宋体" pitchFamily="2" charset="-122"/>
                <a:ea typeface="华文宋体" pitchFamily="2" charset="-122"/>
              </a:rPr>
              <a:t>×××</a:t>
            </a:r>
            <a:endParaRPr lang="en-US" altLang="zh-CN" sz="1800" dirty="0">
              <a:latin typeface="华文宋体" pitchFamily="2" charset="-122"/>
              <a:ea typeface="华文宋体" pitchFamily="2" charset="-122"/>
            </a:endParaRPr>
          </a:p>
          <a:p>
            <a:pPr marL="342900" lvl="0" indent="-342900" eaLnBrk="1" hangingPunct="1">
              <a:lnSpc>
                <a:spcPct val="90000"/>
              </a:lnSpc>
              <a:buNone/>
            </a:pPr>
            <a:r>
              <a:rPr lang="zh-CN" altLang="en-US" sz="1800" dirty="0">
                <a:latin typeface="华文宋体" pitchFamily="2" charset="-122"/>
                <a:ea typeface="华文宋体" pitchFamily="2" charset="-122"/>
              </a:rPr>
              <a:t>查明原因后：</a:t>
            </a:r>
            <a:endParaRPr lang="zh-CN" altLang="en-US" sz="1800" dirty="0">
              <a:latin typeface="华文宋体" pitchFamily="2" charset="-122"/>
              <a:ea typeface="华文宋体" pitchFamily="2" charset="-122"/>
            </a:endParaRPr>
          </a:p>
          <a:p>
            <a:pPr marL="342900" lvl="0" indent="-342900" eaLnBrk="1" hangingPunct="1">
              <a:lnSpc>
                <a:spcPct val="90000"/>
              </a:lnSpc>
              <a:buNone/>
            </a:pPr>
            <a:r>
              <a:rPr lang="zh-CN" altLang="en-US" sz="1800" dirty="0">
                <a:latin typeface="华文宋体" pitchFamily="2" charset="-122"/>
                <a:ea typeface="华文宋体" pitchFamily="2" charset="-122"/>
              </a:rPr>
              <a:t>  借：其他应收款</a:t>
            </a:r>
            <a:r>
              <a:rPr lang="en-US" altLang="zh-CN" sz="1800" dirty="0">
                <a:latin typeface="华文宋体" pitchFamily="2" charset="-122"/>
                <a:ea typeface="华文宋体" pitchFamily="2" charset="-122"/>
              </a:rPr>
              <a:t>—××</a:t>
            </a:r>
            <a:r>
              <a:rPr lang="zh-CN" altLang="en-US" sz="1800" dirty="0">
                <a:latin typeface="华文宋体" pitchFamily="2" charset="-122"/>
                <a:ea typeface="华文宋体" pitchFamily="2" charset="-122"/>
              </a:rPr>
              <a:t>单位或个人        </a:t>
            </a:r>
            <a:r>
              <a:rPr lang="en-US" altLang="zh-CN" sz="1800" dirty="0">
                <a:latin typeface="华文宋体" pitchFamily="2" charset="-122"/>
                <a:ea typeface="华文宋体" pitchFamily="2" charset="-122"/>
              </a:rPr>
              <a:t>×××</a:t>
            </a:r>
            <a:endParaRPr lang="en-US" altLang="zh-CN" sz="1800" dirty="0">
              <a:latin typeface="华文宋体" pitchFamily="2" charset="-122"/>
              <a:ea typeface="华文宋体" pitchFamily="2" charset="-122"/>
            </a:endParaRPr>
          </a:p>
          <a:p>
            <a:pPr marL="342900" lvl="0" indent="-342900" eaLnBrk="1" hangingPunct="1">
              <a:lnSpc>
                <a:spcPct val="90000"/>
              </a:lnSpc>
              <a:buNone/>
            </a:pPr>
            <a:r>
              <a:rPr lang="en-US" altLang="zh-CN" sz="1800" dirty="0">
                <a:latin typeface="华文宋体" pitchFamily="2" charset="-122"/>
                <a:ea typeface="华文宋体" pitchFamily="2" charset="-122"/>
              </a:rPr>
              <a:t>          </a:t>
            </a:r>
            <a:r>
              <a:rPr lang="zh-CN" altLang="en-US" sz="1800" dirty="0">
                <a:latin typeface="华文宋体" pitchFamily="2" charset="-122"/>
                <a:ea typeface="华文宋体" pitchFamily="2" charset="-122"/>
              </a:rPr>
              <a:t>管理费用</a:t>
            </a:r>
            <a:r>
              <a:rPr lang="en-US" altLang="zh-CN" sz="1800" dirty="0">
                <a:latin typeface="华文宋体" pitchFamily="2" charset="-122"/>
                <a:ea typeface="华文宋体" pitchFamily="2" charset="-122"/>
              </a:rPr>
              <a:t>—</a:t>
            </a:r>
            <a:r>
              <a:rPr lang="zh-CN" altLang="en-US" sz="1800" dirty="0">
                <a:latin typeface="华文宋体" pitchFamily="2" charset="-122"/>
                <a:ea typeface="华文宋体" pitchFamily="2" charset="-122"/>
              </a:rPr>
              <a:t>存货盘亏      </a:t>
            </a:r>
            <a:r>
              <a:rPr lang="en-US" altLang="zh-CN" sz="1800" dirty="0">
                <a:latin typeface="华文宋体" pitchFamily="2" charset="-122"/>
                <a:ea typeface="华文宋体" pitchFamily="2" charset="-122"/>
              </a:rPr>
              <a:t>×××</a:t>
            </a:r>
            <a:endParaRPr lang="en-US" altLang="zh-CN" sz="1800" dirty="0">
              <a:latin typeface="华文宋体" pitchFamily="2" charset="-122"/>
              <a:ea typeface="华文宋体" pitchFamily="2" charset="-122"/>
            </a:endParaRPr>
          </a:p>
          <a:p>
            <a:pPr marL="342900" lvl="0" indent="-342900" eaLnBrk="1" hangingPunct="1">
              <a:lnSpc>
                <a:spcPct val="90000"/>
              </a:lnSpc>
              <a:buNone/>
            </a:pPr>
            <a:r>
              <a:rPr lang="en-US" altLang="zh-CN" sz="1800" dirty="0">
                <a:latin typeface="华文宋体" pitchFamily="2" charset="-122"/>
                <a:ea typeface="华文宋体" pitchFamily="2" charset="-122"/>
              </a:rPr>
              <a:t>          </a:t>
            </a:r>
            <a:r>
              <a:rPr lang="zh-CN" altLang="en-US" sz="1800" dirty="0">
                <a:latin typeface="华文宋体" pitchFamily="2" charset="-122"/>
                <a:ea typeface="华文宋体" pitchFamily="2" charset="-122"/>
              </a:rPr>
              <a:t>营业外支出</a:t>
            </a:r>
            <a:r>
              <a:rPr lang="en-US" altLang="zh-CN" sz="1800" dirty="0">
                <a:latin typeface="华文宋体" pitchFamily="2" charset="-122"/>
                <a:ea typeface="华文宋体" pitchFamily="2" charset="-122"/>
              </a:rPr>
              <a:t>—</a:t>
            </a:r>
            <a:r>
              <a:rPr lang="zh-CN" altLang="en-US" sz="1800" dirty="0">
                <a:latin typeface="华文宋体" pitchFamily="2" charset="-122"/>
                <a:ea typeface="华文宋体" pitchFamily="2" charset="-122"/>
              </a:rPr>
              <a:t>非常损失    </a:t>
            </a:r>
            <a:r>
              <a:rPr lang="en-US" altLang="zh-CN" sz="1800" dirty="0">
                <a:latin typeface="华文宋体" pitchFamily="2" charset="-122"/>
                <a:ea typeface="华文宋体" pitchFamily="2" charset="-122"/>
              </a:rPr>
              <a:t>×××</a:t>
            </a:r>
            <a:endParaRPr lang="en-US" altLang="zh-CN" sz="1800" dirty="0">
              <a:latin typeface="华文宋体" pitchFamily="2" charset="-122"/>
              <a:ea typeface="华文宋体" pitchFamily="2" charset="-122"/>
            </a:endParaRPr>
          </a:p>
          <a:p>
            <a:pPr marL="342900" lvl="0" indent="-342900" eaLnBrk="1" hangingPunct="1">
              <a:lnSpc>
                <a:spcPct val="90000"/>
              </a:lnSpc>
              <a:buNone/>
            </a:pPr>
            <a:r>
              <a:rPr lang="en-US" altLang="zh-CN" sz="1800" dirty="0">
                <a:latin typeface="华文宋体" pitchFamily="2" charset="-122"/>
                <a:ea typeface="华文宋体" pitchFamily="2" charset="-122"/>
              </a:rPr>
              <a:t>    </a:t>
            </a:r>
            <a:r>
              <a:rPr lang="zh-CN" altLang="en-US" sz="1800" dirty="0">
                <a:latin typeface="华文宋体" pitchFamily="2" charset="-122"/>
                <a:ea typeface="华文宋体" pitchFamily="2" charset="-122"/>
              </a:rPr>
              <a:t>贷：待处理财产损溢</a:t>
            </a:r>
            <a:r>
              <a:rPr lang="en-US" altLang="zh-CN" sz="1800" dirty="0">
                <a:latin typeface="华文宋体" pitchFamily="2" charset="-122"/>
                <a:ea typeface="华文宋体" pitchFamily="2" charset="-122"/>
              </a:rPr>
              <a:t>—</a:t>
            </a:r>
            <a:r>
              <a:rPr lang="zh-CN" altLang="en-US" sz="1800" dirty="0">
                <a:latin typeface="华文宋体" pitchFamily="2" charset="-122"/>
                <a:ea typeface="华文宋体" pitchFamily="2" charset="-122"/>
              </a:rPr>
              <a:t>待处理流动资产损溢      </a:t>
            </a:r>
            <a:r>
              <a:rPr lang="en-US" altLang="zh-CN" sz="1800" dirty="0">
                <a:latin typeface="华文宋体" pitchFamily="2" charset="-122"/>
                <a:ea typeface="华文宋体" pitchFamily="2" charset="-122"/>
              </a:rPr>
              <a:t>×××</a:t>
            </a:r>
            <a:r>
              <a:rPr lang="en-US" altLang="zh-CN" sz="2000" dirty="0">
                <a:latin typeface="华文宋体" pitchFamily="2" charset="-122"/>
                <a:ea typeface="华文宋体" pitchFamily="2" charset="-122"/>
              </a:rPr>
              <a:t> </a:t>
            </a:r>
            <a:endParaRPr lang="en-US" altLang="zh-CN" sz="2000" dirty="0">
              <a:latin typeface="华文宋体" pitchFamily="2" charset="-122"/>
              <a:ea typeface="华文宋体" pitchFamily="2" charset="-122"/>
            </a:endParaRPr>
          </a:p>
          <a:p>
            <a:pPr marL="342900" lvl="0" indent="-342900" eaLnBrk="1" hangingPunct="1">
              <a:buNone/>
            </a:pPr>
            <a:endParaRPr lang="en-US" altLang="zh-CN" sz="2000" dirty="0">
              <a:latin typeface="华文宋体" pitchFamily="2" charset="-122"/>
              <a:ea typeface="华文宋体" pitchFamily="2" charset="-122"/>
            </a:endParaRPr>
          </a:p>
        </p:txBody>
      </p:sp>
    </p:spTree>
  </p:cSld>
  <p:clrMapOvr>
    <a:masterClrMapping/>
  </p:clrMapOvr>
  <p:transition spd="med">
    <p:random/>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4"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72035" name="Rectangle 8"/>
          <p:cNvSpPr/>
          <p:nvPr/>
        </p:nvSpPr>
        <p:spPr>
          <a:xfrm>
            <a:off x="468313" y="836613"/>
            <a:ext cx="8135937" cy="6699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000" dirty="0">
                <a:ea typeface="华文宋体" pitchFamily="2" charset="-122"/>
              </a:rPr>
              <a:t>（三）固定资产清查结果的处理</a:t>
            </a:r>
            <a:endParaRPr lang="zh-CN" altLang="en-US" sz="2000" dirty="0">
              <a:ea typeface="华文宋体" pitchFamily="2" charset="-122"/>
            </a:endParaRPr>
          </a:p>
          <a:p>
            <a:pPr marL="0" lvl="0" indent="0" eaLnBrk="1" hangingPunct="1">
              <a:spcBef>
                <a:spcPct val="0"/>
              </a:spcBef>
              <a:buClrTx/>
              <a:buSzTx/>
              <a:buFontTx/>
              <a:buNone/>
            </a:pPr>
            <a:r>
              <a:rPr lang="zh-CN" altLang="en-US" sz="2000" dirty="0">
                <a:ea typeface="华文宋体" pitchFamily="2" charset="-122"/>
              </a:rPr>
              <a:t> </a:t>
            </a:r>
            <a:r>
              <a:rPr lang="en-US" altLang="zh-CN" sz="2000" dirty="0">
                <a:ea typeface="华文宋体" pitchFamily="2" charset="-122"/>
              </a:rPr>
              <a:t>1</a:t>
            </a:r>
            <a:r>
              <a:rPr lang="zh-CN" altLang="en-US" sz="2000" dirty="0">
                <a:ea typeface="华文宋体" pitchFamily="2" charset="-122"/>
              </a:rPr>
              <a:t>．固定资产盘盈</a:t>
            </a:r>
            <a:endParaRPr lang="zh-CN" altLang="en-US" sz="2000" dirty="0">
              <a:ea typeface="华文宋体" pitchFamily="2" charset="-122"/>
            </a:endParaRPr>
          </a:p>
          <a:p>
            <a:pPr marL="0" lvl="0" indent="0" eaLnBrk="1" hangingPunct="1">
              <a:spcBef>
                <a:spcPct val="0"/>
              </a:spcBef>
              <a:buClrTx/>
              <a:buSzTx/>
              <a:buFontTx/>
              <a:buNone/>
            </a:pPr>
            <a:r>
              <a:rPr lang="zh-CN" altLang="en-US" sz="2000" dirty="0">
                <a:ea typeface="华文宋体" pitchFamily="2" charset="-122"/>
              </a:rPr>
              <a:t> 查明原因前：</a:t>
            </a:r>
            <a:endParaRPr lang="zh-CN" altLang="en-US" sz="2000" dirty="0">
              <a:ea typeface="华文宋体" pitchFamily="2" charset="-122"/>
            </a:endParaRPr>
          </a:p>
          <a:p>
            <a:pPr marL="0" lvl="0" indent="0" eaLnBrk="1" hangingPunct="1">
              <a:spcBef>
                <a:spcPct val="0"/>
              </a:spcBef>
              <a:buClrTx/>
              <a:buSzTx/>
              <a:buFontTx/>
              <a:buNone/>
            </a:pPr>
            <a:r>
              <a:rPr lang="zh-CN" altLang="en-US" sz="2000" dirty="0">
                <a:ea typeface="华文宋体" pitchFamily="2" charset="-122"/>
              </a:rPr>
              <a:t>   借：固定资产               </a:t>
            </a:r>
            <a:r>
              <a:rPr lang="en-US" altLang="zh-CN" sz="2000" dirty="0">
                <a:ea typeface="华文宋体" pitchFamily="2" charset="-122"/>
              </a:rPr>
              <a:t>×××</a:t>
            </a:r>
            <a:endParaRPr lang="en-US" altLang="zh-CN" sz="2000" dirty="0">
              <a:ea typeface="华文宋体" pitchFamily="2" charset="-122"/>
            </a:endParaRPr>
          </a:p>
          <a:p>
            <a:pPr marL="0" lvl="0" indent="0" eaLnBrk="1" hangingPunct="1">
              <a:spcBef>
                <a:spcPct val="0"/>
              </a:spcBef>
              <a:buClrTx/>
              <a:buSzTx/>
              <a:buFontTx/>
              <a:buNone/>
            </a:pPr>
            <a:r>
              <a:rPr lang="en-US" altLang="zh-CN" sz="2000" dirty="0">
                <a:ea typeface="华文宋体" pitchFamily="2" charset="-122"/>
              </a:rPr>
              <a:t>     </a:t>
            </a:r>
            <a:r>
              <a:rPr lang="zh-CN" altLang="en-US" sz="2000" dirty="0">
                <a:ea typeface="华文宋体" pitchFamily="2" charset="-122"/>
              </a:rPr>
              <a:t>贷：以前年度损益调整     </a:t>
            </a:r>
            <a:r>
              <a:rPr lang="en-US" altLang="zh-CN" sz="2000" dirty="0">
                <a:ea typeface="华文宋体" pitchFamily="2" charset="-122"/>
              </a:rPr>
              <a:t>××× </a:t>
            </a:r>
            <a:endParaRPr lang="en-US" altLang="zh-CN" sz="2000" dirty="0">
              <a:ea typeface="华文宋体" pitchFamily="2" charset="-122"/>
            </a:endParaRPr>
          </a:p>
          <a:p>
            <a:pPr marL="0" lvl="0" indent="0" eaLnBrk="1" hangingPunct="1">
              <a:spcBef>
                <a:spcPct val="0"/>
              </a:spcBef>
              <a:buClrTx/>
              <a:buSzTx/>
              <a:buFontTx/>
              <a:buNone/>
            </a:pPr>
            <a:r>
              <a:rPr lang="zh-CN" altLang="en-US" sz="2000" dirty="0">
                <a:ea typeface="华文宋体" pitchFamily="2" charset="-122"/>
              </a:rPr>
              <a:t>借：以前年度损益调整     </a:t>
            </a:r>
            <a:r>
              <a:rPr lang="en-US" altLang="zh-CN" sz="2000" dirty="0">
                <a:ea typeface="华文宋体" pitchFamily="2" charset="-122"/>
              </a:rPr>
              <a:t>××× </a:t>
            </a:r>
            <a:endParaRPr lang="en-US" altLang="zh-CN" sz="2000" dirty="0">
              <a:ea typeface="华文宋体" pitchFamily="2" charset="-122"/>
            </a:endParaRPr>
          </a:p>
          <a:p>
            <a:pPr marL="0" lvl="0" indent="0" eaLnBrk="1" hangingPunct="1">
              <a:spcBef>
                <a:spcPct val="0"/>
              </a:spcBef>
              <a:buClrTx/>
              <a:buSzTx/>
              <a:buFontTx/>
              <a:buNone/>
            </a:pPr>
            <a:r>
              <a:rPr lang="zh-CN" altLang="en-US" sz="2000" dirty="0">
                <a:ea typeface="华文宋体" pitchFamily="2" charset="-122"/>
              </a:rPr>
              <a:t>    贷：应交税费           </a:t>
            </a:r>
            <a:r>
              <a:rPr lang="en-US" altLang="zh-CN" sz="2000" dirty="0">
                <a:ea typeface="华文宋体" pitchFamily="2" charset="-122"/>
              </a:rPr>
              <a:t>×××</a:t>
            </a:r>
            <a:endParaRPr lang="zh-CN" altLang="en-US" sz="2000" dirty="0">
              <a:ea typeface="华文宋体" pitchFamily="2" charset="-122"/>
            </a:endParaRPr>
          </a:p>
          <a:p>
            <a:pPr marL="0" lvl="0" indent="0" eaLnBrk="1" hangingPunct="1">
              <a:spcBef>
                <a:spcPct val="0"/>
              </a:spcBef>
              <a:buClrTx/>
              <a:buSzTx/>
              <a:buFontTx/>
              <a:buNone/>
            </a:pPr>
            <a:r>
              <a:rPr lang="zh-CN" altLang="en-US" sz="2000" dirty="0">
                <a:ea typeface="华文宋体" pitchFamily="2" charset="-122"/>
              </a:rPr>
              <a:t>借：利润分配</a:t>
            </a:r>
            <a:r>
              <a:rPr lang="en-US" altLang="zh-CN" sz="2000" dirty="0">
                <a:latin typeface="华文宋体" pitchFamily="2" charset="-122"/>
                <a:ea typeface="华文宋体" pitchFamily="2" charset="-122"/>
              </a:rPr>
              <a:t>—</a:t>
            </a:r>
            <a:r>
              <a:rPr lang="zh-CN" altLang="en-US" sz="2000" dirty="0">
                <a:ea typeface="华文宋体" pitchFamily="2" charset="-122"/>
              </a:rPr>
              <a:t>未分配利润</a:t>
            </a:r>
            <a:r>
              <a:rPr lang="en-US" altLang="zh-CN" sz="2000" dirty="0">
                <a:ea typeface="华文宋体" pitchFamily="2" charset="-122"/>
              </a:rPr>
              <a:t>      ××× </a:t>
            </a:r>
            <a:endParaRPr lang="en-US" altLang="zh-CN" sz="2000" dirty="0">
              <a:ea typeface="华文宋体" pitchFamily="2" charset="-122"/>
            </a:endParaRPr>
          </a:p>
          <a:p>
            <a:pPr marL="0" lvl="0" indent="0" eaLnBrk="1" hangingPunct="1">
              <a:spcBef>
                <a:spcPct val="0"/>
              </a:spcBef>
              <a:buClrTx/>
              <a:buSzTx/>
              <a:buFontTx/>
              <a:buNone/>
            </a:pPr>
            <a:r>
              <a:rPr lang="zh-CN" altLang="en-US" sz="2000" dirty="0">
                <a:ea typeface="华文宋体" pitchFamily="2" charset="-122"/>
              </a:rPr>
              <a:t>    贷：盈余公积</a:t>
            </a:r>
            <a:r>
              <a:rPr lang="en-US" altLang="zh-CN" sz="2000" dirty="0">
                <a:latin typeface="华文宋体" pitchFamily="2" charset="-122"/>
                <a:ea typeface="华文宋体" pitchFamily="2" charset="-122"/>
              </a:rPr>
              <a:t>—</a:t>
            </a:r>
            <a:r>
              <a:rPr lang="zh-CN" altLang="en-US" sz="2000" dirty="0">
                <a:ea typeface="华文宋体" pitchFamily="2" charset="-122"/>
              </a:rPr>
              <a:t>法定盈余公积</a:t>
            </a:r>
            <a:r>
              <a:rPr lang="en-US" altLang="zh-CN" sz="2000" dirty="0">
                <a:ea typeface="华文宋体" pitchFamily="2" charset="-122"/>
              </a:rPr>
              <a:t>  ×××</a:t>
            </a:r>
            <a:endParaRPr lang="en-US" altLang="zh-CN" sz="2000" dirty="0">
              <a:ea typeface="华文宋体" pitchFamily="2" charset="-122"/>
            </a:endParaRPr>
          </a:p>
          <a:p>
            <a:pPr marL="0" lvl="0" indent="0" eaLnBrk="1" hangingPunct="1">
              <a:spcBef>
                <a:spcPct val="0"/>
              </a:spcBef>
              <a:buClrTx/>
              <a:buSzTx/>
              <a:buFontTx/>
              <a:buNone/>
            </a:pPr>
            <a:r>
              <a:rPr lang="zh-CN" altLang="en-US" sz="2000" dirty="0">
                <a:ea typeface="华文宋体" pitchFamily="2" charset="-122"/>
              </a:rPr>
              <a:t>借：以前年度损益调整      </a:t>
            </a:r>
            <a:r>
              <a:rPr lang="en-US" altLang="zh-CN" sz="2000" dirty="0">
                <a:ea typeface="华文宋体" pitchFamily="2" charset="-122"/>
              </a:rPr>
              <a:t>××× </a:t>
            </a:r>
            <a:endParaRPr lang="en-US" altLang="zh-CN" sz="2000" dirty="0">
              <a:ea typeface="华文宋体" pitchFamily="2" charset="-122"/>
            </a:endParaRPr>
          </a:p>
          <a:p>
            <a:pPr marL="0" lvl="0" indent="0" eaLnBrk="1" hangingPunct="1">
              <a:spcBef>
                <a:spcPct val="0"/>
              </a:spcBef>
              <a:buClrTx/>
              <a:buSzTx/>
              <a:buFontTx/>
              <a:buNone/>
            </a:pPr>
            <a:r>
              <a:rPr lang="zh-CN" altLang="en-US" sz="2000" dirty="0">
                <a:ea typeface="华文宋体" pitchFamily="2" charset="-122"/>
              </a:rPr>
              <a:t>    贷：利润分配</a:t>
            </a:r>
            <a:r>
              <a:rPr lang="en-US" altLang="zh-CN" sz="2000" dirty="0">
                <a:latin typeface="华文宋体" pitchFamily="2" charset="-122"/>
                <a:ea typeface="华文宋体" pitchFamily="2" charset="-122"/>
              </a:rPr>
              <a:t>—</a:t>
            </a:r>
            <a:r>
              <a:rPr lang="zh-CN" altLang="en-US" sz="2000" dirty="0">
                <a:ea typeface="华文宋体" pitchFamily="2" charset="-122"/>
              </a:rPr>
              <a:t>未分配利润</a:t>
            </a:r>
            <a:r>
              <a:rPr lang="en-US" altLang="zh-CN" sz="2000" dirty="0">
                <a:ea typeface="华文宋体" pitchFamily="2" charset="-122"/>
              </a:rPr>
              <a:t> ×××</a:t>
            </a:r>
            <a:endParaRPr lang="en-US" altLang="zh-CN" sz="2000" dirty="0">
              <a:ea typeface="华文宋体" pitchFamily="2" charset="-122"/>
            </a:endParaRPr>
          </a:p>
          <a:p>
            <a:pPr marL="0" lvl="0" indent="0" eaLnBrk="1" hangingPunct="1">
              <a:spcBef>
                <a:spcPct val="0"/>
              </a:spcBef>
              <a:buClrTx/>
              <a:buSzTx/>
              <a:buFontTx/>
              <a:buNone/>
            </a:pPr>
            <a:r>
              <a:rPr lang="en-US" altLang="zh-CN" sz="2000" dirty="0">
                <a:ea typeface="华文宋体" pitchFamily="2" charset="-122"/>
              </a:rPr>
              <a:t>2</a:t>
            </a:r>
            <a:r>
              <a:rPr lang="zh-CN" altLang="en-US" sz="2000" dirty="0">
                <a:ea typeface="华文宋体" pitchFamily="2" charset="-122"/>
              </a:rPr>
              <a:t>．固定资产盘亏</a:t>
            </a:r>
            <a:endParaRPr lang="zh-CN" altLang="en-US" sz="2000" dirty="0">
              <a:ea typeface="华文宋体" pitchFamily="2" charset="-122"/>
            </a:endParaRPr>
          </a:p>
          <a:p>
            <a:pPr marL="0" lvl="0" indent="0" eaLnBrk="1" hangingPunct="1">
              <a:spcBef>
                <a:spcPct val="0"/>
              </a:spcBef>
              <a:buClrTx/>
              <a:buSzTx/>
              <a:buFontTx/>
              <a:buNone/>
            </a:pPr>
            <a:r>
              <a:rPr lang="zh-CN" altLang="en-US" sz="2000" dirty="0">
                <a:ea typeface="华文宋体" pitchFamily="2" charset="-122"/>
              </a:rPr>
              <a:t> 查明原因前：</a:t>
            </a:r>
            <a:endParaRPr lang="zh-CN" altLang="en-US" sz="2000" dirty="0">
              <a:ea typeface="华文宋体" pitchFamily="2" charset="-122"/>
            </a:endParaRPr>
          </a:p>
          <a:p>
            <a:pPr marL="0" lvl="0" indent="0" eaLnBrk="1" hangingPunct="1">
              <a:spcBef>
                <a:spcPct val="0"/>
              </a:spcBef>
              <a:buClrTx/>
              <a:buSzTx/>
              <a:buFontTx/>
              <a:buNone/>
            </a:pPr>
            <a:r>
              <a:rPr lang="zh-CN" altLang="en-US" sz="2000" dirty="0">
                <a:ea typeface="华文宋体" pitchFamily="2" charset="-122"/>
              </a:rPr>
              <a:t>   借：待处理财产损溢</a:t>
            </a:r>
            <a:r>
              <a:rPr lang="en-US" altLang="zh-CN" sz="2000" dirty="0">
                <a:latin typeface="华文宋体" pitchFamily="2" charset="-122"/>
                <a:ea typeface="华文宋体" pitchFamily="2" charset="-122"/>
              </a:rPr>
              <a:t>—</a:t>
            </a:r>
            <a:r>
              <a:rPr lang="zh-CN" altLang="en-US" sz="2000" dirty="0">
                <a:ea typeface="华文宋体" pitchFamily="2" charset="-122"/>
              </a:rPr>
              <a:t>待处理固定资产损溢    </a:t>
            </a:r>
            <a:r>
              <a:rPr lang="en-US" altLang="zh-CN" sz="2000" dirty="0">
                <a:ea typeface="华文宋体" pitchFamily="2" charset="-122"/>
              </a:rPr>
              <a:t>×××</a:t>
            </a:r>
            <a:endParaRPr lang="en-US" altLang="zh-CN" sz="2000" dirty="0">
              <a:ea typeface="华文宋体" pitchFamily="2" charset="-122"/>
            </a:endParaRPr>
          </a:p>
          <a:p>
            <a:pPr marL="0" lvl="0" indent="0" eaLnBrk="1" hangingPunct="1">
              <a:spcBef>
                <a:spcPct val="0"/>
              </a:spcBef>
              <a:buClrTx/>
              <a:buSzTx/>
              <a:buFontTx/>
              <a:buNone/>
            </a:pPr>
            <a:r>
              <a:rPr lang="en-US" altLang="zh-CN" sz="2000" dirty="0">
                <a:ea typeface="华文宋体" pitchFamily="2" charset="-122"/>
              </a:rPr>
              <a:t>          </a:t>
            </a:r>
            <a:r>
              <a:rPr lang="zh-CN" altLang="en-US" sz="2000" dirty="0">
                <a:ea typeface="华文宋体" pitchFamily="2" charset="-122"/>
              </a:rPr>
              <a:t>累计折旧                </a:t>
            </a:r>
            <a:r>
              <a:rPr lang="en-US" altLang="zh-CN" sz="2000" dirty="0">
                <a:ea typeface="华文宋体" pitchFamily="2" charset="-122"/>
              </a:rPr>
              <a:t>×××</a:t>
            </a:r>
            <a:endParaRPr lang="en-US" altLang="zh-CN" sz="2000" dirty="0">
              <a:ea typeface="华文宋体" pitchFamily="2" charset="-122"/>
            </a:endParaRPr>
          </a:p>
          <a:p>
            <a:pPr marL="0" lvl="0" indent="0" eaLnBrk="1" hangingPunct="1">
              <a:spcBef>
                <a:spcPct val="0"/>
              </a:spcBef>
              <a:buClrTx/>
              <a:buSzTx/>
              <a:buFontTx/>
              <a:buNone/>
            </a:pPr>
            <a:r>
              <a:rPr lang="en-US" altLang="zh-CN" sz="2000" dirty="0">
                <a:ea typeface="华文宋体" pitchFamily="2" charset="-122"/>
              </a:rPr>
              <a:t>        </a:t>
            </a:r>
            <a:r>
              <a:rPr lang="zh-CN" altLang="en-US" sz="2000" dirty="0">
                <a:ea typeface="华文宋体" pitchFamily="2" charset="-122"/>
              </a:rPr>
              <a:t>贷：固定资产                  </a:t>
            </a:r>
            <a:r>
              <a:rPr lang="en-US" altLang="zh-CN" sz="2000" dirty="0">
                <a:ea typeface="华文宋体" pitchFamily="2" charset="-122"/>
              </a:rPr>
              <a:t>×××</a:t>
            </a:r>
            <a:endParaRPr lang="en-US" altLang="zh-CN" sz="2000" dirty="0">
              <a:ea typeface="华文宋体" pitchFamily="2" charset="-122"/>
            </a:endParaRPr>
          </a:p>
          <a:p>
            <a:pPr marL="0" lvl="0" indent="0" eaLnBrk="1" hangingPunct="1">
              <a:spcBef>
                <a:spcPct val="0"/>
              </a:spcBef>
              <a:buClrTx/>
              <a:buSzTx/>
              <a:buFontTx/>
              <a:buNone/>
            </a:pPr>
            <a:r>
              <a:rPr lang="en-US" altLang="zh-CN" sz="2000" dirty="0">
                <a:ea typeface="华文宋体" pitchFamily="2" charset="-122"/>
              </a:rPr>
              <a:t> </a:t>
            </a:r>
            <a:r>
              <a:rPr lang="zh-CN" altLang="en-US" sz="2000" dirty="0">
                <a:ea typeface="华文宋体" pitchFamily="2" charset="-122"/>
              </a:rPr>
              <a:t>查明原因后：</a:t>
            </a:r>
            <a:endParaRPr lang="zh-CN" altLang="en-US" sz="2000" dirty="0">
              <a:ea typeface="华文宋体" pitchFamily="2" charset="-122"/>
            </a:endParaRPr>
          </a:p>
          <a:p>
            <a:pPr marL="0" lvl="0" indent="0" eaLnBrk="1" hangingPunct="1">
              <a:spcBef>
                <a:spcPct val="0"/>
              </a:spcBef>
              <a:buClrTx/>
              <a:buSzTx/>
              <a:buFontTx/>
              <a:buNone/>
            </a:pPr>
            <a:r>
              <a:rPr lang="zh-CN" altLang="en-US" sz="2000" dirty="0">
                <a:ea typeface="华文宋体" pitchFamily="2" charset="-122"/>
              </a:rPr>
              <a:t>   借：营业外支出</a:t>
            </a:r>
            <a:r>
              <a:rPr lang="en-US" altLang="zh-CN" sz="2000" dirty="0">
                <a:latin typeface="华文宋体" pitchFamily="2" charset="-122"/>
                <a:ea typeface="华文宋体" pitchFamily="2" charset="-122"/>
              </a:rPr>
              <a:t>—</a:t>
            </a:r>
            <a:r>
              <a:rPr lang="zh-CN" altLang="en-US" sz="2000" dirty="0">
                <a:ea typeface="华文宋体" pitchFamily="2" charset="-122"/>
              </a:rPr>
              <a:t>固定资产盘亏</a:t>
            </a:r>
            <a:r>
              <a:rPr lang="en-US" altLang="zh-CN" sz="2000" dirty="0">
                <a:ea typeface="华文宋体" pitchFamily="2" charset="-122"/>
              </a:rPr>
              <a:t>×××</a:t>
            </a:r>
            <a:endParaRPr lang="en-US" altLang="zh-CN" sz="2000" dirty="0">
              <a:ea typeface="华文宋体" pitchFamily="2" charset="-122"/>
            </a:endParaRPr>
          </a:p>
          <a:p>
            <a:pPr marL="0" lvl="0" indent="0" eaLnBrk="1" hangingPunct="1">
              <a:spcBef>
                <a:spcPct val="0"/>
              </a:spcBef>
              <a:buClrTx/>
              <a:buSzTx/>
              <a:buFontTx/>
              <a:buNone/>
            </a:pPr>
            <a:r>
              <a:rPr lang="en-US" altLang="zh-CN" sz="2000" dirty="0">
                <a:ea typeface="华文宋体" pitchFamily="2" charset="-122"/>
              </a:rPr>
              <a:t>        </a:t>
            </a:r>
            <a:r>
              <a:rPr lang="zh-CN" altLang="en-US" sz="2000" dirty="0">
                <a:ea typeface="华文宋体" pitchFamily="2" charset="-122"/>
              </a:rPr>
              <a:t>贷：待处理财产损溢</a:t>
            </a:r>
            <a:r>
              <a:rPr lang="en-US" altLang="zh-CN" sz="2000" dirty="0">
                <a:latin typeface="华文宋体" pitchFamily="2" charset="-122"/>
                <a:ea typeface="华文宋体" pitchFamily="2" charset="-122"/>
              </a:rPr>
              <a:t>—</a:t>
            </a:r>
            <a:r>
              <a:rPr lang="zh-CN" altLang="en-US" sz="2000" dirty="0">
                <a:ea typeface="华文宋体" pitchFamily="2" charset="-122"/>
              </a:rPr>
              <a:t>待处理固定资产损溢      </a:t>
            </a:r>
            <a:r>
              <a:rPr lang="en-US" altLang="zh-CN" sz="2000" dirty="0">
                <a:ea typeface="华文宋体" pitchFamily="2" charset="-122"/>
              </a:rPr>
              <a:t>×××  </a:t>
            </a:r>
            <a:endParaRPr lang="en-US" altLang="zh-CN" sz="2000" dirty="0">
              <a:ea typeface="华文宋体" pitchFamily="2" charset="-122"/>
            </a:endParaRPr>
          </a:p>
          <a:p>
            <a:pPr marL="0" lvl="0" indent="0" eaLnBrk="1" hangingPunct="1">
              <a:spcBef>
                <a:spcPct val="0"/>
              </a:spcBef>
              <a:buClrTx/>
              <a:buSzTx/>
              <a:buFontTx/>
              <a:buNone/>
            </a:pPr>
            <a:endParaRPr lang="en-US" altLang="zh-CN" sz="2000" dirty="0">
              <a:ea typeface="华文宋体" pitchFamily="2" charset="-122"/>
            </a:endParaRPr>
          </a:p>
          <a:p>
            <a:pPr marL="0" lvl="0" indent="0" eaLnBrk="1" hangingPunct="1">
              <a:lnSpc>
                <a:spcPct val="90000"/>
              </a:lnSpc>
              <a:spcBef>
                <a:spcPct val="50000"/>
              </a:spcBef>
              <a:buClr>
                <a:schemeClr val="hlink"/>
              </a:buClr>
              <a:buNone/>
            </a:pPr>
            <a:endParaRPr lang="en-US" altLang="zh-CN" sz="2400" dirty="0">
              <a:latin typeface="黑体" panose="02010609060101010101" pitchFamily="49" charset="-122"/>
              <a:ea typeface="黑体" panose="02010609060101010101" pitchFamily="49" charset="-122"/>
            </a:endParaRPr>
          </a:p>
        </p:txBody>
      </p:sp>
    </p:spTree>
  </p:cSld>
  <p:clrMapOvr>
    <a:masterClrMapping/>
  </p:clrMapOvr>
  <p:transition spd="med">
    <p:random/>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3058"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73059" name="Rectangle 4"/>
          <p:cNvSpPr/>
          <p:nvPr/>
        </p:nvSpPr>
        <p:spPr>
          <a:xfrm>
            <a:off x="468313" y="1628775"/>
            <a:ext cx="8280400" cy="37496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000" dirty="0">
                <a:ea typeface="华文宋体" pitchFamily="2" charset="-122"/>
              </a:rPr>
              <a:t>（四）债权债务清查结果的处理</a:t>
            </a:r>
            <a:endParaRPr lang="zh-CN" altLang="en-US" sz="2000" dirty="0">
              <a:ea typeface="华文宋体" pitchFamily="2" charset="-122"/>
            </a:endParaRPr>
          </a:p>
          <a:p>
            <a:pPr marL="0" lvl="0" indent="0" eaLnBrk="1" hangingPunct="1">
              <a:spcBef>
                <a:spcPct val="0"/>
              </a:spcBef>
              <a:buClrTx/>
              <a:buSzTx/>
              <a:buFontTx/>
              <a:buNone/>
            </a:pPr>
            <a:r>
              <a:rPr lang="en-US" altLang="zh-CN" sz="2000" dirty="0">
                <a:ea typeface="华文宋体" pitchFamily="2" charset="-122"/>
              </a:rPr>
              <a:t>1</a:t>
            </a:r>
            <a:r>
              <a:rPr lang="zh-CN" altLang="en-US" sz="2000" dirty="0">
                <a:ea typeface="华文宋体" pitchFamily="2" charset="-122"/>
              </a:rPr>
              <a:t>．坏账损失</a:t>
            </a:r>
            <a:endParaRPr lang="zh-CN" altLang="en-US" sz="2000" dirty="0">
              <a:ea typeface="华文宋体" pitchFamily="2" charset="-122"/>
            </a:endParaRPr>
          </a:p>
          <a:p>
            <a:pPr marL="0" lvl="0" indent="0" eaLnBrk="1" hangingPunct="1">
              <a:spcBef>
                <a:spcPct val="0"/>
              </a:spcBef>
              <a:buClrTx/>
              <a:buSzTx/>
              <a:buFontTx/>
              <a:buNone/>
            </a:pPr>
            <a:r>
              <a:rPr lang="zh-CN" altLang="en-US" sz="2000" dirty="0">
                <a:ea typeface="华文宋体" pitchFamily="2" charset="-122"/>
              </a:rPr>
              <a:t>  因债务单位破产以其破产财产清偿以后仍不能收回或债务人死亡等原因确实无法收回的应收款项，经批准核销：</a:t>
            </a:r>
            <a:endParaRPr lang="zh-CN" altLang="en-US" sz="2000" dirty="0">
              <a:ea typeface="华文宋体" pitchFamily="2" charset="-122"/>
            </a:endParaRPr>
          </a:p>
          <a:p>
            <a:pPr marL="0" lvl="0" indent="0" eaLnBrk="1" hangingPunct="1">
              <a:spcBef>
                <a:spcPct val="0"/>
              </a:spcBef>
              <a:buClrTx/>
              <a:buSzTx/>
              <a:buFontTx/>
              <a:buNone/>
            </a:pPr>
            <a:r>
              <a:rPr lang="zh-CN" altLang="en-US" sz="2000" dirty="0">
                <a:ea typeface="华文宋体" pitchFamily="2" charset="-122"/>
              </a:rPr>
              <a:t>   借：坏账准备          </a:t>
            </a:r>
            <a:r>
              <a:rPr lang="en-US" altLang="zh-CN" sz="2000" dirty="0">
                <a:ea typeface="华文宋体" pitchFamily="2" charset="-122"/>
              </a:rPr>
              <a:t>×××</a:t>
            </a:r>
            <a:endParaRPr lang="en-US" altLang="zh-CN" sz="2000" dirty="0">
              <a:ea typeface="华文宋体" pitchFamily="2" charset="-122"/>
            </a:endParaRPr>
          </a:p>
          <a:p>
            <a:pPr marL="0" lvl="0" indent="0" eaLnBrk="1" hangingPunct="1">
              <a:spcBef>
                <a:spcPct val="0"/>
              </a:spcBef>
              <a:buClrTx/>
              <a:buSzTx/>
              <a:buFontTx/>
              <a:buNone/>
            </a:pPr>
            <a:r>
              <a:rPr lang="en-US" altLang="zh-CN" sz="2000" dirty="0">
                <a:ea typeface="华文宋体" pitchFamily="2" charset="-122"/>
              </a:rPr>
              <a:t>     </a:t>
            </a:r>
            <a:r>
              <a:rPr lang="zh-CN" altLang="en-US" sz="2000" dirty="0">
                <a:ea typeface="华文宋体" pitchFamily="2" charset="-122"/>
              </a:rPr>
              <a:t>贷：应收账款等科目     </a:t>
            </a:r>
            <a:r>
              <a:rPr lang="en-US" altLang="zh-CN" sz="2000" dirty="0">
                <a:ea typeface="华文宋体" pitchFamily="2" charset="-122"/>
              </a:rPr>
              <a:t>×××</a:t>
            </a:r>
            <a:r>
              <a:rPr lang="en-US" altLang="zh-CN" sz="2000" b="1" dirty="0">
                <a:ea typeface="华文宋体" pitchFamily="2" charset="-122"/>
              </a:rPr>
              <a:t> </a:t>
            </a:r>
            <a:endParaRPr lang="en-US" altLang="zh-CN" sz="2000" b="1" dirty="0">
              <a:ea typeface="华文宋体" pitchFamily="2" charset="-122"/>
            </a:endParaRPr>
          </a:p>
          <a:p>
            <a:pPr marL="0" lvl="0" indent="0" eaLnBrk="1" hangingPunct="1">
              <a:spcBef>
                <a:spcPct val="0"/>
              </a:spcBef>
              <a:buClrTx/>
              <a:buSzTx/>
              <a:buFontTx/>
              <a:buNone/>
            </a:pPr>
            <a:r>
              <a:rPr lang="en-US" altLang="zh-CN" sz="2000" dirty="0">
                <a:ea typeface="华文宋体" pitchFamily="2" charset="-122"/>
              </a:rPr>
              <a:t>2</a:t>
            </a:r>
            <a:r>
              <a:rPr lang="zh-CN" altLang="en-US" sz="2000" dirty="0">
                <a:ea typeface="华文宋体" pitchFamily="2" charset="-122"/>
              </a:rPr>
              <a:t>．无法偿还的应付款项</a:t>
            </a:r>
            <a:endParaRPr lang="zh-CN" altLang="en-US" sz="2000" dirty="0">
              <a:ea typeface="华文宋体" pitchFamily="2" charset="-122"/>
            </a:endParaRPr>
          </a:p>
          <a:p>
            <a:pPr marL="0" lvl="0" indent="0" eaLnBrk="1" hangingPunct="1">
              <a:spcBef>
                <a:spcPct val="0"/>
              </a:spcBef>
              <a:buClrTx/>
              <a:buSzTx/>
              <a:buFontTx/>
              <a:buNone/>
            </a:pPr>
            <a:r>
              <a:rPr lang="zh-CN" altLang="en-US" sz="2000" dirty="0">
                <a:ea typeface="华文宋体" pitchFamily="2" charset="-122"/>
              </a:rPr>
              <a:t>因债权单位解散、债权人死亡又无继承人等原因确实无法支付的应付款项，经批准核销：</a:t>
            </a:r>
            <a:endParaRPr lang="zh-CN" altLang="en-US" sz="2000" dirty="0">
              <a:ea typeface="华文宋体" pitchFamily="2" charset="-122"/>
            </a:endParaRPr>
          </a:p>
          <a:p>
            <a:pPr marL="0" lvl="0" indent="0" eaLnBrk="1" hangingPunct="1">
              <a:spcBef>
                <a:spcPct val="0"/>
              </a:spcBef>
              <a:buClrTx/>
              <a:buSzTx/>
              <a:buFontTx/>
              <a:buNone/>
            </a:pPr>
            <a:r>
              <a:rPr lang="zh-CN" altLang="en-US" sz="2000" dirty="0">
                <a:ea typeface="华文宋体" pitchFamily="2" charset="-122"/>
              </a:rPr>
              <a:t>  借：应付账款等科目   </a:t>
            </a:r>
            <a:r>
              <a:rPr lang="en-US" altLang="zh-CN" sz="2000" dirty="0">
                <a:ea typeface="华文宋体" pitchFamily="2" charset="-122"/>
              </a:rPr>
              <a:t>×××</a:t>
            </a:r>
            <a:endParaRPr lang="en-US" altLang="zh-CN" sz="2000" dirty="0">
              <a:ea typeface="华文宋体" pitchFamily="2" charset="-122"/>
            </a:endParaRPr>
          </a:p>
          <a:p>
            <a:pPr marL="0" lvl="0" indent="0" eaLnBrk="1" hangingPunct="1">
              <a:spcBef>
                <a:spcPct val="0"/>
              </a:spcBef>
              <a:buClrTx/>
              <a:buSzTx/>
              <a:buFontTx/>
              <a:buNone/>
            </a:pPr>
            <a:r>
              <a:rPr lang="en-US" altLang="zh-CN" sz="2000" dirty="0">
                <a:ea typeface="华文宋体" pitchFamily="2" charset="-122"/>
              </a:rPr>
              <a:t>    </a:t>
            </a:r>
            <a:r>
              <a:rPr lang="zh-CN" altLang="en-US" sz="2000" dirty="0">
                <a:ea typeface="华文宋体" pitchFamily="2" charset="-122"/>
              </a:rPr>
              <a:t>贷：营业外收入</a:t>
            </a:r>
            <a:r>
              <a:rPr lang="en-US" altLang="zh-CN" sz="2000" dirty="0">
                <a:ea typeface="华文宋体" pitchFamily="2" charset="-122"/>
              </a:rPr>
              <a:t>      ××× </a:t>
            </a:r>
            <a:endParaRPr lang="en-US" altLang="zh-CN" sz="2000" dirty="0">
              <a:ea typeface="华文宋体" pitchFamily="2" charset="-122"/>
            </a:endParaRPr>
          </a:p>
          <a:p>
            <a:pPr marL="0" lvl="0" indent="0" eaLnBrk="1" hangingPunct="1">
              <a:spcBef>
                <a:spcPct val="0"/>
              </a:spcBef>
              <a:buClrTx/>
              <a:buSzTx/>
              <a:buFontTx/>
              <a:buNone/>
            </a:pPr>
            <a:endParaRPr lang="en-US" altLang="zh-CN" sz="2000" b="1" dirty="0">
              <a:ea typeface="华文宋体" pitchFamily="2" charset="-122"/>
            </a:endParaRPr>
          </a:p>
        </p:txBody>
      </p:sp>
    </p:spTree>
  </p:cSld>
  <p:clrMapOvr>
    <a:masterClrMapping/>
  </p:clrMapOvr>
  <p:transition spd="med">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灯片编号占位符 1"/>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22531" name="矩形 2"/>
          <p:cNvSpPr/>
          <p:nvPr/>
        </p:nvSpPr>
        <p:spPr>
          <a:xfrm>
            <a:off x="755650" y="1628775"/>
            <a:ext cx="7272338" cy="39401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80000"/>
              </a:lnSpc>
              <a:spcBef>
                <a:spcPct val="0"/>
              </a:spcBef>
              <a:buClrTx/>
              <a:buSzTx/>
              <a:buFontTx/>
              <a:buNone/>
            </a:pPr>
            <a:r>
              <a:rPr lang="zh-CN" altLang="en-US" sz="2400" dirty="0">
                <a:ea typeface="华文宋体" pitchFamily="2" charset="-122"/>
              </a:rPr>
              <a:t>蓝田股份的农副水产品生产基地位于湖北洪湖市，公司生产区是一个几十万亩的天然水产种养场。武昌鱼公司位于湖北鄂州市，距洪湖的直线距离</a:t>
            </a:r>
            <a:r>
              <a:rPr lang="en-US" altLang="zh-CN" sz="2400" dirty="0">
                <a:ea typeface="华文宋体" pitchFamily="2" charset="-122"/>
              </a:rPr>
              <a:t>200</a:t>
            </a:r>
            <a:r>
              <a:rPr lang="zh-CN" altLang="en-US" sz="2400" dirty="0">
                <a:ea typeface="华文宋体" pitchFamily="2" charset="-122"/>
              </a:rPr>
              <a:t>公里左右，其主营业务是淡水鱼类及其它水产品养殖，其应收款回收期是</a:t>
            </a:r>
            <a:r>
              <a:rPr lang="en-US" altLang="zh-CN" sz="2400" dirty="0">
                <a:ea typeface="华文宋体" pitchFamily="2" charset="-122"/>
              </a:rPr>
              <a:t>577</a:t>
            </a:r>
            <a:r>
              <a:rPr lang="zh-CN" altLang="en-US" sz="2400" dirty="0">
                <a:ea typeface="华文宋体" pitchFamily="2" charset="-122"/>
              </a:rPr>
              <a:t>天，比蓝田股份应收款回收期长</a:t>
            </a:r>
            <a:r>
              <a:rPr lang="en-US" altLang="zh-CN" sz="2400" dirty="0">
                <a:ea typeface="华文宋体" pitchFamily="2" charset="-122"/>
              </a:rPr>
              <a:t>95</a:t>
            </a:r>
            <a:r>
              <a:rPr lang="zh-CN" altLang="en-US" sz="2400" dirty="0">
                <a:ea typeface="华文宋体" pitchFamily="2" charset="-122"/>
              </a:rPr>
              <a:t>倍；但是其水产品收入只是蓝田股份水产品收入的</a:t>
            </a:r>
            <a:r>
              <a:rPr lang="en-US" altLang="zh-CN" sz="2400" dirty="0">
                <a:ea typeface="华文宋体" pitchFamily="2" charset="-122"/>
              </a:rPr>
              <a:t>8%</a:t>
            </a:r>
            <a:r>
              <a:rPr lang="zh-CN" altLang="en-US" sz="2400" dirty="0">
                <a:ea typeface="华文宋体" pitchFamily="2" charset="-122"/>
              </a:rPr>
              <a:t>。洞庭水殖位于湖南常德市，距洪湖的直线距离</a:t>
            </a:r>
            <a:r>
              <a:rPr lang="en-US" altLang="zh-CN" sz="2400" dirty="0">
                <a:ea typeface="华文宋体" pitchFamily="2" charset="-122"/>
              </a:rPr>
              <a:t>200</a:t>
            </a:r>
            <a:r>
              <a:rPr lang="zh-CN" altLang="en-US" sz="2400" dirty="0">
                <a:ea typeface="华文宋体" pitchFamily="2" charset="-122"/>
              </a:rPr>
              <a:t>公里左右，其主营产品是淡水鱼及特种水产品，其产销量在湖南省位于前列，其应收款回收期是</a:t>
            </a:r>
            <a:r>
              <a:rPr lang="en-US" altLang="zh-CN" sz="2400" dirty="0">
                <a:ea typeface="华文宋体" pitchFamily="2" charset="-122"/>
              </a:rPr>
              <a:t>178</a:t>
            </a:r>
            <a:r>
              <a:rPr lang="zh-CN" altLang="en-US" sz="2400" dirty="0">
                <a:ea typeface="华文宋体" pitchFamily="2" charset="-122"/>
              </a:rPr>
              <a:t>天，比蓝田股份应收款回收期长</a:t>
            </a:r>
            <a:r>
              <a:rPr lang="en-US" altLang="zh-CN" sz="2400" dirty="0">
                <a:ea typeface="华文宋体" pitchFamily="2" charset="-122"/>
              </a:rPr>
              <a:t>30</a:t>
            </a:r>
            <a:r>
              <a:rPr lang="zh-CN" altLang="en-US" sz="2400" dirty="0">
                <a:ea typeface="华文宋体" pitchFamily="2" charset="-122"/>
              </a:rPr>
              <a:t>倍，这相当于给予客户</a:t>
            </a:r>
            <a:r>
              <a:rPr lang="en-US" altLang="zh-CN" sz="2400" dirty="0">
                <a:ea typeface="华文宋体" pitchFamily="2" charset="-122"/>
              </a:rPr>
              <a:t>178</a:t>
            </a:r>
            <a:r>
              <a:rPr lang="zh-CN" altLang="en-US" sz="2400" dirty="0">
                <a:ea typeface="华文宋体" pitchFamily="2" charset="-122"/>
              </a:rPr>
              <a:t>天赊销期；但是其水产品收入只是蓝田股份的</a:t>
            </a:r>
            <a:r>
              <a:rPr lang="en-US" altLang="zh-CN" sz="2400" dirty="0">
                <a:ea typeface="华文宋体" pitchFamily="2" charset="-122"/>
              </a:rPr>
              <a:t>4%</a:t>
            </a:r>
            <a:r>
              <a:rPr lang="zh-CN" altLang="en-US" sz="2400" dirty="0">
                <a:ea typeface="华文宋体" pitchFamily="2" charset="-122"/>
              </a:rPr>
              <a:t>。在方圆</a:t>
            </a:r>
            <a:r>
              <a:rPr lang="en-US" altLang="zh-CN" sz="2400" dirty="0">
                <a:ea typeface="华文宋体" pitchFamily="2" charset="-122"/>
              </a:rPr>
              <a:t>200</a:t>
            </a:r>
            <a:r>
              <a:rPr lang="zh-CN" altLang="en-US" sz="2400" dirty="0">
                <a:ea typeface="华文宋体" pitchFamily="2" charset="-122"/>
              </a:rPr>
              <a:t>公里以内，武昌鱼和洞庭水殖与蓝田股份的淡水产品收入出现了巨大的差距。</a:t>
            </a:r>
            <a:endParaRPr lang="zh-CN" altLang="en-US" sz="2400" dirty="0">
              <a:ea typeface="华文宋体" pitchFamily="2" charset="-122"/>
            </a:endParaRPr>
          </a:p>
        </p:txBody>
      </p:sp>
    </p:spTree>
  </p:cSld>
  <p:clrMapOvr>
    <a:masterClrMapping/>
  </p:clrMapOvr>
  <p:transition spd="med">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Rectangle 3"/>
          <p:cNvSpPr>
            <a:spLocks noGrp="1"/>
          </p:cNvSpPr>
          <p:nvPr>
            <p:ph idx="1"/>
          </p:nvPr>
        </p:nvSpPr>
        <p:spPr>
          <a:xfrm>
            <a:off x="684213" y="1484313"/>
            <a:ext cx="8115300" cy="5584825"/>
          </a:xfrm>
        </p:spPr>
        <p:txBody>
          <a:bodyPr vert="horz" wrap="square" lIns="91440" tIns="45720" rIns="91440" bIns="45720" anchor="t" anchorCtr="0"/>
          <a:p>
            <a:pPr eaLnBrk="1" hangingPunct="1">
              <a:lnSpc>
                <a:spcPct val="80000"/>
              </a:lnSpc>
            </a:pPr>
            <a:r>
              <a:rPr lang="zh-CN" altLang="en-US" sz="2000" dirty="0"/>
              <a:t>　　</a:t>
            </a:r>
            <a:r>
              <a:rPr lang="zh-CN" altLang="en-US" sz="2400" dirty="0"/>
              <a:t>武昌鱼和洞庭水殖与蓝田股份都生产淡水产品，产品的差异性很小，人们不会只喜欢洪湖里的鱼，而不喜欢武昌鱼或洞庭湖里的鱼。蓝田股份采取“钱货两清”和客户上门提货的销售方式，这与过去渔民在湖边卖鱼的传统销售方式是相同的。蓝田股份的传统销售方式不能支持其水产品收入异常高于同业企业。除非蓝田股份大幅度降低产品价格，巨大的价格差异才能对客户产生特殊的吸引力。但是，蓝田股份与武昌鱼和洞庭水殖位于同一地区，自然地理和人文条件相同，生产成本不会存在巨大的差异，若蓝田股份大幅度降低产品价格，它将面临亏损。</a:t>
            </a:r>
            <a:endParaRPr lang="zh-CN" altLang="en-US" sz="2400" dirty="0"/>
          </a:p>
          <a:p>
            <a:pPr eaLnBrk="1" hangingPunct="1">
              <a:lnSpc>
                <a:spcPct val="80000"/>
              </a:lnSpc>
            </a:pPr>
            <a:r>
              <a:rPr lang="zh-CN" altLang="en-US" sz="2400" dirty="0"/>
              <a:t>　　根据以上分析，我研究推理：蓝田股份不可能以“钱货两清”和客户上门提货的销售方式，一年销售</a:t>
            </a:r>
            <a:r>
              <a:rPr lang="en-US" altLang="zh-CN" sz="2400" dirty="0"/>
              <a:t>12.7</a:t>
            </a:r>
            <a:r>
              <a:rPr lang="zh-CN" altLang="en-US" sz="2400" dirty="0"/>
              <a:t>亿元水产品。</a:t>
            </a:r>
            <a:endParaRPr lang="zh-CN" altLang="en-US" sz="2400" dirty="0"/>
          </a:p>
        </p:txBody>
      </p:sp>
    </p:spTree>
  </p:cSld>
  <p:clrMapOvr>
    <a:masterClrMapping/>
  </p:clrMapOvr>
  <p:transition spd="med">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Rectangle 3"/>
          <p:cNvSpPr>
            <a:spLocks noGrp="1"/>
          </p:cNvSpPr>
          <p:nvPr>
            <p:ph idx="1"/>
          </p:nvPr>
        </p:nvSpPr>
        <p:spPr>
          <a:xfrm>
            <a:off x="468313" y="1341438"/>
            <a:ext cx="7772400" cy="5975350"/>
          </a:xfrm>
        </p:spPr>
        <p:txBody>
          <a:bodyPr vert="horz" wrap="square" lIns="91440" tIns="45720" rIns="91440" bIns="45720" anchor="t" anchorCtr="0"/>
          <a:p>
            <a:pPr eaLnBrk="1" hangingPunct="1">
              <a:lnSpc>
                <a:spcPct val="80000"/>
              </a:lnSpc>
            </a:pPr>
            <a:r>
              <a:rPr lang="zh-CN" altLang="en-US" sz="1800" dirty="0"/>
              <a:t>　</a:t>
            </a:r>
            <a:r>
              <a:rPr lang="zh-CN" altLang="en-US" sz="2400" dirty="0"/>
              <a:t>　根据</a:t>
            </a:r>
            <a:r>
              <a:rPr lang="en-US" altLang="zh-CN" sz="2400" dirty="0"/>
              <a:t>2001</a:t>
            </a:r>
            <a:r>
              <a:rPr lang="zh-CN" altLang="en-US" sz="2400" dirty="0"/>
              <a:t>年</a:t>
            </a:r>
            <a:r>
              <a:rPr lang="en-US" altLang="zh-CN" sz="2400" dirty="0"/>
              <a:t>8</a:t>
            </a:r>
            <a:r>
              <a:rPr lang="zh-CN" altLang="en-US" sz="2400" dirty="0"/>
              <a:t>月</a:t>
            </a:r>
            <a:r>
              <a:rPr lang="en-US" altLang="zh-CN" sz="2400" dirty="0"/>
              <a:t>29</a:t>
            </a:r>
            <a:r>
              <a:rPr lang="zh-CN" altLang="en-US" sz="2400" dirty="0"/>
              <a:t>日蓝田股份发布的公告，</a:t>
            </a:r>
            <a:r>
              <a:rPr lang="en-US" altLang="zh-CN" sz="2400" dirty="0"/>
              <a:t>2000</a:t>
            </a:r>
            <a:r>
              <a:rPr lang="zh-CN" altLang="en-US" sz="2400" dirty="0"/>
              <a:t>年蓝田股份的农副水产品收入</a:t>
            </a:r>
            <a:r>
              <a:rPr lang="en-US" altLang="zh-CN" sz="2400" dirty="0"/>
              <a:t>12.7</a:t>
            </a:r>
            <a:r>
              <a:rPr lang="zh-CN" altLang="en-US" sz="2400" dirty="0"/>
              <a:t>亿元应该是现金收入。</a:t>
            </a:r>
            <a:endParaRPr lang="zh-CN" altLang="en-US" sz="2400" dirty="0"/>
          </a:p>
          <a:p>
            <a:pPr eaLnBrk="1" hangingPunct="1">
              <a:lnSpc>
                <a:spcPct val="80000"/>
              </a:lnSpc>
            </a:pPr>
            <a:r>
              <a:rPr lang="zh-CN" altLang="en-US" sz="2400" dirty="0"/>
              <a:t>　　我从事商业银行研究，了解我国的商业银行。如果蓝田股份水产品基地瞿家湾每年有</a:t>
            </a:r>
            <a:r>
              <a:rPr lang="en-US" altLang="zh-CN" sz="2400" dirty="0"/>
              <a:t>12.7</a:t>
            </a:r>
            <a:r>
              <a:rPr lang="zh-CN" altLang="en-US" sz="2400" dirty="0"/>
              <a:t>亿元销售水产品收到的现金，各家银行会争先恐后地在瞿家湾设立分支机构，会为争取这“</a:t>
            </a:r>
            <a:r>
              <a:rPr lang="en-US" altLang="zh-CN" sz="2400" dirty="0"/>
              <a:t>12.7</a:t>
            </a:r>
            <a:r>
              <a:rPr lang="zh-CN" altLang="en-US" sz="2400" dirty="0"/>
              <a:t>亿元销售水产品收到的现金”业务而展开激烈的竞争。银行会专门为方便个体户到瞿家湾购买水产品而设计银行业务和工具，促进个体户与蓝田股份的水产品交易。银行会采取各种措施，绝不会让“</a:t>
            </a:r>
            <a:r>
              <a:rPr lang="en-US" altLang="zh-CN" sz="2400" dirty="0"/>
              <a:t>12.7</a:t>
            </a:r>
            <a:r>
              <a:rPr lang="zh-CN" altLang="en-US" sz="2400" dirty="0"/>
              <a:t>亿元销售水产品收到的现金”游离于银行系统之外。与发达国家的银行相比，我国商业银行确实存在差距，但是，我国的商业银行还没有迟钝到“瞿家湾每年有</a:t>
            </a:r>
            <a:r>
              <a:rPr lang="en-US" altLang="zh-CN" sz="2400" dirty="0"/>
              <a:t>12.7</a:t>
            </a:r>
            <a:r>
              <a:rPr lang="zh-CN" altLang="en-US" sz="2400" dirty="0"/>
              <a:t>亿元销售水产品收到的现金”而无动于衷。</a:t>
            </a:r>
            <a:endParaRPr lang="zh-CN" altLang="en-US" sz="2400" dirty="0"/>
          </a:p>
          <a:p>
            <a:pPr eaLnBrk="1" hangingPunct="1">
              <a:lnSpc>
                <a:spcPct val="80000"/>
              </a:lnSpc>
            </a:pPr>
            <a:r>
              <a:rPr lang="zh-CN" altLang="en-US" sz="2400" dirty="0"/>
              <a:t>　　根据以上分析，我研究推理：</a:t>
            </a:r>
            <a:r>
              <a:rPr lang="en-US" altLang="zh-CN" sz="2400" dirty="0"/>
              <a:t>2000</a:t>
            </a:r>
            <a:r>
              <a:rPr lang="zh-CN" altLang="en-US" sz="2400" dirty="0"/>
              <a:t>年蓝田股份的农副水产品收入</a:t>
            </a:r>
            <a:r>
              <a:rPr lang="en-US" altLang="zh-CN" sz="2400" dirty="0"/>
              <a:t>12.7</a:t>
            </a:r>
            <a:r>
              <a:rPr lang="zh-CN" altLang="en-US" sz="2400" dirty="0"/>
              <a:t>亿元的数据是虚假的。</a:t>
            </a:r>
            <a:endParaRPr lang="zh-CN" altLang="en-US" sz="2400" b="1" dirty="0"/>
          </a:p>
          <a:p>
            <a:pPr eaLnBrk="1" hangingPunct="1">
              <a:lnSpc>
                <a:spcPct val="80000"/>
              </a:lnSpc>
            </a:pPr>
            <a:r>
              <a:rPr lang="zh-CN" altLang="en-US" sz="2400" b="1" dirty="0"/>
              <a:t>节选自刘姝威</a:t>
            </a:r>
            <a:r>
              <a:rPr lang="en-US" altLang="zh-CN" sz="2400" b="1" dirty="0"/>
              <a:t>《</a:t>
            </a:r>
            <a:r>
              <a:rPr lang="zh-CN" altLang="en-US" sz="2400" b="1" dirty="0"/>
              <a:t>蓝田之谜</a:t>
            </a:r>
            <a:r>
              <a:rPr lang="en-US" altLang="zh-CN" sz="2400" b="1" dirty="0"/>
              <a:t>》</a:t>
            </a:r>
            <a:endParaRPr lang="zh-CN" altLang="en-US" sz="2400" b="1" dirty="0"/>
          </a:p>
        </p:txBody>
      </p:sp>
    </p:spTree>
  </p:cSld>
  <p:clrMapOvr>
    <a:masterClrMapping/>
  </p:clrMapOvr>
  <p:transition spd="med">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标题 1"/>
          <p:cNvSpPr>
            <a:spLocks noGrp="1"/>
          </p:cNvSpPr>
          <p:nvPr>
            <p:ph type="ctrTitle"/>
          </p:nvPr>
        </p:nvSpPr>
        <p:spPr/>
        <p:txBody>
          <a:bodyPr vert="horz" wrap="square" lIns="91440" tIns="45720" rIns="91440" bIns="45720" anchor="b" anchorCtr="0"/>
          <a:p>
            <a:pPr>
              <a:buClrTx/>
              <a:buSzTx/>
              <a:buFontTx/>
              <a:buNone/>
            </a:pPr>
            <a:r>
              <a:rPr kumimoji="1" lang="zh-CN" altLang="en-US" dirty="0">
                <a:latin typeface="+mj-lt"/>
                <a:ea typeface="+mj-ea"/>
                <a:cs typeface="+mj-cs"/>
              </a:rPr>
              <a:t>请下载蓝墨云班课（</a:t>
            </a:r>
            <a:r>
              <a:rPr kumimoji="1" lang="en-US" altLang="zh-CN" dirty="0">
                <a:latin typeface="+mj-lt"/>
                <a:ea typeface="+mj-ea"/>
                <a:cs typeface="+mj-cs"/>
              </a:rPr>
              <a:t>APP</a:t>
            </a:r>
            <a:r>
              <a:rPr kumimoji="1" lang="zh-CN" altLang="en-US" dirty="0">
                <a:latin typeface="+mj-lt"/>
                <a:ea typeface="+mj-ea"/>
                <a:cs typeface="+mj-cs"/>
              </a:rPr>
              <a:t>）</a:t>
            </a:r>
            <a:endParaRPr kumimoji="1" lang="zh-CN" altLang="en-US" dirty="0">
              <a:latin typeface="+mj-lt"/>
              <a:ea typeface="+mj-ea"/>
              <a:cs typeface="+mj-cs"/>
            </a:endParaRPr>
          </a:p>
        </p:txBody>
      </p:sp>
      <p:sp>
        <p:nvSpPr>
          <p:cNvPr id="6147" name="副标题 2"/>
          <p:cNvSpPr>
            <a:spLocks noGrp="1"/>
          </p:cNvSpPr>
          <p:nvPr>
            <p:ph type="subTitle" idx="1"/>
          </p:nvPr>
        </p:nvSpPr>
        <p:spPr/>
        <p:txBody>
          <a:bodyPr vert="horz" wrap="square" lIns="91440" tIns="45720" rIns="91440" bIns="45720" anchor="t" anchorCtr="0"/>
          <a:p>
            <a:pPr>
              <a:buSzPct val="60000"/>
            </a:pPr>
            <a:r>
              <a:rPr kumimoji="1" lang="zh-CN" altLang="en-US" dirty="0">
                <a:latin typeface="+mn-lt"/>
                <a:ea typeface="+mn-ea"/>
                <a:cs typeface="+mn-cs"/>
              </a:rPr>
              <a:t>申请加入号</a:t>
            </a:r>
            <a:r>
              <a:rPr kumimoji="1" lang="en-US" altLang="zh-CN" dirty="0">
                <a:latin typeface="+mn-lt"/>
                <a:ea typeface="+mn-ea"/>
                <a:cs typeface="+mn-cs"/>
              </a:rPr>
              <a:t>171111</a:t>
            </a:r>
            <a:endParaRPr kumimoji="1" lang="zh-CN" altLang="en-US" dirty="0">
              <a:latin typeface="+mn-lt"/>
              <a:ea typeface="+mn-ea"/>
              <a:cs typeface="+mn-cs"/>
            </a:endParaRPr>
          </a:p>
        </p:txBody>
      </p:sp>
      <p:sp>
        <p:nvSpPr>
          <p:cNvPr id="6148" name="灯片编号占位符 3"/>
          <p:cNvSpPr txBox="1">
            <a:spLocks noGrp="1"/>
          </p:cNvSpPr>
          <p:nvPr>
            <p:ph type="sldNum" sz="quarter" idx="4"/>
          </p:nvPr>
        </p:nvSpPr>
        <p:spPr/>
        <p:txBody>
          <a:bodyPr anchor="b" anchorCtr="0"/>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ahoma" panose="020B0604030504040204" pitchFamily="34" charset="0"/>
                <a:ea typeface="华文宋体"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ahoma" panose="020B0604030504040204" pitchFamily="34" charset="0"/>
                <a:ea typeface="华文宋体"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ahoma" panose="020B0604030504040204" pitchFamily="34" charset="0"/>
                <a:ea typeface="华文宋体"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ahoma" panose="020B0604030504040204" pitchFamily="34" charset="0"/>
                <a:ea typeface="华文宋体"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ahoma" panose="020B0604030504040204" pitchFamily="34" charset="0"/>
                <a:ea typeface="华文宋体" pitchFamily="2" charset="-122"/>
                <a:cs typeface="+mn-cs"/>
              </a:defRPr>
            </a:lvl5pPr>
          </a:lstStyle>
          <a:p>
            <a:pPr lvl="0" algn="r" eaLnBrk="1" hangingPunct="1">
              <a:buNone/>
            </a:pPr>
            <a:fld id="{9A0DB2DC-4C9A-4742-B13C-FB6460FD3503}" type="slidenum">
              <a:rPr lang="zh-CN" altLang="en-US" sz="1400" b="0" dirty="0">
                <a:solidFill>
                  <a:schemeClr val="bg2"/>
                </a:solidFill>
                <a:ea typeface="宋体" panose="02010600030101010101" pitchFamily="2" charset="-122"/>
              </a:rPr>
            </a:fld>
            <a:endParaRPr lang="zh-CN" altLang="en-US" sz="1400" b="0" dirty="0">
              <a:solidFill>
                <a:schemeClr val="bg2"/>
              </a:solidFill>
              <a:ea typeface="宋体" panose="02010600030101010101" pitchFamily="2" charset="-122"/>
            </a:endParaRPr>
          </a:p>
        </p:txBody>
      </p:sp>
    </p:spTree>
  </p:cSld>
  <p:clrMapOvr>
    <a:masterClrMapping/>
  </p:clrMapOvr>
  <p:transition spd="med">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2"/>
          <p:cNvSpPr/>
          <p:nvPr/>
        </p:nvSpPr>
        <p:spPr>
          <a:xfrm>
            <a:off x="539750" y="1484313"/>
            <a:ext cx="7848600" cy="31702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2000" dirty="0">
                <a:ea typeface="华文宋体" pitchFamily="2" charset="-122"/>
              </a:rPr>
              <a:t>可比性要求企业提供的会计信息应当具有可比性。具体包括下列要求：</a:t>
            </a:r>
            <a:br>
              <a:rPr lang="zh-CN" altLang="en-US" sz="2000" dirty="0">
                <a:ea typeface="华文宋体" pitchFamily="2" charset="-122"/>
              </a:rPr>
            </a:br>
            <a:r>
              <a:rPr lang="zh-CN" altLang="en-US" sz="2000" dirty="0">
                <a:ea typeface="华文宋体" pitchFamily="2" charset="-122"/>
              </a:rPr>
              <a:t>　　</a:t>
            </a:r>
            <a:endParaRPr lang="en-US" altLang="zh-CN" sz="2000" dirty="0">
              <a:ea typeface="华文宋体" pitchFamily="2" charset="-122"/>
            </a:endParaRPr>
          </a:p>
          <a:p>
            <a:pPr marL="0" lvl="0" indent="0" eaLnBrk="1" hangingPunct="1">
              <a:spcBef>
                <a:spcPct val="50000"/>
              </a:spcBef>
              <a:buClrTx/>
              <a:buSzTx/>
              <a:buFontTx/>
              <a:buNone/>
            </a:pPr>
            <a:r>
              <a:rPr lang="zh-CN" altLang="en-US" sz="2000" dirty="0">
                <a:ea typeface="华文宋体" pitchFamily="2" charset="-122"/>
              </a:rPr>
              <a:t>（一）同一企业对于不同时期发生的相同或者相似的交易或者事项，应当采用一致的会计政策，不得随意变更。</a:t>
            </a:r>
            <a:br>
              <a:rPr lang="zh-CN" altLang="en-US" sz="2000" dirty="0">
                <a:ea typeface="华文宋体" pitchFamily="2" charset="-122"/>
              </a:rPr>
            </a:br>
            <a:r>
              <a:rPr lang="zh-CN" altLang="en-US" sz="2000" dirty="0">
                <a:ea typeface="华文宋体" pitchFamily="2" charset="-122"/>
              </a:rPr>
              <a:t>　　</a:t>
            </a:r>
            <a:endParaRPr lang="en-US" altLang="zh-CN" sz="2000" dirty="0">
              <a:ea typeface="华文宋体" pitchFamily="2" charset="-122"/>
            </a:endParaRPr>
          </a:p>
          <a:p>
            <a:pPr marL="0" lvl="0" indent="0" eaLnBrk="1" hangingPunct="1">
              <a:spcBef>
                <a:spcPct val="50000"/>
              </a:spcBef>
              <a:buClrTx/>
              <a:buSzTx/>
              <a:buFontTx/>
              <a:buNone/>
            </a:pPr>
            <a:r>
              <a:rPr lang="zh-CN" altLang="en-US" sz="2000" dirty="0">
                <a:ea typeface="华文宋体" pitchFamily="2" charset="-122"/>
              </a:rPr>
              <a:t>（二）不同企业发生的相同或者相似的交易或者事项，应当采用规定的会计政策，确保会计信息口径一致、相互可比，即对于相同或者相似的交易或者事项，不同企业应当采用一致的会计政策，以使不同企业按照一致的确认、计量和报告基础提供有关会计信息。 </a:t>
            </a:r>
            <a:endParaRPr lang="zh-CN" altLang="en-US" sz="2000" dirty="0">
              <a:ea typeface="华文宋体" pitchFamily="2" charset="-122"/>
            </a:endParaRPr>
          </a:p>
        </p:txBody>
      </p:sp>
    </p:spTree>
  </p:cSld>
  <p:clrMapOvr>
    <a:masterClrMapping/>
  </p:clrMapOvr>
  <p:transition spd="med">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Text Box 2"/>
          <p:cNvSpPr txBox="1"/>
          <p:nvPr/>
        </p:nvSpPr>
        <p:spPr>
          <a:xfrm>
            <a:off x="611188" y="1916113"/>
            <a:ext cx="7315200" cy="4656137"/>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2000" b="1" dirty="0">
                <a:ea typeface="华文宋体" pitchFamily="2" charset="-122"/>
              </a:rPr>
              <a:t>及时性原则</a:t>
            </a:r>
            <a:endParaRPr lang="zh-CN" altLang="en-US" sz="2000" b="1" dirty="0">
              <a:ea typeface="华文宋体" pitchFamily="2" charset="-122"/>
            </a:endParaRPr>
          </a:p>
          <a:p>
            <a:pPr marL="0" lvl="0" indent="0" eaLnBrk="1" hangingPunct="1">
              <a:spcBef>
                <a:spcPct val="50000"/>
              </a:spcBef>
              <a:buClrTx/>
              <a:buSzTx/>
              <a:buFontTx/>
              <a:buNone/>
            </a:pPr>
            <a:r>
              <a:rPr lang="zh-CN" altLang="en-US" sz="2000" b="1" dirty="0">
                <a:ea typeface="华文宋体" pitchFamily="2" charset="-122"/>
              </a:rPr>
              <a:t>及时性要求企业对于已经发生的交易或者事项，应当及时进行确认、计量和报告，不得提前或者延后。</a:t>
            </a:r>
            <a:endParaRPr lang="zh-CN" altLang="en-US" sz="2000" b="1" dirty="0">
              <a:ea typeface="华文宋体" pitchFamily="2" charset="-122"/>
            </a:endParaRPr>
          </a:p>
          <a:p>
            <a:pPr marL="0" lvl="0" indent="0" eaLnBrk="1" hangingPunct="1">
              <a:spcBef>
                <a:spcPct val="50000"/>
              </a:spcBef>
              <a:buClrTx/>
              <a:buSzTx/>
              <a:buFontTx/>
              <a:buNone/>
            </a:pPr>
            <a:endParaRPr lang="zh-CN" altLang="en-US" sz="2000" b="1" dirty="0">
              <a:ea typeface="华文宋体" pitchFamily="2" charset="-122"/>
            </a:endParaRPr>
          </a:p>
          <a:p>
            <a:pPr marL="0" lvl="0" indent="0" eaLnBrk="1" hangingPunct="1">
              <a:spcBef>
                <a:spcPct val="50000"/>
              </a:spcBef>
              <a:buClrTx/>
              <a:buSzTx/>
              <a:buFontTx/>
              <a:buNone/>
            </a:pPr>
            <a:r>
              <a:rPr lang="zh-CN" altLang="en-US" sz="2000" b="1" dirty="0">
                <a:ea typeface="华文宋体" pitchFamily="2" charset="-122"/>
              </a:rPr>
              <a:t> </a:t>
            </a:r>
            <a:endParaRPr lang="zh-CN" altLang="en-US" sz="2000" b="1" dirty="0">
              <a:ea typeface="华文宋体" pitchFamily="2" charset="-122"/>
            </a:endParaRPr>
          </a:p>
          <a:p>
            <a:pPr marL="0" lvl="0" indent="0" eaLnBrk="1" hangingPunct="1">
              <a:spcBef>
                <a:spcPct val="50000"/>
              </a:spcBef>
              <a:buClrTx/>
              <a:buSzTx/>
              <a:buFontTx/>
              <a:buNone/>
            </a:pPr>
            <a:endParaRPr lang="zh-CN" altLang="en-US" sz="2000" b="1" dirty="0">
              <a:ea typeface="华文宋体" pitchFamily="2" charset="-122"/>
            </a:endParaRPr>
          </a:p>
          <a:p>
            <a:pPr marL="0" lvl="0" indent="0" eaLnBrk="1" hangingPunct="1">
              <a:spcBef>
                <a:spcPct val="50000"/>
              </a:spcBef>
              <a:buClrTx/>
              <a:buSzTx/>
              <a:buFontTx/>
              <a:buNone/>
            </a:pPr>
            <a:r>
              <a:rPr lang="zh-CN" altLang="en-US" sz="2000" b="1" dirty="0">
                <a:ea typeface="华文宋体" pitchFamily="2" charset="-122"/>
              </a:rPr>
              <a:t>重要性原则</a:t>
            </a:r>
            <a:br>
              <a:rPr lang="zh-CN" altLang="en-US" sz="2000" b="1" dirty="0">
                <a:ea typeface="华文宋体" pitchFamily="2" charset="-122"/>
              </a:rPr>
            </a:br>
            <a:r>
              <a:rPr lang="zh-CN" altLang="en-US" sz="2000" b="1" dirty="0">
                <a:ea typeface="华文宋体" pitchFamily="2" charset="-122"/>
              </a:rPr>
              <a:t>重要性要求企业提供的会计信息应当反映与企业财务状况、经营成果和现金流量有关的所有重要交易或者事项。 </a:t>
            </a:r>
            <a:endParaRPr lang="zh-CN" altLang="en-US" sz="2000" b="1" dirty="0">
              <a:ea typeface="华文宋体" pitchFamily="2" charset="-122"/>
            </a:endParaRPr>
          </a:p>
        </p:txBody>
      </p:sp>
    </p:spTree>
  </p:cSld>
  <p:clrMapOvr>
    <a:masterClrMapping/>
  </p:clrMapOvr>
  <p:transition spd="med">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Rectangle 3"/>
          <p:cNvSpPr>
            <a:spLocks noGrp="1"/>
          </p:cNvSpPr>
          <p:nvPr>
            <p:ph idx="1"/>
          </p:nvPr>
        </p:nvSpPr>
        <p:spPr>
          <a:xfrm>
            <a:off x="468313" y="1196975"/>
            <a:ext cx="8258175" cy="5511800"/>
          </a:xfrm>
        </p:spPr>
        <p:txBody>
          <a:bodyPr vert="horz" wrap="square" lIns="91440" tIns="45720" rIns="91440" bIns="45720" anchor="t" anchorCtr="0"/>
          <a:p>
            <a:pPr eaLnBrk="1" hangingPunct="1">
              <a:lnSpc>
                <a:spcPct val="80000"/>
              </a:lnSpc>
            </a:pPr>
            <a:r>
              <a:rPr lang="zh-CN" altLang="en-US" sz="2400" dirty="0"/>
              <a:t>安然钻了美国通用会计准则</a:t>
            </a:r>
            <a:r>
              <a:rPr lang="en-US" altLang="zh-CN" sz="2400" dirty="0"/>
              <a:t>(GAAP)</a:t>
            </a:r>
            <a:r>
              <a:rPr lang="zh-CN" altLang="en-US" sz="2400" dirty="0"/>
              <a:t>的空子，虽然拥有许多子公司</a:t>
            </a:r>
            <a:r>
              <a:rPr lang="en-US" altLang="zh-CN" sz="2400" dirty="0"/>
              <a:t>50%</a:t>
            </a:r>
            <a:r>
              <a:rPr lang="zh-CN" altLang="en-US" sz="2400" dirty="0"/>
              <a:t>的股份，但仍然无须合并其报表，所以，虽然在实质上控制了所设立的子公司和投资项目，这些子公司的负债在安然本身的资产负债表中很难反映出来。企业一般是出于经营目的而设立的．而”特别目的实体”是指企业根据某种特殊目的而设立，并非是为了经营。    安然公司不恰当地利用”特别目的实体”符合特定条件，可以不纳入合并报表的会计惯例，将本应纳入合并报表的</a:t>
            </a:r>
            <a:r>
              <a:rPr lang="en-US" altLang="zh-CN" sz="2400" dirty="0"/>
              <a:t>3</a:t>
            </a:r>
            <a:r>
              <a:rPr lang="zh-CN" altLang="en-US" sz="2400" dirty="0"/>
              <a:t>个”特定目的实体“排除在合并报表编制之外，导致</a:t>
            </a:r>
            <a:r>
              <a:rPr lang="en-US" altLang="zh-CN" sz="2400" dirty="0"/>
              <a:t>1999—2000</a:t>
            </a:r>
            <a:r>
              <a:rPr lang="zh-CN" altLang="en-US" sz="2400" dirty="0"/>
              <a:t>年期间高估了</a:t>
            </a:r>
            <a:r>
              <a:rPr lang="en-US" altLang="zh-CN" sz="2400" dirty="0"/>
              <a:t>4</a:t>
            </a:r>
            <a:r>
              <a:rPr lang="zh-CN" altLang="en-US" sz="2400" dirty="0"/>
              <a:t>．</a:t>
            </a:r>
            <a:r>
              <a:rPr lang="en-US" altLang="zh-CN" sz="2400" dirty="0"/>
              <a:t>991</a:t>
            </a:r>
            <a:r>
              <a:rPr lang="zh-CN" altLang="en-US" sz="2400" dirty="0"/>
              <a:t>乙美元的禾</a:t>
            </a:r>
            <a:r>
              <a:rPr lang="en-US" altLang="zh-CN" sz="2400" dirty="0"/>
              <a:t>lJ</a:t>
            </a:r>
            <a:r>
              <a:rPr lang="zh-CN" altLang="en-US" sz="2400" dirty="0"/>
              <a:t>润，低估了数亿美元的负债。</a:t>
            </a:r>
            <a:endParaRPr lang="zh-CN" altLang="en-US" sz="2400" dirty="0"/>
          </a:p>
          <a:p>
            <a:pPr eaLnBrk="1" hangingPunct="1">
              <a:lnSpc>
                <a:spcPct val="80000"/>
              </a:lnSpc>
            </a:pPr>
            <a:r>
              <a:rPr lang="zh-CN" altLang="en-US" sz="2400" dirty="0"/>
              <a:t>安然公司的上述重大会计问题是源于美国的现行会计惯例，即如果非关联方</a:t>
            </a:r>
            <a:r>
              <a:rPr lang="en-US" altLang="zh-CN" sz="2400" dirty="0"/>
              <a:t>(</a:t>
            </a:r>
            <a:r>
              <a:rPr lang="zh-CN" altLang="en-US" sz="2400" dirty="0"/>
              <a:t>可以是公司或个人</a:t>
            </a:r>
            <a:r>
              <a:rPr lang="en-US" altLang="zh-CN" sz="2400" dirty="0"/>
              <a:t>)</a:t>
            </a:r>
            <a:r>
              <a:rPr lang="zh-CN" altLang="en-US" sz="2400" dirty="0"/>
              <a:t>在一个”特别目的实体”权益性资本的投资中不超过</a:t>
            </a:r>
            <a:r>
              <a:rPr lang="en-US" altLang="zh-CN" sz="2400" dirty="0"/>
              <a:t>3</a:t>
            </a:r>
            <a:r>
              <a:rPr lang="zh-CN" altLang="en-US" sz="2400" dirty="0"/>
              <a:t>％，即使该”特别目的实体”的风险主要由上市公司承担，上市公司也可不将该”特别目的实体”纳入合并报表的编制范围。安然公司正是利用这个只注重法律形式、不顾经济实质的会计惯例的漏洞，设立了数以干计的”特别目的实体”，以此作为隐瞒负债、掩盖损失的工具。</a:t>
            </a:r>
            <a:endParaRPr lang="zh-CN" altLang="en-US" sz="2400" dirty="0"/>
          </a:p>
        </p:txBody>
      </p:sp>
    </p:spTree>
  </p:cSld>
  <p:clrMapOvr>
    <a:masterClrMapping/>
  </p:clrMapOvr>
  <p:transition spd="med">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3"/>
          <p:cNvSpPr>
            <a:spLocks noGrp="1"/>
          </p:cNvSpPr>
          <p:nvPr>
            <p:ph idx="1"/>
          </p:nvPr>
        </p:nvSpPr>
        <p:spPr>
          <a:xfrm>
            <a:off x="755650" y="1484313"/>
            <a:ext cx="7772400" cy="4114800"/>
          </a:xfrm>
        </p:spPr>
        <p:txBody>
          <a:bodyPr vert="horz" wrap="square" lIns="91440" tIns="45720" rIns="91440" bIns="45720" anchor="t" anchorCtr="0"/>
          <a:p>
            <a:pPr eaLnBrk="1" hangingPunct="1"/>
            <a:r>
              <a:rPr lang="zh-CN" altLang="en-US" sz="2800" dirty="0"/>
              <a:t>实质重于形式原则</a:t>
            </a:r>
            <a:endParaRPr lang="zh-CN" altLang="en-US" sz="2800" dirty="0"/>
          </a:p>
          <a:p>
            <a:pPr eaLnBrk="1" hangingPunct="1"/>
            <a:r>
              <a:rPr lang="zh-CN" altLang="en-US" sz="2800" dirty="0"/>
              <a:t>实质重于形式要求企业应当按照交易或者事项的经济实质进行会计确认、计量和报告，不应仅以交易或者事项的法律形式为依据。如果企业仅仅以交易或者事项的法律形式为依据进行会计确认、计量和报告，那么就容易导致会计信息失真，无法如实反映经济现实和实际情况。</a:t>
            </a:r>
            <a:br>
              <a:rPr lang="zh-CN" altLang="en-US" sz="2800" dirty="0"/>
            </a:br>
            <a:br>
              <a:rPr lang="zh-CN" altLang="en-US" sz="2800" dirty="0"/>
            </a:br>
            <a:endParaRPr lang="zh-CN" altLang="en-US" sz="2800" dirty="0"/>
          </a:p>
        </p:txBody>
      </p:sp>
    </p:spTree>
  </p:cSld>
  <p:clrMapOvr>
    <a:masterClrMapping/>
  </p:clrMapOvr>
  <p:transition spd="med">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3"/>
          <p:cNvSpPr>
            <a:spLocks noGrp="1"/>
          </p:cNvSpPr>
          <p:nvPr>
            <p:ph idx="1"/>
          </p:nvPr>
        </p:nvSpPr>
        <p:spPr>
          <a:xfrm>
            <a:off x="684213" y="1412875"/>
            <a:ext cx="7772400" cy="4114800"/>
          </a:xfrm>
        </p:spPr>
        <p:txBody>
          <a:bodyPr vert="horz" wrap="square" lIns="91440" tIns="45720" rIns="91440" bIns="45720" anchor="t" anchorCtr="0"/>
          <a:p>
            <a:pPr eaLnBrk="1" hangingPunct="1">
              <a:lnSpc>
                <a:spcPct val="90000"/>
              </a:lnSpc>
            </a:pPr>
            <a:r>
              <a:rPr lang="zh-CN" altLang="en-US" sz="2800" dirty="0"/>
              <a:t>谨慎性原则</a:t>
            </a:r>
            <a:endParaRPr lang="zh-CN" altLang="en-US" sz="2800" dirty="0"/>
          </a:p>
          <a:p>
            <a:pPr eaLnBrk="1" hangingPunct="1">
              <a:lnSpc>
                <a:spcPct val="90000"/>
              </a:lnSpc>
            </a:pPr>
            <a:r>
              <a:rPr lang="zh-CN" altLang="en-US" sz="2800" dirty="0"/>
              <a:t>谨慎性要求企业对交易或者事项进行会计确认、计量和报告时应当保持应有的谨慎，不应高估资产或者收益、低估负债或者费用。</a:t>
            </a:r>
            <a:br>
              <a:rPr lang="zh-CN" altLang="en-US" sz="2800" dirty="0"/>
            </a:br>
            <a:r>
              <a:rPr lang="zh-CN" altLang="en-US" sz="2800" dirty="0"/>
              <a:t>但是，谨慎性的应用并不允许企业设置秘密准备，如果企业故意低估资产或者收益，或者故意高估负债或者费用，将不符合会计信息的可靠性和相关性要求，损害会计信息质量，扭曲企业实际的财务状况和经营成果，从而对使用者的决策产生误导，这是会计准则所不允许的。 </a:t>
            </a:r>
            <a:endParaRPr lang="zh-CN" altLang="en-US" sz="2800" dirty="0"/>
          </a:p>
        </p:txBody>
      </p:sp>
    </p:spTree>
  </p:cSld>
  <p:clrMapOvr>
    <a:masterClrMapping/>
  </p:clrMapOvr>
  <p:transition spd="med">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0723" name="Rectangle 6"/>
          <p:cNvSpPr/>
          <p:nvPr/>
        </p:nvSpPr>
        <p:spPr>
          <a:xfrm>
            <a:off x="755650" y="1628775"/>
            <a:ext cx="5365750" cy="8223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b="1" dirty="0"/>
              <a:t>第二章会计科目、会计账户和复式记账</a:t>
            </a:r>
            <a:endParaRPr lang="zh-CN" altLang="en-US" sz="2400" b="1" dirty="0"/>
          </a:p>
          <a:p>
            <a:pPr marL="0" lvl="0" indent="0" eaLnBrk="1" hangingPunct="1">
              <a:spcBef>
                <a:spcPct val="0"/>
              </a:spcBef>
              <a:buClrTx/>
              <a:buSzTx/>
              <a:buFontTx/>
              <a:buNone/>
            </a:pPr>
            <a:endParaRPr lang="en-US" altLang="zh-CN" sz="2400" b="1" dirty="0"/>
          </a:p>
        </p:txBody>
      </p:sp>
      <p:sp>
        <p:nvSpPr>
          <p:cNvPr id="30724" name="Text Box 7"/>
          <p:cNvSpPr txBox="1"/>
          <p:nvPr/>
        </p:nvSpPr>
        <p:spPr>
          <a:xfrm>
            <a:off x="900113" y="2276475"/>
            <a:ext cx="6911975" cy="26479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2400" dirty="0"/>
              <a:t>第一节 资金平衡原理</a:t>
            </a:r>
            <a:endParaRPr lang="zh-CN" altLang="en-US" sz="2400" dirty="0"/>
          </a:p>
          <a:p>
            <a:pPr marL="0" lvl="0" indent="0" eaLnBrk="1" hangingPunct="1">
              <a:spcBef>
                <a:spcPct val="50000"/>
              </a:spcBef>
              <a:buClrTx/>
              <a:buSzTx/>
              <a:buFontTx/>
              <a:buNone/>
            </a:pPr>
            <a:r>
              <a:rPr lang="zh-CN" altLang="en-US" sz="2400" dirty="0"/>
              <a:t>一、资金平衡关系</a:t>
            </a:r>
            <a:endParaRPr lang="zh-CN" altLang="en-US" sz="2400" dirty="0"/>
          </a:p>
          <a:p>
            <a:pPr marL="0" lvl="0" indent="0" eaLnBrk="1" hangingPunct="1">
              <a:spcBef>
                <a:spcPct val="50000"/>
              </a:spcBef>
              <a:buClrTx/>
              <a:buSzTx/>
              <a:buFontTx/>
              <a:buNone/>
            </a:pPr>
            <a:endParaRPr lang="zh-CN" altLang="en-US" sz="2400" b="1" dirty="0">
              <a:solidFill>
                <a:schemeClr val="tx2"/>
              </a:solidFill>
            </a:endParaRPr>
          </a:p>
          <a:p>
            <a:pPr marL="0" lvl="0" indent="0" eaLnBrk="1" hangingPunct="1">
              <a:spcBef>
                <a:spcPct val="50000"/>
              </a:spcBef>
              <a:buClrTx/>
              <a:buSzTx/>
              <a:buFontTx/>
              <a:buNone/>
            </a:pPr>
            <a:endParaRPr lang="zh-CN" altLang="en-US" sz="2400" b="1" dirty="0">
              <a:solidFill>
                <a:schemeClr val="tx2"/>
              </a:solidFill>
            </a:endParaRPr>
          </a:p>
          <a:p>
            <a:pPr marL="0" lvl="0" indent="0" eaLnBrk="1" hangingPunct="1">
              <a:spcBef>
                <a:spcPct val="50000"/>
              </a:spcBef>
              <a:buClrTx/>
              <a:buSzTx/>
              <a:buFontTx/>
              <a:buNone/>
            </a:pPr>
            <a:endParaRPr lang="zh-CN" altLang="en-US" sz="2400" b="1" dirty="0">
              <a:solidFill>
                <a:schemeClr val="tx2"/>
              </a:solidFill>
            </a:endParaRPr>
          </a:p>
        </p:txBody>
      </p:sp>
      <p:sp>
        <p:nvSpPr>
          <p:cNvPr id="325640" name="Text Box 8"/>
          <p:cNvSpPr txBox="1"/>
          <p:nvPr/>
        </p:nvSpPr>
        <p:spPr>
          <a:xfrm>
            <a:off x="971550" y="4005263"/>
            <a:ext cx="7129463" cy="7016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000" dirty="0">
                <a:ea typeface="华文宋体" pitchFamily="2" charset="-122"/>
              </a:rPr>
              <a:t>二、会计要素</a:t>
            </a:r>
            <a:endParaRPr lang="zh-CN" altLang="en-US" sz="2000" dirty="0">
              <a:ea typeface="华文宋体" pitchFamily="2" charset="-122"/>
            </a:endParaRPr>
          </a:p>
          <a:p>
            <a:pPr marL="0" lvl="0" indent="0" eaLnBrk="1" hangingPunct="1">
              <a:spcBef>
                <a:spcPct val="0"/>
              </a:spcBef>
              <a:buClrTx/>
              <a:buSzTx/>
              <a:buFontTx/>
              <a:buNone/>
            </a:pPr>
            <a:endParaRPr lang="zh-CN" altLang="en-US" sz="2000" dirty="0">
              <a:solidFill>
                <a:schemeClr val="tx2"/>
              </a:solidFill>
              <a:ea typeface="华文宋体" pitchFamily="2"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5640"/>
                                        </p:tgtEl>
                                        <p:attrNameLst>
                                          <p:attrName>style.visibility</p:attrName>
                                        </p:attrNameLst>
                                      </p:cBhvr>
                                      <p:to>
                                        <p:strVal val="visible"/>
                                      </p:to>
                                    </p:set>
                                    <p:animEffect transition="in" filter="blinds(horizontal)">
                                      <p:cBhvr>
                                        <p:cTn id="7" dur="500"/>
                                        <p:tgtEl>
                                          <p:spTgt spid="325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4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1747" name="Rectangle 6"/>
          <p:cNvSpPr/>
          <p:nvPr/>
        </p:nvSpPr>
        <p:spPr>
          <a:xfrm>
            <a:off x="539750" y="1341438"/>
            <a:ext cx="8064500" cy="8223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b="1" dirty="0">
                <a:solidFill>
                  <a:srgbClr val="000099"/>
                </a:solidFill>
              </a:rPr>
              <a:t>（一）资产与权益</a:t>
            </a:r>
            <a:r>
              <a:rPr lang="en-US" altLang="zh-CN" sz="2400" b="1" dirty="0">
                <a:solidFill>
                  <a:srgbClr val="000099"/>
                </a:solidFill>
                <a:latin typeface="Times New Roman" panose="02020603050405020304" pitchFamily="18" charset="0"/>
              </a:rPr>
              <a:t>——</a:t>
            </a:r>
            <a:r>
              <a:rPr lang="zh-CN" altLang="en-US" sz="2400" b="1" dirty="0">
                <a:solidFill>
                  <a:srgbClr val="000099"/>
                </a:solidFill>
              </a:rPr>
              <a:t>从静态反映企业财务状况</a:t>
            </a:r>
            <a:endParaRPr lang="zh-CN" altLang="en-US" sz="2400" b="1" dirty="0">
              <a:solidFill>
                <a:srgbClr val="000099"/>
              </a:solidFill>
            </a:endParaRPr>
          </a:p>
          <a:p>
            <a:pPr marL="0" lvl="0" indent="0" eaLnBrk="1" hangingPunct="1">
              <a:spcBef>
                <a:spcPct val="0"/>
              </a:spcBef>
              <a:buClrTx/>
              <a:buSzTx/>
              <a:buFontTx/>
              <a:buNone/>
            </a:pPr>
            <a:r>
              <a:rPr lang="zh-CN" altLang="en-US" sz="2400" dirty="0"/>
              <a:t>                  </a:t>
            </a:r>
            <a:endParaRPr lang="zh-CN" altLang="en-US" sz="2400" dirty="0"/>
          </a:p>
        </p:txBody>
      </p:sp>
      <p:sp>
        <p:nvSpPr>
          <p:cNvPr id="31748" name="Rectangle 7"/>
          <p:cNvSpPr/>
          <p:nvPr/>
        </p:nvSpPr>
        <p:spPr>
          <a:xfrm>
            <a:off x="755650" y="1989138"/>
            <a:ext cx="8064500" cy="44735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en-US" altLang="zh-CN" sz="2400" b="1" dirty="0">
                <a:solidFill>
                  <a:srgbClr val="000099"/>
                </a:solidFill>
              </a:rPr>
              <a:t>1</a:t>
            </a:r>
            <a:r>
              <a:rPr lang="zh-CN" altLang="en-US" sz="2400" b="1" dirty="0">
                <a:solidFill>
                  <a:srgbClr val="000099"/>
                </a:solidFill>
              </a:rPr>
              <a:t>．资产</a:t>
            </a:r>
            <a:r>
              <a:rPr lang="zh-CN" altLang="en-US" sz="2400" b="1" dirty="0">
                <a:solidFill>
                  <a:schemeClr val="accent2"/>
                </a:solidFill>
              </a:rPr>
              <a:t>  </a:t>
            </a:r>
            <a:r>
              <a:rPr lang="zh-CN" altLang="en-US" sz="2400" b="1" dirty="0">
                <a:solidFill>
                  <a:schemeClr val="tx2"/>
                </a:solidFill>
              </a:rPr>
              <a:t>是指过去交易、事项形成并由企业拥有或控制的、预期会给企业带来经济利益的资源。包括各种财产、债权和其他权利。资产按其流动性可分为流动资产和非流动资产。                            </a:t>
            </a:r>
            <a:endParaRPr lang="zh-CN" altLang="en-US" sz="2400" b="1" dirty="0">
              <a:solidFill>
                <a:schemeClr val="tx2"/>
              </a:solidFill>
            </a:endParaRPr>
          </a:p>
          <a:p>
            <a:pPr marL="0" lvl="0" indent="0" eaLnBrk="1" hangingPunct="1">
              <a:spcBef>
                <a:spcPct val="0"/>
              </a:spcBef>
              <a:buClrTx/>
              <a:buSzTx/>
              <a:buFontTx/>
              <a:buNone/>
            </a:pPr>
            <a:r>
              <a:rPr lang="zh-CN" altLang="en-US" sz="2400" b="1" dirty="0">
                <a:solidFill>
                  <a:schemeClr val="tx2"/>
                </a:solidFill>
              </a:rPr>
              <a:t>                                                            现金及各种存款</a:t>
            </a:r>
            <a:endParaRPr lang="zh-CN" altLang="en-US" sz="2400" b="1" dirty="0">
              <a:solidFill>
                <a:schemeClr val="tx2"/>
              </a:solidFill>
            </a:endParaRPr>
          </a:p>
          <a:p>
            <a:pPr marL="0" lvl="0" indent="0" eaLnBrk="1" hangingPunct="1">
              <a:spcBef>
                <a:spcPct val="0"/>
              </a:spcBef>
              <a:buClrTx/>
              <a:buSzTx/>
              <a:buFontTx/>
              <a:buNone/>
            </a:pPr>
            <a:r>
              <a:rPr lang="zh-CN" altLang="en-US" sz="2400" b="1" dirty="0">
                <a:solidFill>
                  <a:schemeClr val="tx2"/>
                </a:solidFill>
              </a:rPr>
              <a:t>                                流动资产              短期投资</a:t>
            </a:r>
            <a:endParaRPr lang="zh-CN" altLang="en-US" sz="2400" b="1" dirty="0">
              <a:solidFill>
                <a:schemeClr val="tx2"/>
              </a:solidFill>
            </a:endParaRPr>
          </a:p>
          <a:p>
            <a:pPr marL="0" lvl="0" indent="0" eaLnBrk="1" hangingPunct="1">
              <a:spcBef>
                <a:spcPct val="0"/>
              </a:spcBef>
              <a:buClrTx/>
              <a:buSzTx/>
              <a:buFontTx/>
              <a:buNone/>
            </a:pPr>
            <a:r>
              <a:rPr lang="zh-CN" altLang="en-US" sz="2400" b="1" dirty="0">
                <a:solidFill>
                  <a:schemeClr val="tx2"/>
                </a:solidFill>
              </a:rPr>
              <a:t>                资                                        应收及预付款项</a:t>
            </a:r>
            <a:endParaRPr lang="zh-CN" altLang="en-US" sz="2400" b="1" dirty="0">
              <a:solidFill>
                <a:schemeClr val="tx2"/>
              </a:solidFill>
            </a:endParaRPr>
          </a:p>
          <a:p>
            <a:pPr marL="0" lvl="0" indent="0" eaLnBrk="1" hangingPunct="1">
              <a:spcBef>
                <a:spcPct val="0"/>
              </a:spcBef>
              <a:buClrTx/>
              <a:buSzTx/>
              <a:buFontTx/>
              <a:buNone/>
            </a:pPr>
            <a:r>
              <a:rPr lang="zh-CN" altLang="en-US" sz="2400" b="1" dirty="0">
                <a:solidFill>
                  <a:schemeClr val="tx2"/>
                </a:solidFill>
              </a:rPr>
              <a:t>                                                            存货</a:t>
            </a:r>
            <a:endParaRPr lang="zh-CN" altLang="en-US" sz="2400" b="1" dirty="0">
              <a:solidFill>
                <a:schemeClr val="tx2"/>
              </a:solidFill>
            </a:endParaRPr>
          </a:p>
          <a:p>
            <a:pPr marL="0" lvl="0" indent="0" eaLnBrk="1" hangingPunct="1">
              <a:spcBef>
                <a:spcPct val="0"/>
              </a:spcBef>
              <a:buClrTx/>
              <a:buSzTx/>
              <a:buFontTx/>
              <a:buNone/>
            </a:pPr>
            <a:r>
              <a:rPr lang="zh-CN" altLang="en-US" sz="2400" b="1" dirty="0">
                <a:solidFill>
                  <a:schemeClr val="tx2"/>
                </a:solidFill>
              </a:rPr>
              <a:t>                产                                        长期投资</a:t>
            </a:r>
            <a:endParaRPr lang="zh-CN" altLang="en-US" sz="2400" b="1" dirty="0">
              <a:solidFill>
                <a:schemeClr val="tx2"/>
              </a:solidFill>
            </a:endParaRPr>
          </a:p>
          <a:p>
            <a:pPr marL="0" lvl="0" indent="0" eaLnBrk="1" hangingPunct="1">
              <a:spcBef>
                <a:spcPct val="0"/>
              </a:spcBef>
              <a:buClrTx/>
              <a:buSzTx/>
              <a:buFontTx/>
              <a:buNone/>
            </a:pPr>
            <a:r>
              <a:rPr lang="zh-CN" altLang="en-US" sz="2400" b="1" dirty="0">
                <a:solidFill>
                  <a:schemeClr val="tx2"/>
                </a:solidFill>
              </a:rPr>
              <a:t>                                非流动资产           固定资产 </a:t>
            </a:r>
            <a:endParaRPr lang="zh-CN" altLang="en-US" sz="2400" b="1" dirty="0">
              <a:solidFill>
                <a:schemeClr val="tx2"/>
              </a:solidFill>
            </a:endParaRPr>
          </a:p>
          <a:p>
            <a:pPr marL="0" lvl="0" indent="0" eaLnBrk="1" hangingPunct="1">
              <a:spcBef>
                <a:spcPct val="0"/>
              </a:spcBef>
              <a:buClrTx/>
              <a:buSzTx/>
              <a:buFontTx/>
              <a:buNone/>
            </a:pPr>
            <a:r>
              <a:rPr lang="zh-CN" altLang="en-US" sz="2400" b="1" dirty="0">
                <a:solidFill>
                  <a:schemeClr val="tx2"/>
                </a:solidFill>
              </a:rPr>
              <a:t>                                                            无形资产</a:t>
            </a:r>
            <a:endParaRPr lang="zh-CN" altLang="en-US" sz="2400" b="1" dirty="0">
              <a:solidFill>
                <a:schemeClr val="tx2"/>
              </a:solidFill>
            </a:endParaRPr>
          </a:p>
          <a:p>
            <a:pPr marL="0" lvl="0" indent="0" eaLnBrk="1" hangingPunct="1">
              <a:spcBef>
                <a:spcPct val="0"/>
              </a:spcBef>
              <a:buClrTx/>
              <a:buSzTx/>
              <a:buFontTx/>
              <a:buNone/>
            </a:pPr>
            <a:r>
              <a:rPr lang="zh-CN" altLang="en-US" sz="2400" b="1" dirty="0">
                <a:solidFill>
                  <a:schemeClr val="tx2"/>
                </a:solidFill>
              </a:rPr>
              <a:t>                                                            其他资产</a:t>
            </a:r>
            <a:endParaRPr lang="zh-CN" altLang="en-US" sz="2400" b="1" dirty="0">
              <a:solidFill>
                <a:schemeClr val="tx2"/>
              </a:solidFill>
            </a:endParaRPr>
          </a:p>
        </p:txBody>
      </p:sp>
      <p:sp>
        <p:nvSpPr>
          <p:cNvPr id="31749" name="AutoShape 8"/>
          <p:cNvSpPr/>
          <p:nvPr/>
        </p:nvSpPr>
        <p:spPr>
          <a:xfrm>
            <a:off x="2987675" y="4005263"/>
            <a:ext cx="360363" cy="1511300"/>
          </a:xfrm>
          <a:prstGeom prst="leftBrace">
            <a:avLst>
              <a:gd name="adj1" fmla="val 34948"/>
              <a:gd name="adj2" fmla="val 50000"/>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
        <p:nvSpPr>
          <p:cNvPr id="31750" name="AutoShape 9"/>
          <p:cNvSpPr/>
          <p:nvPr/>
        </p:nvSpPr>
        <p:spPr>
          <a:xfrm>
            <a:off x="5508625" y="5013325"/>
            <a:ext cx="360363" cy="1295400"/>
          </a:xfrm>
          <a:prstGeom prst="leftBrace">
            <a:avLst>
              <a:gd name="adj1" fmla="val 29955"/>
              <a:gd name="adj2" fmla="val 50000"/>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
        <p:nvSpPr>
          <p:cNvPr id="31751" name="AutoShape 10"/>
          <p:cNvSpPr/>
          <p:nvPr/>
        </p:nvSpPr>
        <p:spPr>
          <a:xfrm>
            <a:off x="5508625" y="3573463"/>
            <a:ext cx="360363" cy="1295400"/>
          </a:xfrm>
          <a:prstGeom prst="leftBrace">
            <a:avLst>
              <a:gd name="adj1" fmla="val 29955"/>
              <a:gd name="adj2" fmla="val 50000"/>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Tree>
  </p:cSld>
  <p:clrMapOvr>
    <a:masterClrMapping/>
  </p:clrMapOvr>
  <p:transition spd="med">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2771" name="Rectangle 65"/>
          <p:cNvSpPr/>
          <p:nvPr/>
        </p:nvSpPr>
        <p:spPr>
          <a:xfrm>
            <a:off x="827088" y="1628775"/>
            <a:ext cx="7993062" cy="26479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en-US" altLang="zh-CN" sz="2400" b="1" dirty="0">
                <a:solidFill>
                  <a:srgbClr val="000099"/>
                </a:solidFill>
                <a:ea typeface="华文宋体" pitchFamily="2" charset="-122"/>
              </a:rPr>
              <a:t>2</a:t>
            </a:r>
            <a:r>
              <a:rPr lang="zh-CN" altLang="en-US" sz="2400" b="1" dirty="0">
                <a:solidFill>
                  <a:srgbClr val="000099"/>
                </a:solidFill>
                <a:ea typeface="华文宋体" pitchFamily="2" charset="-122"/>
              </a:rPr>
              <a:t>、负债</a:t>
            </a:r>
            <a:r>
              <a:rPr lang="zh-CN" altLang="en-US" sz="2400" b="1" dirty="0">
                <a:solidFill>
                  <a:srgbClr val="003300"/>
                </a:solidFill>
                <a:ea typeface="华文宋体" pitchFamily="2" charset="-122"/>
              </a:rPr>
              <a:t>  </a:t>
            </a:r>
            <a:r>
              <a:rPr lang="zh-CN" altLang="en-US" sz="2400" b="1" dirty="0">
                <a:solidFill>
                  <a:schemeClr val="tx2"/>
                </a:solidFill>
                <a:ea typeface="华文宋体" pitchFamily="2" charset="-122"/>
              </a:rPr>
              <a:t>是过去的交易、事项形成、预期会导致经济利益流出企业的现时义务。按其流动性可分为流动负债和长期负债。</a:t>
            </a:r>
            <a:endParaRPr lang="zh-CN" altLang="en-US" sz="2400" b="1" dirty="0">
              <a:solidFill>
                <a:schemeClr val="tx2"/>
              </a:solidFill>
              <a:ea typeface="华文宋体" pitchFamily="2" charset="-122"/>
            </a:endParaRPr>
          </a:p>
          <a:p>
            <a:pPr marL="0" lvl="0" indent="0" eaLnBrk="1" hangingPunct="1">
              <a:spcBef>
                <a:spcPct val="0"/>
              </a:spcBef>
              <a:buClrTx/>
              <a:buSzTx/>
              <a:buFontTx/>
              <a:buNone/>
            </a:pPr>
            <a:r>
              <a:rPr lang="zh-CN" altLang="en-US" sz="2400" b="1" dirty="0">
                <a:solidFill>
                  <a:schemeClr val="tx2"/>
                </a:solidFill>
                <a:ea typeface="华文宋体" pitchFamily="2" charset="-122"/>
              </a:rPr>
              <a:t>              流动负债</a:t>
            </a:r>
            <a:r>
              <a:rPr lang="en-US" altLang="zh-CN" sz="2400" b="1" dirty="0">
                <a:solidFill>
                  <a:schemeClr val="tx2"/>
                </a:solidFill>
                <a:latin typeface="华文宋体" pitchFamily="2" charset="-122"/>
                <a:ea typeface="华文宋体" pitchFamily="2" charset="-122"/>
              </a:rPr>
              <a:t>——</a:t>
            </a:r>
            <a:r>
              <a:rPr lang="zh-CN" altLang="en-US" sz="2400" b="1" dirty="0">
                <a:solidFill>
                  <a:schemeClr val="tx2"/>
                </a:solidFill>
                <a:ea typeface="华文宋体" pitchFamily="2" charset="-122"/>
              </a:rPr>
              <a:t>短期借款、应付账款、预收账款、            </a:t>
            </a:r>
            <a:endParaRPr lang="zh-CN" altLang="en-US" sz="2400" b="1" dirty="0">
              <a:solidFill>
                <a:schemeClr val="tx2"/>
              </a:solidFill>
              <a:ea typeface="华文宋体" pitchFamily="2" charset="-122"/>
            </a:endParaRPr>
          </a:p>
          <a:p>
            <a:pPr marL="0" lvl="0" indent="0" eaLnBrk="1" hangingPunct="1">
              <a:spcBef>
                <a:spcPct val="0"/>
              </a:spcBef>
              <a:buClrTx/>
              <a:buSzTx/>
              <a:buFontTx/>
              <a:buNone/>
            </a:pPr>
            <a:r>
              <a:rPr lang="zh-CN" altLang="en-US" sz="2400" b="1" dirty="0">
                <a:solidFill>
                  <a:schemeClr val="tx2"/>
                </a:solidFill>
                <a:ea typeface="华文宋体" pitchFamily="2" charset="-122"/>
              </a:rPr>
              <a:t>        负                       其他应付款、应付职工薪酬、应</a:t>
            </a:r>
            <a:endParaRPr lang="zh-CN" altLang="en-US" sz="2400" b="1" dirty="0">
              <a:solidFill>
                <a:schemeClr val="tx2"/>
              </a:solidFill>
              <a:ea typeface="华文宋体" pitchFamily="2" charset="-122"/>
            </a:endParaRPr>
          </a:p>
          <a:p>
            <a:pPr marL="0" lvl="0" indent="0" eaLnBrk="1" hangingPunct="1">
              <a:spcBef>
                <a:spcPct val="0"/>
              </a:spcBef>
              <a:buClrTx/>
              <a:buSzTx/>
              <a:buFontTx/>
              <a:buNone/>
            </a:pPr>
            <a:r>
              <a:rPr lang="zh-CN" altLang="en-US" sz="2400" b="1" dirty="0">
                <a:solidFill>
                  <a:schemeClr val="tx2"/>
                </a:solidFill>
                <a:ea typeface="华文宋体" pitchFamily="2" charset="-122"/>
              </a:rPr>
              <a:t>        债                       交税费等</a:t>
            </a:r>
            <a:endParaRPr lang="zh-CN" altLang="en-US" sz="2400" b="1" dirty="0">
              <a:solidFill>
                <a:schemeClr val="tx2"/>
              </a:solidFill>
              <a:ea typeface="华文宋体" pitchFamily="2" charset="-122"/>
            </a:endParaRPr>
          </a:p>
          <a:p>
            <a:pPr marL="0" lvl="0" indent="0" eaLnBrk="1" hangingPunct="1">
              <a:spcBef>
                <a:spcPct val="0"/>
              </a:spcBef>
              <a:buClrTx/>
              <a:buSzTx/>
              <a:buFontTx/>
              <a:buNone/>
            </a:pPr>
            <a:r>
              <a:rPr lang="zh-CN" altLang="en-US" sz="2400" b="1" dirty="0">
                <a:solidFill>
                  <a:schemeClr val="tx2"/>
                </a:solidFill>
                <a:ea typeface="华文宋体" pitchFamily="2" charset="-122"/>
              </a:rPr>
              <a:t>              长期负债</a:t>
            </a:r>
            <a:r>
              <a:rPr lang="en-US" altLang="zh-CN" sz="2400" b="1" dirty="0">
                <a:solidFill>
                  <a:schemeClr val="tx2"/>
                </a:solidFill>
                <a:latin typeface="华文宋体" pitchFamily="2" charset="-122"/>
                <a:ea typeface="华文宋体" pitchFamily="2" charset="-122"/>
              </a:rPr>
              <a:t>——</a:t>
            </a:r>
            <a:r>
              <a:rPr lang="zh-CN" altLang="en-US" sz="2400" b="1" dirty="0">
                <a:solidFill>
                  <a:schemeClr val="tx2"/>
                </a:solidFill>
                <a:ea typeface="华文宋体" pitchFamily="2" charset="-122"/>
              </a:rPr>
              <a:t>长期借款、应付债券、长期应付款</a:t>
            </a:r>
            <a:endParaRPr lang="zh-CN" altLang="en-US" sz="2400" b="1" dirty="0">
              <a:solidFill>
                <a:schemeClr val="tx2"/>
              </a:solidFill>
              <a:ea typeface="华文宋体" pitchFamily="2" charset="-122"/>
            </a:endParaRPr>
          </a:p>
        </p:txBody>
      </p:sp>
      <p:sp>
        <p:nvSpPr>
          <p:cNvPr id="32772" name="AutoShape 66"/>
          <p:cNvSpPr/>
          <p:nvPr/>
        </p:nvSpPr>
        <p:spPr>
          <a:xfrm>
            <a:off x="1979613" y="2924175"/>
            <a:ext cx="71437" cy="1152525"/>
          </a:xfrm>
          <a:prstGeom prst="leftBrace">
            <a:avLst>
              <a:gd name="adj1" fmla="val 134445"/>
              <a:gd name="adj2" fmla="val 50000"/>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Tree>
  </p:cSld>
  <p:clrMapOvr>
    <a:masterClrMapping/>
  </p:clrMapOvr>
  <p:transition spd="med">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3795" name="Rectangle 111"/>
          <p:cNvSpPr/>
          <p:nvPr/>
        </p:nvSpPr>
        <p:spPr>
          <a:xfrm>
            <a:off x="684213" y="1628775"/>
            <a:ext cx="8064500" cy="1187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en-US" altLang="zh-CN" sz="2400" b="1" dirty="0">
                <a:solidFill>
                  <a:schemeClr val="tx2"/>
                </a:solidFill>
                <a:ea typeface="华文宋体" pitchFamily="2" charset="-122"/>
              </a:rPr>
              <a:t>3</a:t>
            </a:r>
            <a:r>
              <a:rPr lang="zh-CN" altLang="en-US" sz="2400" b="1" dirty="0">
                <a:solidFill>
                  <a:schemeClr val="tx2"/>
                </a:solidFill>
                <a:ea typeface="华文宋体" pitchFamily="2" charset="-122"/>
              </a:rPr>
              <a:t>、</a:t>
            </a:r>
            <a:r>
              <a:rPr lang="zh-CN" altLang="en-US" sz="2400" b="1" dirty="0">
                <a:solidFill>
                  <a:srgbClr val="000099"/>
                </a:solidFill>
                <a:ea typeface="华文宋体" pitchFamily="2" charset="-122"/>
              </a:rPr>
              <a:t>所有者权益</a:t>
            </a:r>
            <a:r>
              <a:rPr lang="zh-CN" altLang="en-US" sz="2400" b="1" dirty="0">
                <a:solidFill>
                  <a:srgbClr val="003300"/>
                </a:solidFill>
                <a:ea typeface="华文宋体" pitchFamily="2" charset="-122"/>
              </a:rPr>
              <a:t>  </a:t>
            </a:r>
            <a:r>
              <a:rPr lang="zh-CN" altLang="en-US" sz="2400" b="1" dirty="0">
                <a:solidFill>
                  <a:schemeClr val="tx2"/>
                </a:solidFill>
                <a:ea typeface="华文宋体" pitchFamily="2" charset="-122"/>
              </a:rPr>
              <a:t>是指企业资产扣除负债后由所有者享有的享有的剩余权益。所有者权益包括：投入资本、资本公积、留存收益（盈余公积和未分配利润）。</a:t>
            </a:r>
            <a:endParaRPr lang="zh-CN" altLang="en-US" sz="2400" b="1" dirty="0">
              <a:solidFill>
                <a:schemeClr val="tx2"/>
              </a:solidFill>
              <a:ea typeface="华文宋体" pitchFamily="2" charset="-122"/>
            </a:endParaRPr>
          </a:p>
        </p:txBody>
      </p:sp>
      <p:sp>
        <p:nvSpPr>
          <p:cNvPr id="328816" name="Rectangle 112"/>
          <p:cNvSpPr/>
          <p:nvPr/>
        </p:nvSpPr>
        <p:spPr>
          <a:xfrm>
            <a:off x="323850" y="2924175"/>
            <a:ext cx="8497888" cy="37433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b="1" dirty="0">
                <a:solidFill>
                  <a:schemeClr val="tx2"/>
                </a:solidFill>
                <a:ea typeface="华文宋体" pitchFamily="2" charset="-122"/>
              </a:rPr>
              <a:t>资产与权益是同一资金的两个不同方面，是从两个不同角度观察和分析企业经营资金的结果，表示企业的经营资金从哪里来以什么形式存在。企业的经营资金必定有它提供的来源（权益），同时也必定有它存在的具体形态（资产），二者相互依存，有一定数额的资产，必然有相应数额的权益；反之亦然。所以，在数量上企业同一时点上的资产总额与权益总额必然相等。会计要素之间的这种恒等关系，用数学公式表示称会计等式。即：</a:t>
            </a:r>
            <a:r>
              <a:rPr lang="zh-CN" altLang="en-US" sz="2400" dirty="0">
                <a:solidFill>
                  <a:schemeClr val="tx2"/>
                </a:solidFill>
                <a:ea typeface="华文宋体" pitchFamily="2" charset="-122"/>
              </a:rPr>
              <a:t>                                          </a:t>
            </a:r>
            <a:endParaRPr lang="zh-CN" altLang="en-US" sz="2400" dirty="0">
              <a:solidFill>
                <a:schemeClr val="tx2"/>
              </a:solidFill>
              <a:ea typeface="华文宋体" pitchFamily="2" charset="-122"/>
            </a:endParaRPr>
          </a:p>
          <a:p>
            <a:pPr marL="0" lvl="0" indent="0" eaLnBrk="1" hangingPunct="1">
              <a:spcBef>
                <a:spcPct val="0"/>
              </a:spcBef>
              <a:buClrTx/>
              <a:buSzTx/>
              <a:buFontTx/>
              <a:buNone/>
            </a:pPr>
            <a:r>
              <a:rPr lang="zh-CN" altLang="en-US" sz="2400" dirty="0">
                <a:solidFill>
                  <a:schemeClr val="tx2"/>
                </a:solidFill>
                <a:ea typeface="华文宋体" pitchFamily="2" charset="-122"/>
              </a:rPr>
              <a:t>                                   </a:t>
            </a:r>
            <a:r>
              <a:rPr lang="zh-CN" altLang="en-US" sz="2400" b="1" dirty="0">
                <a:solidFill>
                  <a:schemeClr val="tx2"/>
                </a:solidFill>
                <a:ea typeface="华文宋体" pitchFamily="2" charset="-122"/>
              </a:rPr>
              <a:t>资产</a:t>
            </a:r>
            <a:r>
              <a:rPr lang="en-US" altLang="zh-CN" sz="2400" b="1" dirty="0">
                <a:solidFill>
                  <a:schemeClr val="tx2"/>
                </a:solidFill>
                <a:ea typeface="华文宋体" pitchFamily="2" charset="-122"/>
              </a:rPr>
              <a:t>=</a:t>
            </a:r>
            <a:r>
              <a:rPr lang="zh-CN" altLang="en-US" sz="2400" b="1" dirty="0">
                <a:solidFill>
                  <a:schemeClr val="tx2"/>
                </a:solidFill>
                <a:ea typeface="华文宋体" pitchFamily="2" charset="-122"/>
              </a:rPr>
              <a:t>权益</a:t>
            </a:r>
            <a:endParaRPr lang="zh-CN" altLang="en-US" sz="2400" dirty="0">
              <a:solidFill>
                <a:schemeClr val="tx2"/>
              </a:solidFill>
              <a:ea typeface="华文宋体" pitchFamily="2" charset="-122"/>
            </a:endParaRPr>
          </a:p>
          <a:p>
            <a:pPr marL="0" lvl="0" indent="0" eaLnBrk="1" hangingPunct="1">
              <a:spcBef>
                <a:spcPct val="0"/>
              </a:spcBef>
              <a:buClrTx/>
              <a:buSzTx/>
              <a:buFontTx/>
              <a:buNone/>
            </a:pPr>
            <a:endParaRPr lang="zh-CN" altLang="en-US" sz="2400" b="1" dirty="0">
              <a:solidFill>
                <a:srgbClr val="003300"/>
              </a:solidFill>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8816"/>
                                        </p:tgtEl>
                                        <p:attrNameLst>
                                          <p:attrName>style.visibility</p:attrName>
                                        </p:attrNameLst>
                                      </p:cBhvr>
                                      <p:to>
                                        <p:strVal val="visible"/>
                                      </p:to>
                                    </p:set>
                                    <p:animEffect transition="in" filter="blinds(horizontal)">
                                      <p:cBhvr>
                                        <p:cTn id="7" dur="500"/>
                                        <p:tgtEl>
                                          <p:spTgt spid="3288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8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4819" name="Rectangle 3"/>
          <p:cNvSpPr>
            <a:spLocks noGrp="1"/>
          </p:cNvSpPr>
          <p:nvPr>
            <p:ph idx="1"/>
          </p:nvPr>
        </p:nvSpPr>
        <p:spPr>
          <a:xfrm>
            <a:off x="468313" y="1628775"/>
            <a:ext cx="7772400" cy="4114800"/>
          </a:xfrm>
        </p:spPr>
        <p:txBody>
          <a:bodyPr vert="horz" wrap="square" lIns="91440" tIns="45720" rIns="91440" bIns="45720" anchor="t" anchorCtr="0"/>
          <a:p>
            <a:pPr eaLnBrk="1" hangingPunct="1">
              <a:lnSpc>
                <a:spcPct val="80000"/>
              </a:lnSpc>
            </a:pPr>
            <a:endParaRPr lang="zh-CN" altLang="en-US" sz="2800" b="1" dirty="0">
              <a:solidFill>
                <a:schemeClr val="tx2"/>
              </a:solidFill>
            </a:endParaRPr>
          </a:p>
          <a:p>
            <a:pPr eaLnBrk="1" hangingPunct="1">
              <a:lnSpc>
                <a:spcPct val="80000"/>
              </a:lnSpc>
              <a:buNone/>
            </a:pPr>
            <a:r>
              <a:rPr lang="zh-CN" altLang="en-US" sz="2800" dirty="0">
                <a:solidFill>
                  <a:schemeClr val="tx2"/>
                </a:solidFill>
              </a:rPr>
              <a:t> </a:t>
            </a:r>
            <a:r>
              <a:rPr lang="zh-CN" altLang="en-US" sz="2800" b="1" dirty="0">
                <a:solidFill>
                  <a:schemeClr val="tx2"/>
                </a:solidFill>
              </a:rPr>
              <a:t>因为权益包括负债和所有者权益，上述会计等式可改写为：</a:t>
            </a:r>
            <a:r>
              <a:rPr lang="zh-CN" altLang="en-US" sz="2800" b="1" dirty="0">
                <a:solidFill>
                  <a:srgbClr val="003300"/>
                </a:solidFill>
              </a:rPr>
              <a:t>                    </a:t>
            </a:r>
            <a:endParaRPr lang="zh-CN" altLang="en-US" sz="2800" b="1" dirty="0">
              <a:solidFill>
                <a:srgbClr val="003300"/>
              </a:solidFill>
            </a:endParaRPr>
          </a:p>
          <a:p>
            <a:pPr eaLnBrk="1" hangingPunct="1">
              <a:lnSpc>
                <a:spcPct val="80000"/>
              </a:lnSpc>
              <a:buNone/>
            </a:pPr>
            <a:endParaRPr lang="zh-CN" altLang="en-US" sz="2800" b="1" dirty="0">
              <a:solidFill>
                <a:srgbClr val="003300"/>
              </a:solidFill>
            </a:endParaRPr>
          </a:p>
          <a:p>
            <a:pPr eaLnBrk="1" hangingPunct="1">
              <a:lnSpc>
                <a:spcPct val="80000"/>
              </a:lnSpc>
              <a:buNone/>
            </a:pPr>
            <a:r>
              <a:rPr lang="zh-CN" altLang="en-US" sz="2800" b="1" dirty="0">
                <a:solidFill>
                  <a:srgbClr val="003300"/>
                </a:solidFill>
              </a:rPr>
              <a:t>              </a:t>
            </a:r>
            <a:r>
              <a:rPr lang="zh-CN" altLang="en-US" sz="2800" b="1" dirty="0">
                <a:solidFill>
                  <a:srgbClr val="000099"/>
                </a:solidFill>
              </a:rPr>
              <a:t>资产</a:t>
            </a:r>
            <a:r>
              <a:rPr lang="en-US" altLang="zh-CN" sz="2800" b="1" dirty="0">
                <a:solidFill>
                  <a:srgbClr val="000099"/>
                </a:solidFill>
              </a:rPr>
              <a:t>=</a:t>
            </a:r>
            <a:r>
              <a:rPr lang="zh-CN" altLang="en-US" sz="2800" b="1" dirty="0">
                <a:solidFill>
                  <a:srgbClr val="000099"/>
                </a:solidFill>
              </a:rPr>
              <a:t>负债</a:t>
            </a:r>
            <a:r>
              <a:rPr lang="en-US" altLang="zh-CN" sz="2800" b="1" dirty="0">
                <a:solidFill>
                  <a:srgbClr val="000099"/>
                </a:solidFill>
              </a:rPr>
              <a:t>+</a:t>
            </a:r>
            <a:r>
              <a:rPr lang="zh-CN" altLang="en-US" sz="2800" b="1" dirty="0">
                <a:solidFill>
                  <a:srgbClr val="000099"/>
                </a:solidFill>
              </a:rPr>
              <a:t>所有者权益</a:t>
            </a:r>
            <a:endParaRPr lang="zh-CN" altLang="en-US" sz="2800" b="1" dirty="0">
              <a:solidFill>
                <a:srgbClr val="000099"/>
              </a:solidFill>
            </a:endParaRPr>
          </a:p>
          <a:p>
            <a:pPr eaLnBrk="1" hangingPunct="1">
              <a:lnSpc>
                <a:spcPct val="80000"/>
              </a:lnSpc>
              <a:buNone/>
            </a:pPr>
            <a:endParaRPr lang="zh-CN" altLang="en-US" sz="2800" b="1" dirty="0">
              <a:solidFill>
                <a:srgbClr val="000099"/>
              </a:solidFill>
            </a:endParaRPr>
          </a:p>
          <a:p>
            <a:pPr eaLnBrk="1" hangingPunct="1">
              <a:lnSpc>
                <a:spcPct val="80000"/>
              </a:lnSpc>
              <a:buNone/>
            </a:pPr>
            <a:r>
              <a:rPr lang="zh-CN" altLang="en-US" sz="2800" dirty="0">
                <a:solidFill>
                  <a:srgbClr val="003300"/>
                </a:solidFill>
              </a:rPr>
              <a:t>   </a:t>
            </a:r>
            <a:r>
              <a:rPr lang="en-US" altLang="zh-CN" sz="2800" b="1" dirty="0">
                <a:solidFill>
                  <a:srgbClr val="003300"/>
                </a:solidFill>
              </a:rPr>
              <a:t>※  </a:t>
            </a:r>
            <a:r>
              <a:rPr lang="zh-CN" altLang="en-US" sz="2800" b="1" dirty="0">
                <a:solidFill>
                  <a:srgbClr val="003300"/>
                </a:solidFill>
              </a:rPr>
              <a:t>该等式是会计基本等式，它概括地将会计的对象公式化了。</a:t>
            </a:r>
            <a:endParaRPr lang="zh-CN" altLang="en-US" sz="2800" b="1" dirty="0">
              <a:solidFill>
                <a:srgbClr val="003300"/>
              </a:solidFill>
            </a:endParaRPr>
          </a:p>
          <a:p>
            <a:pPr eaLnBrk="1" hangingPunct="1">
              <a:lnSpc>
                <a:spcPct val="80000"/>
              </a:lnSpc>
              <a:buNone/>
            </a:pPr>
            <a:r>
              <a:rPr lang="zh-CN" altLang="en-US" sz="2800" b="1" dirty="0">
                <a:solidFill>
                  <a:srgbClr val="003300"/>
                </a:solidFill>
              </a:rPr>
              <a:t>   会计等式是复式记账的基础，也是资产负债表结构的理论基础。</a:t>
            </a:r>
            <a:endParaRPr lang="zh-CN" altLang="en-US" sz="2800" b="1" dirty="0">
              <a:solidFill>
                <a:srgbClr val="003300"/>
              </a:solidFill>
            </a:endParaRPr>
          </a:p>
          <a:p>
            <a:pPr eaLnBrk="1" hangingPunct="1">
              <a:lnSpc>
                <a:spcPct val="80000"/>
              </a:lnSpc>
              <a:buNone/>
            </a:pPr>
            <a:endParaRPr lang="zh-CN" altLang="en-US" sz="2800" dirty="0"/>
          </a:p>
        </p:txBody>
      </p:sp>
    </p:spTree>
  </p:cSld>
  <p:clrMapOvr>
    <a:masterClrMapping/>
  </p:clrMapOvr>
  <p:transition spd="med">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14377" name="Rectangle 9"/>
          <p:cNvSpPr/>
          <p:nvPr/>
        </p:nvSpPr>
        <p:spPr>
          <a:xfrm>
            <a:off x="685800" y="1981200"/>
            <a:ext cx="7772400" cy="41148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eaLnBrk="1" hangingPunct="1">
              <a:buClrTx/>
              <a:buSzTx/>
              <a:buFontTx/>
              <a:buChar char="•"/>
            </a:pPr>
            <a:r>
              <a:rPr lang="zh-CN" altLang="en-US" b="1" dirty="0">
                <a:latin typeface="Times New Roman" panose="02020603050405020304" pitchFamily="18" charset="0"/>
              </a:rPr>
              <a:t>第一节 会计概述</a:t>
            </a:r>
            <a:endParaRPr lang="zh-CN" altLang="en-US" b="1" dirty="0">
              <a:latin typeface="Times New Roman" panose="02020603050405020304" pitchFamily="18" charset="0"/>
            </a:endParaRPr>
          </a:p>
          <a:p>
            <a:pPr marL="342900" lvl="0" indent="-342900" eaLnBrk="1" hangingPunct="1">
              <a:buClrTx/>
              <a:buSzTx/>
              <a:buFontTx/>
              <a:buChar char="•"/>
            </a:pPr>
            <a:r>
              <a:rPr lang="zh-CN" altLang="en-US" b="1" dirty="0">
                <a:latin typeface="Times New Roman" panose="02020603050405020304" pitchFamily="18" charset="0"/>
              </a:rPr>
              <a:t>一、会计的产生与发展</a:t>
            </a:r>
            <a:endParaRPr lang="zh-CN" altLang="en-US" b="1" dirty="0">
              <a:latin typeface="Times New Roman" panose="02020603050405020304" pitchFamily="18" charset="0"/>
            </a:endParaRPr>
          </a:p>
          <a:p>
            <a:pPr marL="342900" lvl="0" indent="-342900" eaLnBrk="1" hangingPunct="1">
              <a:buClrTx/>
              <a:buSzTx/>
              <a:buFontTx/>
              <a:buNone/>
            </a:pPr>
            <a:endParaRPr lang="zh-CN" altLang="en-US" sz="2800" i="1" u="sng" dirty="0">
              <a:latin typeface="Times New Roman" panose="02020603050405020304" pitchFamily="18" charset="0"/>
            </a:endParaRPr>
          </a:p>
          <a:p>
            <a:pPr marL="342900" lvl="0" indent="-342900" eaLnBrk="1" hangingPunct="1">
              <a:buClrTx/>
              <a:buSzTx/>
              <a:buFontTx/>
              <a:buNone/>
            </a:pPr>
            <a:r>
              <a:rPr lang="zh-CN" altLang="en-US" sz="2800" i="1" u="sng" dirty="0">
                <a:latin typeface="Times New Roman" panose="02020603050405020304" pitchFamily="18" charset="0"/>
              </a:rPr>
              <a:t>原始的绘图记事与结绳记事 </a:t>
            </a:r>
            <a:endParaRPr lang="zh-CN" altLang="en-US" sz="2800" i="1" u="sng" dirty="0">
              <a:latin typeface="Times New Roman" panose="02020603050405020304" pitchFamily="18" charset="0"/>
            </a:endParaRPr>
          </a:p>
          <a:p>
            <a:pPr marL="742950" lvl="1" indent="-285750" eaLnBrk="1" hangingPunct="1">
              <a:buClrTx/>
              <a:buSzTx/>
              <a:buFontTx/>
              <a:buChar char="–"/>
            </a:pPr>
            <a:r>
              <a:rPr lang="zh-CN" altLang="en-US" i="1" u="sng" dirty="0">
                <a:latin typeface="Times New Roman" panose="02020603050405020304" pitchFamily="18" charset="0"/>
              </a:rPr>
              <a:t>书契记录时代 </a:t>
            </a:r>
            <a:endParaRPr lang="zh-CN" altLang="en-US" i="1" u="sng" dirty="0">
              <a:latin typeface="Times New Roman" panose="02020603050405020304" pitchFamily="18" charset="0"/>
            </a:endParaRPr>
          </a:p>
          <a:p>
            <a:pPr marL="742950" lvl="1" indent="-285750" eaLnBrk="1" hangingPunct="1">
              <a:buClrTx/>
              <a:buSzTx/>
              <a:buFontTx/>
              <a:buChar char="–"/>
            </a:pPr>
            <a:r>
              <a:rPr lang="zh-CN" altLang="en-US" i="1" u="sng" dirty="0">
                <a:latin typeface="Times New Roman" panose="02020603050405020304" pitchFamily="18" charset="0"/>
              </a:rPr>
              <a:t>单式簿记 </a:t>
            </a:r>
            <a:endParaRPr lang="zh-CN" altLang="en-US" i="1" u="sng" dirty="0">
              <a:latin typeface="Times New Roman" panose="02020603050405020304" pitchFamily="18" charset="0"/>
            </a:endParaRPr>
          </a:p>
          <a:p>
            <a:pPr marL="742950" lvl="1" indent="-285750" eaLnBrk="1" hangingPunct="1">
              <a:buClrTx/>
              <a:buSzTx/>
              <a:buFontTx/>
              <a:buChar char="–"/>
            </a:pPr>
            <a:r>
              <a:rPr lang="zh-CN" altLang="en-US" i="1" u="sng" dirty="0">
                <a:latin typeface="Times New Roman" panose="02020603050405020304" pitchFamily="18" charset="0"/>
              </a:rPr>
              <a:t>借贷复式记账法 </a:t>
            </a:r>
            <a:endParaRPr lang="zh-CN" altLang="en-US" i="1" u="sng" dirty="0">
              <a:latin typeface="Times New Roman" panose="02020603050405020304" pitchFamily="18" charset="0"/>
            </a:endParaRPr>
          </a:p>
          <a:p>
            <a:pPr marL="742950" lvl="1" indent="-285750" eaLnBrk="1" hangingPunct="1">
              <a:buClrTx/>
              <a:buSzTx/>
              <a:buFontTx/>
              <a:buChar char="–"/>
            </a:pPr>
            <a:r>
              <a:rPr lang="zh-CN" altLang="en-US" i="1" u="sng" dirty="0">
                <a:latin typeface="Times New Roman" panose="02020603050405020304" pitchFamily="18" charset="0"/>
              </a:rPr>
              <a:t>会计的飞跃性变化</a:t>
            </a:r>
            <a:endParaRPr lang="zh-CN" altLang="en-US" i="1" u="sng" dirty="0">
              <a:latin typeface="Times New Roman" panose="02020603050405020304" pitchFamily="18" charset="0"/>
            </a:endParaRPr>
          </a:p>
          <a:p>
            <a:pPr marL="342900" lvl="0" indent="-342900" eaLnBrk="1" hangingPunct="1">
              <a:buClrTx/>
              <a:buSzTx/>
              <a:buFontTx/>
              <a:buNone/>
            </a:pPr>
            <a:endParaRPr lang="zh-CN" altLang="en-US" dirty="0">
              <a:latin typeface="Times New Roman" panose="02020603050405020304" pitchFamily="18" charset="0"/>
            </a:endParaRPr>
          </a:p>
        </p:txBody>
      </p:sp>
      <p:sp>
        <p:nvSpPr>
          <p:cNvPr id="7172" name="Rectangle 10"/>
          <p:cNvSpPr>
            <a:spLocks noGrp="1"/>
          </p:cNvSpPr>
          <p:nvPr>
            <p:ph type="title"/>
          </p:nvPr>
        </p:nvSpPr>
        <p:spPr>
          <a:xfrm>
            <a:off x="684213" y="836613"/>
            <a:ext cx="7793037" cy="1143000"/>
          </a:xfrm>
        </p:spPr>
        <p:txBody>
          <a:bodyPr vert="horz" wrap="square" lIns="91440" tIns="45720" rIns="91440" bIns="45720" anchor="b" anchorCtr="0"/>
          <a:p>
            <a:pPr eaLnBrk="1" hangingPunct="1"/>
            <a:r>
              <a:rPr lang="zh-CN" altLang="en-US" dirty="0"/>
              <a:t>第一章 总论</a:t>
            </a:r>
            <a:endParaRPr lang="zh-CN" altLang="en-US"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314377">
                                            <p:txEl>
                                              <p:charRg st="0" end="9"/>
                                            </p:txEl>
                                          </p:spTgt>
                                        </p:tgtEl>
                                        <p:attrNameLst>
                                          <p:attrName>style.visibility</p:attrName>
                                        </p:attrNameLst>
                                      </p:cBhvr>
                                      <p:to>
                                        <p:strVal val="visible"/>
                                      </p:to>
                                    </p:set>
                                    <p:anim to="" calcmode="lin" valueType="num">
                                      <p:cBhvr>
                                        <p:cTn id="7" dur="1" fill="hold"/>
                                        <p:tgtEl>
                                          <p:spTgt spid="314377">
                                            <p:txEl>
                                              <p:charRg st="0" end="9"/>
                                            </p:txEl>
                                          </p:spTgt>
                                        </p:tgtEl>
                                        <p:attrNameLst>
                                          <p:attrName>style.visibility</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314377">
                                            <p:txEl>
                                              <p:charRg st="9" end="20"/>
                                            </p:txEl>
                                          </p:spTgt>
                                        </p:tgtEl>
                                        <p:attrNameLst>
                                          <p:attrName>style.visibility</p:attrName>
                                        </p:attrNameLst>
                                      </p:cBhvr>
                                      <p:to>
                                        <p:strVal val="visible"/>
                                      </p:to>
                                    </p:set>
                                    <p:anim to="" calcmode="lin" valueType="num">
                                      <p:cBhvr>
                                        <p:cTn id="12" dur="1" fill="hold"/>
                                        <p:tgtEl>
                                          <p:spTgt spid="314377">
                                            <p:txEl>
                                              <p:charRg st="9" end="20"/>
                                            </p:txEl>
                                          </p:spTgt>
                                        </p:tgtEl>
                                        <p:attrNameLst>
                                          <p:attrName>style.visibility</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314377">
                                            <p:txEl>
                                              <p:charRg st="21" end="35"/>
                                            </p:txEl>
                                          </p:spTgt>
                                        </p:tgtEl>
                                        <p:attrNameLst>
                                          <p:attrName>style.visibility</p:attrName>
                                        </p:attrNameLst>
                                      </p:cBhvr>
                                      <p:to>
                                        <p:strVal val="visible"/>
                                      </p:to>
                                    </p:set>
                                    <p:anim to="" calcmode="lin" valueType="num">
                                      <p:cBhvr>
                                        <p:cTn id="17" dur="1" fill="hold"/>
                                        <p:tgtEl>
                                          <p:spTgt spid="314377">
                                            <p:txEl>
                                              <p:charRg st="21" end="35"/>
                                            </p:txEl>
                                          </p:spTgt>
                                        </p:tgtEl>
                                        <p:attrNameLst>
                                          <p:attrName>style.visibility</p:attrName>
                                        </p:attrNameLst>
                                      </p:cBhvr>
                                    </p:anim>
                                  </p:childTnLst>
                                </p:cTn>
                              </p:par>
                              <p:par>
                                <p:cTn id="18" presetID="24" presetClass="entr" presetSubtype="0" fill="hold" grpId="0" nodeType="withEffect">
                                  <p:stCondLst>
                                    <p:cond delay="0"/>
                                  </p:stCondLst>
                                  <p:childTnLst>
                                    <p:set>
                                      <p:cBhvr>
                                        <p:cTn id="19" dur="1" fill="hold">
                                          <p:stCondLst>
                                            <p:cond delay="499"/>
                                          </p:stCondLst>
                                        </p:cTn>
                                        <p:tgtEl>
                                          <p:spTgt spid="314377">
                                            <p:txEl>
                                              <p:charRg st="35" end="43"/>
                                            </p:txEl>
                                          </p:spTgt>
                                        </p:tgtEl>
                                        <p:attrNameLst>
                                          <p:attrName>style.visibility</p:attrName>
                                        </p:attrNameLst>
                                      </p:cBhvr>
                                      <p:to>
                                        <p:strVal val="visible"/>
                                      </p:to>
                                    </p:set>
                                    <p:anim to="" calcmode="lin" valueType="num">
                                      <p:cBhvr>
                                        <p:cTn id="20" dur="1" fill="hold"/>
                                        <p:tgtEl>
                                          <p:spTgt spid="314377">
                                            <p:txEl>
                                              <p:charRg st="35" end="43"/>
                                            </p:txEl>
                                          </p:spTgt>
                                        </p:tgtEl>
                                        <p:attrNameLst>
                                          <p:attrName>style.visibility</p:attrName>
                                        </p:attrNameLst>
                                      </p:cBhvr>
                                    </p:anim>
                                  </p:childTnLst>
                                </p:cTn>
                              </p:par>
                              <p:par>
                                <p:cTn id="21" presetID="24" presetClass="entr" presetSubtype="0" fill="hold" grpId="0" nodeType="withEffect">
                                  <p:stCondLst>
                                    <p:cond delay="0"/>
                                  </p:stCondLst>
                                  <p:childTnLst>
                                    <p:set>
                                      <p:cBhvr>
                                        <p:cTn id="22" dur="1" fill="hold">
                                          <p:stCondLst>
                                            <p:cond delay="499"/>
                                          </p:stCondLst>
                                        </p:cTn>
                                        <p:tgtEl>
                                          <p:spTgt spid="314377">
                                            <p:txEl>
                                              <p:charRg st="43" end="49"/>
                                            </p:txEl>
                                          </p:spTgt>
                                        </p:tgtEl>
                                        <p:attrNameLst>
                                          <p:attrName>style.visibility</p:attrName>
                                        </p:attrNameLst>
                                      </p:cBhvr>
                                      <p:to>
                                        <p:strVal val="visible"/>
                                      </p:to>
                                    </p:set>
                                    <p:anim to="" calcmode="lin" valueType="num">
                                      <p:cBhvr>
                                        <p:cTn id="23" dur="1" fill="hold"/>
                                        <p:tgtEl>
                                          <p:spTgt spid="314377">
                                            <p:txEl>
                                              <p:charRg st="43" end="49"/>
                                            </p:txEl>
                                          </p:spTgt>
                                        </p:tgtEl>
                                        <p:attrNameLst>
                                          <p:attrName>style.visibility</p:attrName>
                                        </p:attrNameLst>
                                      </p:cBhvr>
                                    </p:anim>
                                  </p:childTnLst>
                                </p:cTn>
                              </p:par>
                              <p:par>
                                <p:cTn id="24" presetID="24" presetClass="entr" presetSubtype="0" fill="hold" grpId="0" nodeType="withEffect">
                                  <p:stCondLst>
                                    <p:cond delay="0"/>
                                  </p:stCondLst>
                                  <p:childTnLst>
                                    <p:set>
                                      <p:cBhvr>
                                        <p:cTn id="25" dur="1" fill="hold">
                                          <p:stCondLst>
                                            <p:cond delay="499"/>
                                          </p:stCondLst>
                                        </p:cTn>
                                        <p:tgtEl>
                                          <p:spTgt spid="314377">
                                            <p:txEl>
                                              <p:charRg st="49" end="58"/>
                                            </p:txEl>
                                          </p:spTgt>
                                        </p:tgtEl>
                                        <p:attrNameLst>
                                          <p:attrName>style.visibility</p:attrName>
                                        </p:attrNameLst>
                                      </p:cBhvr>
                                      <p:to>
                                        <p:strVal val="visible"/>
                                      </p:to>
                                    </p:set>
                                    <p:anim to="" calcmode="lin" valueType="num">
                                      <p:cBhvr>
                                        <p:cTn id="26" dur="1" fill="hold"/>
                                        <p:tgtEl>
                                          <p:spTgt spid="314377">
                                            <p:txEl>
                                              <p:charRg st="49" end="58"/>
                                            </p:txEl>
                                          </p:spTgt>
                                        </p:tgtEl>
                                        <p:attrNameLst>
                                          <p:attrName>style.visibility</p:attrName>
                                        </p:attrNameLst>
                                      </p:cBhvr>
                                    </p:anim>
                                  </p:childTnLst>
                                </p:cTn>
                              </p:par>
                              <p:par>
                                <p:cTn id="27" presetID="24" presetClass="entr" presetSubtype="0" fill="hold" grpId="0" nodeType="withEffect">
                                  <p:stCondLst>
                                    <p:cond delay="0"/>
                                  </p:stCondLst>
                                  <p:childTnLst>
                                    <p:set>
                                      <p:cBhvr>
                                        <p:cTn id="28" dur="1" fill="hold">
                                          <p:stCondLst>
                                            <p:cond delay="499"/>
                                          </p:stCondLst>
                                        </p:cTn>
                                        <p:tgtEl>
                                          <p:spTgt spid="314377">
                                            <p:txEl>
                                              <p:charRg st="58" end="67"/>
                                            </p:txEl>
                                          </p:spTgt>
                                        </p:tgtEl>
                                        <p:attrNameLst>
                                          <p:attrName>style.visibility</p:attrName>
                                        </p:attrNameLst>
                                      </p:cBhvr>
                                      <p:to>
                                        <p:strVal val="visible"/>
                                      </p:to>
                                    </p:set>
                                    <p:anim to="" calcmode="lin" valueType="num">
                                      <p:cBhvr>
                                        <p:cTn id="29" dur="1" fill="hold"/>
                                        <p:tgtEl>
                                          <p:spTgt spid="314377">
                                            <p:txEl>
                                              <p:charRg st="58" end="67"/>
                                            </p:txEl>
                                          </p:spTgt>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5843" name="Rectangle 6"/>
          <p:cNvSpPr/>
          <p:nvPr/>
        </p:nvSpPr>
        <p:spPr>
          <a:xfrm>
            <a:off x="539750" y="1484313"/>
            <a:ext cx="8281988" cy="51816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000" dirty="0"/>
              <a:t>假设我们于</a:t>
            </a:r>
            <a:r>
              <a:rPr lang="en-US" altLang="zh-CN" sz="2000" dirty="0"/>
              <a:t>01</a:t>
            </a:r>
            <a:r>
              <a:rPr lang="zh-CN" altLang="en-US" sz="2000" dirty="0"/>
              <a:t>年初共同投资</a:t>
            </a:r>
            <a:r>
              <a:rPr lang="en-US" altLang="zh-CN" sz="2000" dirty="0"/>
              <a:t>500 000</a:t>
            </a:r>
            <a:r>
              <a:rPr lang="zh-CN" altLang="en-US" sz="2000" dirty="0"/>
              <a:t>元设立一家公司，设立时向银行申请取得银行借款</a:t>
            </a:r>
            <a:r>
              <a:rPr lang="en-US" altLang="zh-CN" sz="2000" dirty="0"/>
              <a:t>200 000</a:t>
            </a:r>
            <a:r>
              <a:rPr lang="zh-CN" altLang="en-US" sz="2000" dirty="0"/>
              <a:t>元，总计经营资金</a:t>
            </a:r>
            <a:r>
              <a:rPr lang="en-US" altLang="zh-CN" sz="2000" dirty="0"/>
              <a:t>700 000</a:t>
            </a:r>
            <a:r>
              <a:rPr lang="zh-CN" altLang="en-US" sz="2000" dirty="0"/>
              <a:t>万元，存入新开设的银行存款账户，开始经营活动。下面给出公司每年末资产、负债、所有者权益情况，试观察其变化过程，并做出解释。</a:t>
            </a:r>
            <a:endParaRPr lang="zh-CN" altLang="en-US" sz="2000" dirty="0"/>
          </a:p>
          <a:p>
            <a:pPr marL="0" lvl="0" indent="0" eaLnBrk="1" hangingPunct="1">
              <a:spcBef>
                <a:spcPct val="0"/>
              </a:spcBef>
              <a:buClrTx/>
              <a:buSzTx/>
              <a:buFontTx/>
              <a:buNone/>
            </a:pPr>
            <a:r>
              <a:rPr lang="zh-CN" altLang="en-US" sz="2000" dirty="0"/>
              <a:t>                               资  产     </a:t>
            </a:r>
            <a:r>
              <a:rPr lang="en-US" altLang="zh-CN" sz="2000" dirty="0"/>
              <a:t>=     </a:t>
            </a:r>
            <a:r>
              <a:rPr lang="zh-CN" altLang="en-US" sz="2000" dirty="0"/>
              <a:t>负  债      </a:t>
            </a:r>
            <a:r>
              <a:rPr lang="en-US" altLang="zh-CN" sz="2000" dirty="0"/>
              <a:t>+   </a:t>
            </a:r>
            <a:r>
              <a:rPr lang="zh-CN" altLang="en-US" sz="2000" dirty="0"/>
              <a:t>所有者权益</a:t>
            </a:r>
            <a:endParaRPr lang="zh-CN" altLang="en-US" sz="2000" dirty="0"/>
          </a:p>
          <a:p>
            <a:pPr marL="0" lvl="0" indent="0" eaLnBrk="1" hangingPunct="1">
              <a:spcBef>
                <a:spcPct val="0"/>
              </a:spcBef>
              <a:buClrTx/>
              <a:buSzTx/>
              <a:buFontTx/>
              <a:buNone/>
            </a:pPr>
            <a:r>
              <a:rPr lang="zh-CN" altLang="en-US" sz="2000" dirty="0"/>
              <a:t>           </a:t>
            </a:r>
            <a:r>
              <a:rPr lang="en-US" altLang="zh-CN" sz="2000" dirty="0"/>
              <a:t>01</a:t>
            </a:r>
            <a:r>
              <a:rPr lang="zh-CN" altLang="en-US" sz="2000" dirty="0"/>
              <a:t>年初：    </a:t>
            </a:r>
            <a:r>
              <a:rPr lang="en-US" altLang="zh-CN" sz="2000" dirty="0"/>
              <a:t>700 000    =     200 000     +      500 000</a:t>
            </a:r>
            <a:r>
              <a:rPr lang="en-US" altLang="zh-CN" sz="2400" dirty="0"/>
              <a:t>      </a:t>
            </a:r>
            <a:endParaRPr lang="en-US" altLang="zh-CN" sz="2400" dirty="0"/>
          </a:p>
          <a:p>
            <a:pPr marL="0" lvl="0" indent="0" eaLnBrk="1" hangingPunct="1">
              <a:spcBef>
                <a:spcPct val="50000"/>
              </a:spcBef>
              <a:buClrTx/>
              <a:buSzTx/>
              <a:buFontTx/>
              <a:buNone/>
            </a:pPr>
            <a:r>
              <a:rPr lang="en-US" altLang="zh-CN" sz="2000" dirty="0"/>
              <a:t>           01</a:t>
            </a:r>
            <a:r>
              <a:rPr lang="zh-CN" altLang="en-US" sz="2000" dirty="0"/>
              <a:t>年末：    </a:t>
            </a:r>
            <a:r>
              <a:rPr lang="en-US" altLang="zh-CN" sz="2000" dirty="0"/>
              <a:t>880 000    =     360 000     +      520 000</a:t>
            </a:r>
            <a:endParaRPr lang="en-US" altLang="zh-CN" sz="2000" dirty="0"/>
          </a:p>
          <a:p>
            <a:pPr marL="0" lvl="0" indent="0" eaLnBrk="1" hangingPunct="1">
              <a:spcBef>
                <a:spcPct val="50000"/>
              </a:spcBef>
              <a:buClrTx/>
              <a:buSzTx/>
              <a:buFontTx/>
              <a:buNone/>
            </a:pPr>
            <a:r>
              <a:rPr lang="en-US" altLang="zh-CN" sz="2000" dirty="0"/>
              <a:t>           02</a:t>
            </a:r>
            <a:r>
              <a:rPr lang="zh-CN" altLang="en-US" sz="2000" dirty="0"/>
              <a:t>年末：  </a:t>
            </a:r>
            <a:r>
              <a:rPr lang="en-US" altLang="zh-CN" sz="2000" dirty="0"/>
              <a:t>1 200 000    =      520 000     +      680 000</a:t>
            </a:r>
            <a:endParaRPr lang="en-US" altLang="zh-CN" sz="2000" dirty="0"/>
          </a:p>
          <a:p>
            <a:pPr marL="0" lvl="0" indent="0" eaLnBrk="1" hangingPunct="1">
              <a:spcBef>
                <a:spcPct val="50000"/>
              </a:spcBef>
              <a:buClrTx/>
              <a:buSzTx/>
              <a:buFontTx/>
              <a:buNone/>
            </a:pPr>
            <a:r>
              <a:rPr lang="en-US" altLang="zh-CN" sz="2000" dirty="0"/>
              <a:t>           03</a:t>
            </a:r>
            <a:r>
              <a:rPr lang="zh-CN" altLang="en-US" sz="2000" dirty="0"/>
              <a:t>年末： </a:t>
            </a:r>
            <a:r>
              <a:rPr lang="en-US" altLang="zh-CN" sz="2000" dirty="0"/>
              <a:t>1 500 000     =      600 000     +     900 000</a:t>
            </a:r>
            <a:endParaRPr lang="en-US" altLang="zh-CN" sz="2000" dirty="0"/>
          </a:p>
          <a:p>
            <a:pPr marL="0" lvl="0" indent="0" eaLnBrk="1" hangingPunct="1">
              <a:spcBef>
                <a:spcPct val="50000"/>
              </a:spcBef>
              <a:buClrTx/>
              <a:buSzTx/>
              <a:buFontTx/>
              <a:buNone/>
            </a:pPr>
            <a:r>
              <a:rPr lang="en-US" altLang="zh-CN" sz="2000" dirty="0"/>
              <a:t>           04</a:t>
            </a:r>
            <a:r>
              <a:rPr lang="zh-CN" altLang="en-US" sz="2000" dirty="0"/>
              <a:t>年末： </a:t>
            </a:r>
            <a:r>
              <a:rPr lang="en-US" altLang="zh-CN" sz="2000" dirty="0"/>
              <a:t>1 800 000     =    1 200 000     +     600 000</a:t>
            </a:r>
            <a:endParaRPr lang="en-US" altLang="zh-CN" sz="2000" dirty="0"/>
          </a:p>
          <a:p>
            <a:pPr marL="0" lvl="0" indent="0" eaLnBrk="1" hangingPunct="1">
              <a:spcBef>
                <a:spcPct val="50000"/>
              </a:spcBef>
              <a:buClrTx/>
              <a:buSzTx/>
              <a:buFontTx/>
              <a:buNone/>
            </a:pPr>
            <a:r>
              <a:rPr lang="en-US" altLang="zh-CN" sz="2000" dirty="0"/>
              <a:t>           05</a:t>
            </a:r>
            <a:r>
              <a:rPr lang="zh-CN" altLang="en-US" sz="2000" dirty="0"/>
              <a:t>年末： </a:t>
            </a:r>
            <a:r>
              <a:rPr lang="en-US" altLang="zh-CN" sz="2000" dirty="0"/>
              <a:t>1 300 000     =     900 000      +     400 000</a:t>
            </a:r>
            <a:endParaRPr lang="en-US" altLang="zh-CN" sz="2000" dirty="0"/>
          </a:p>
          <a:p>
            <a:pPr marL="0" lvl="0" indent="0" eaLnBrk="1" hangingPunct="1">
              <a:spcBef>
                <a:spcPct val="50000"/>
              </a:spcBef>
              <a:buClrTx/>
              <a:buSzTx/>
              <a:buFontTx/>
              <a:buNone/>
            </a:pPr>
            <a:r>
              <a:rPr lang="en-US" altLang="zh-CN" sz="2000" dirty="0"/>
              <a:t>           06</a:t>
            </a:r>
            <a:r>
              <a:rPr lang="zh-CN" altLang="en-US" sz="2000" dirty="0"/>
              <a:t>年末： </a:t>
            </a:r>
            <a:r>
              <a:rPr lang="en-US" altLang="zh-CN" sz="2000" dirty="0"/>
              <a:t>1 000 000     =      850 000      +     150 000</a:t>
            </a:r>
            <a:endParaRPr lang="en-US" altLang="zh-CN" sz="2000" dirty="0"/>
          </a:p>
          <a:p>
            <a:pPr marL="0" lvl="0" indent="0" eaLnBrk="1" hangingPunct="1">
              <a:spcBef>
                <a:spcPct val="50000"/>
              </a:spcBef>
              <a:buClrTx/>
              <a:buSzTx/>
              <a:buFontTx/>
              <a:buNone/>
            </a:pPr>
            <a:r>
              <a:rPr lang="en-US" altLang="zh-CN" sz="2000" dirty="0"/>
              <a:t>           07</a:t>
            </a:r>
            <a:r>
              <a:rPr lang="zh-CN" altLang="en-US" sz="2000" dirty="0"/>
              <a:t>年末：   </a:t>
            </a:r>
            <a:r>
              <a:rPr lang="en-US" altLang="zh-CN" sz="2000" dirty="0"/>
              <a:t>600 000     =      800 000      -     200 000</a:t>
            </a:r>
            <a:endParaRPr lang="zh-CN" altLang="en-US" sz="2400" dirty="0">
              <a:latin typeface="华文行楷" pitchFamily="2" charset="-122"/>
              <a:ea typeface="华文行楷" pitchFamily="2" charset="-122"/>
            </a:endParaRPr>
          </a:p>
        </p:txBody>
      </p:sp>
    </p:spTree>
  </p:cSld>
  <p:clrMapOvr>
    <a:masterClrMapping/>
  </p:clrMapOvr>
  <p:transition spd="med">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6867" name="Rectangle 8"/>
          <p:cNvSpPr/>
          <p:nvPr/>
        </p:nvSpPr>
        <p:spPr>
          <a:xfrm>
            <a:off x="468313" y="1628775"/>
            <a:ext cx="8424862" cy="50228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b="1" dirty="0">
                <a:solidFill>
                  <a:srgbClr val="000099"/>
                </a:solidFill>
              </a:rPr>
              <a:t>（二）收入、费用与利润</a:t>
            </a:r>
            <a:r>
              <a:rPr lang="en-US" altLang="zh-CN" sz="2400" b="1" dirty="0">
                <a:solidFill>
                  <a:srgbClr val="000099"/>
                </a:solidFill>
                <a:latin typeface="Times New Roman" panose="02020603050405020304" pitchFamily="18" charset="0"/>
              </a:rPr>
              <a:t>——</a:t>
            </a:r>
            <a:r>
              <a:rPr lang="zh-CN" altLang="en-US" sz="2400" b="1" dirty="0">
                <a:solidFill>
                  <a:srgbClr val="000099"/>
                </a:solidFill>
              </a:rPr>
              <a:t>从动态反映企业经营成果</a:t>
            </a:r>
            <a:endParaRPr lang="zh-CN" altLang="en-US" sz="2400" b="1" dirty="0">
              <a:solidFill>
                <a:srgbClr val="000099"/>
              </a:solidFill>
            </a:endParaRPr>
          </a:p>
          <a:p>
            <a:pPr marL="0" lvl="0" indent="0" eaLnBrk="1" hangingPunct="1">
              <a:spcBef>
                <a:spcPct val="0"/>
              </a:spcBef>
              <a:buClrTx/>
              <a:buSzTx/>
              <a:buFontTx/>
              <a:buNone/>
            </a:pPr>
            <a:r>
              <a:rPr lang="zh-CN" altLang="en-US" sz="2400" dirty="0">
                <a:solidFill>
                  <a:srgbClr val="003300"/>
                </a:solidFill>
              </a:rPr>
              <a:t>        </a:t>
            </a:r>
            <a:r>
              <a:rPr lang="zh-CN" altLang="en-US" sz="2400" b="1" dirty="0">
                <a:solidFill>
                  <a:schemeClr val="tx2"/>
                </a:solidFill>
              </a:rPr>
              <a:t>企业的生产经营活动是以营利为目的的，即实现利润。利润实际上也是企业的一项资金来源，它是企业赖以生存和发展的源泉。可以说一项资金来源如果不是负债和所有者权益，则归属于利润。按货币计量，利润可表示为：</a:t>
            </a:r>
            <a:endParaRPr lang="zh-CN" altLang="en-US" sz="2400" b="1" dirty="0">
              <a:solidFill>
                <a:schemeClr val="tx2"/>
              </a:solidFill>
            </a:endParaRPr>
          </a:p>
          <a:p>
            <a:pPr marL="0" lvl="0" indent="0" eaLnBrk="1" hangingPunct="1">
              <a:spcBef>
                <a:spcPct val="0"/>
              </a:spcBef>
              <a:buClrTx/>
              <a:buSzTx/>
              <a:buFontTx/>
              <a:buNone/>
            </a:pPr>
            <a:r>
              <a:rPr lang="zh-CN" altLang="en-US" sz="2400" b="1" dirty="0">
                <a:solidFill>
                  <a:srgbClr val="000099"/>
                </a:solidFill>
              </a:rPr>
              <a:t>                              收入</a:t>
            </a:r>
            <a:r>
              <a:rPr lang="en-US" altLang="zh-CN" sz="2400" b="1" dirty="0">
                <a:solidFill>
                  <a:srgbClr val="000099"/>
                </a:solidFill>
              </a:rPr>
              <a:t>-</a:t>
            </a:r>
            <a:r>
              <a:rPr lang="zh-CN" altLang="en-US" sz="2400" b="1" dirty="0">
                <a:solidFill>
                  <a:srgbClr val="000099"/>
                </a:solidFill>
              </a:rPr>
              <a:t>费用</a:t>
            </a:r>
            <a:r>
              <a:rPr lang="en-US" altLang="zh-CN" sz="2400" b="1" dirty="0">
                <a:solidFill>
                  <a:srgbClr val="000099"/>
                </a:solidFill>
              </a:rPr>
              <a:t>=</a:t>
            </a:r>
            <a:r>
              <a:rPr lang="zh-CN" altLang="en-US" sz="2400" b="1" dirty="0">
                <a:solidFill>
                  <a:srgbClr val="000099"/>
                </a:solidFill>
              </a:rPr>
              <a:t>利润</a:t>
            </a:r>
            <a:r>
              <a:rPr lang="zh-CN" altLang="en-US" sz="2400" b="1" dirty="0">
                <a:solidFill>
                  <a:srgbClr val="003300"/>
                </a:solidFill>
              </a:rPr>
              <a:t>                     </a:t>
            </a:r>
            <a:r>
              <a:rPr lang="zh-CN" altLang="en-US" sz="2400" b="1" dirty="0">
                <a:solidFill>
                  <a:schemeClr val="tx2"/>
                </a:solidFill>
              </a:rPr>
              <a:t>（</a:t>
            </a:r>
            <a:r>
              <a:rPr lang="en-US" altLang="zh-CN" sz="2400" b="1" dirty="0">
                <a:solidFill>
                  <a:schemeClr val="tx2"/>
                </a:solidFill>
              </a:rPr>
              <a:t>1</a:t>
            </a:r>
            <a:r>
              <a:rPr lang="zh-CN" altLang="en-US" sz="2400" b="1" dirty="0">
                <a:solidFill>
                  <a:schemeClr val="tx2"/>
                </a:solidFill>
              </a:rPr>
              <a:t>） </a:t>
            </a:r>
            <a:endParaRPr lang="zh-CN" altLang="en-US" sz="2400" b="1" dirty="0">
              <a:solidFill>
                <a:schemeClr val="tx2"/>
              </a:solidFill>
            </a:endParaRPr>
          </a:p>
          <a:p>
            <a:pPr marL="0" lvl="0" indent="0" eaLnBrk="1" hangingPunct="1">
              <a:spcBef>
                <a:spcPct val="0"/>
              </a:spcBef>
              <a:buClrTx/>
              <a:buSzTx/>
              <a:buFontTx/>
              <a:buNone/>
            </a:pPr>
            <a:r>
              <a:rPr lang="zh-CN" altLang="en-US" sz="2400" b="1" dirty="0">
                <a:solidFill>
                  <a:schemeClr val="tx2"/>
                </a:solidFill>
              </a:rPr>
              <a:t>        企业的利润在进行分配之前归属于企业的所有者，因此还可表示为：</a:t>
            </a:r>
            <a:endParaRPr lang="zh-CN" altLang="en-US" sz="2400" b="1" dirty="0">
              <a:solidFill>
                <a:schemeClr val="tx2"/>
              </a:solidFill>
            </a:endParaRPr>
          </a:p>
          <a:p>
            <a:pPr marL="0" lvl="0" indent="0" eaLnBrk="1" hangingPunct="1">
              <a:spcBef>
                <a:spcPct val="0"/>
              </a:spcBef>
              <a:buClrTx/>
              <a:buSzTx/>
              <a:buFontTx/>
              <a:buNone/>
            </a:pPr>
            <a:r>
              <a:rPr lang="zh-CN" altLang="en-US" sz="2400" b="1" dirty="0">
                <a:solidFill>
                  <a:schemeClr val="tx2"/>
                </a:solidFill>
              </a:rPr>
              <a:t>            资产</a:t>
            </a:r>
            <a:r>
              <a:rPr lang="en-US" altLang="zh-CN" sz="2400" b="1" dirty="0">
                <a:solidFill>
                  <a:schemeClr val="tx2"/>
                </a:solidFill>
              </a:rPr>
              <a:t>=</a:t>
            </a:r>
            <a:r>
              <a:rPr lang="zh-CN" altLang="en-US" sz="2400" b="1" dirty="0">
                <a:solidFill>
                  <a:schemeClr val="tx2"/>
                </a:solidFill>
              </a:rPr>
              <a:t>负债</a:t>
            </a:r>
            <a:r>
              <a:rPr lang="en-US" altLang="zh-CN" sz="2400" b="1" dirty="0">
                <a:solidFill>
                  <a:schemeClr val="tx2"/>
                </a:solidFill>
              </a:rPr>
              <a:t>+</a:t>
            </a:r>
            <a:r>
              <a:rPr lang="zh-CN" altLang="en-US" sz="2400" b="1" dirty="0">
                <a:solidFill>
                  <a:schemeClr val="tx2"/>
                </a:solidFill>
              </a:rPr>
              <a:t>（所有者权益</a:t>
            </a:r>
            <a:r>
              <a:rPr lang="en-US" altLang="zh-CN" sz="2400" b="1" dirty="0">
                <a:solidFill>
                  <a:schemeClr val="tx2"/>
                </a:solidFill>
              </a:rPr>
              <a:t>+</a:t>
            </a:r>
            <a:r>
              <a:rPr lang="zh-CN" altLang="en-US" sz="2400" b="1" dirty="0">
                <a:solidFill>
                  <a:schemeClr val="tx2"/>
                </a:solidFill>
              </a:rPr>
              <a:t>利润）           （</a:t>
            </a:r>
            <a:r>
              <a:rPr lang="en-US" altLang="zh-CN" sz="2400" b="1" dirty="0">
                <a:solidFill>
                  <a:schemeClr val="tx2"/>
                </a:solidFill>
              </a:rPr>
              <a:t>2</a:t>
            </a:r>
            <a:r>
              <a:rPr lang="zh-CN" altLang="en-US" sz="2400" b="1" dirty="0">
                <a:solidFill>
                  <a:schemeClr val="tx2"/>
                </a:solidFill>
              </a:rPr>
              <a:t>）</a:t>
            </a:r>
            <a:endParaRPr lang="zh-CN" altLang="en-US" sz="2400" b="1" dirty="0">
              <a:solidFill>
                <a:schemeClr val="tx2"/>
              </a:solidFill>
            </a:endParaRPr>
          </a:p>
          <a:p>
            <a:pPr marL="0" lvl="0" indent="0" eaLnBrk="1" hangingPunct="1">
              <a:spcBef>
                <a:spcPct val="0"/>
              </a:spcBef>
              <a:buClrTx/>
              <a:buSzTx/>
              <a:buFontTx/>
              <a:buNone/>
            </a:pPr>
            <a:r>
              <a:rPr lang="zh-CN" altLang="en-US" sz="2400" b="1" dirty="0">
                <a:solidFill>
                  <a:schemeClr val="tx2"/>
                </a:solidFill>
              </a:rPr>
              <a:t>        这一关系式表明：利润是企业所有者权益的增量。企业实现利润，在导致企业所有者权益增加的同时，不是引起企业资产增加，就是引起企业负债减少，或两者兼而有之，或资产的增加额大于负债的增加额。</a:t>
            </a:r>
            <a:r>
              <a:rPr lang="zh-CN" altLang="en-US" sz="2400" b="1" dirty="0">
                <a:solidFill>
                  <a:srgbClr val="003300"/>
                </a:solidFill>
              </a:rPr>
              <a:t>        </a:t>
            </a:r>
            <a:endParaRPr lang="zh-CN" altLang="en-US" sz="2400" b="1" dirty="0">
              <a:solidFill>
                <a:srgbClr val="003300"/>
              </a:solidFill>
            </a:endParaRPr>
          </a:p>
          <a:p>
            <a:pPr marL="0" lvl="0" indent="0" eaLnBrk="1" hangingPunct="1">
              <a:spcBef>
                <a:spcPct val="50000"/>
              </a:spcBef>
              <a:buClrTx/>
              <a:buSzTx/>
              <a:buFontTx/>
              <a:buNone/>
            </a:pPr>
            <a:endParaRPr lang="zh-CN" altLang="en-US" sz="800" b="1" dirty="0">
              <a:solidFill>
                <a:srgbClr val="003300"/>
              </a:solidFill>
              <a:latin typeface="Times New Roman" panose="02020603050405020304" pitchFamily="18" charset="0"/>
            </a:endParaRPr>
          </a:p>
        </p:txBody>
      </p:sp>
    </p:spTree>
  </p:cSld>
  <p:clrMapOvr>
    <a:masterClrMapping/>
  </p:clrMapOvr>
  <p:transition spd="med">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7891" name="Rectangle 7"/>
          <p:cNvSpPr/>
          <p:nvPr/>
        </p:nvSpPr>
        <p:spPr>
          <a:xfrm>
            <a:off x="684213" y="1484313"/>
            <a:ext cx="7993062" cy="4383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en-US" altLang="zh-CN" sz="2400" dirty="0">
                <a:solidFill>
                  <a:srgbClr val="000099"/>
                </a:solidFill>
              </a:rPr>
              <a:t>1</a:t>
            </a:r>
            <a:r>
              <a:rPr lang="zh-CN" altLang="en-US" sz="2400" dirty="0">
                <a:solidFill>
                  <a:srgbClr val="000099"/>
                </a:solidFill>
              </a:rPr>
              <a:t>．</a:t>
            </a:r>
            <a:r>
              <a:rPr lang="zh-CN" altLang="en-US" sz="2400" b="1" dirty="0">
                <a:solidFill>
                  <a:srgbClr val="000099"/>
                </a:solidFill>
              </a:rPr>
              <a:t>收入</a:t>
            </a:r>
            <a:r>
              <a:rPr lang="zh-CN" altLang="en-US" sz="2400" dirty="0">
                <a:solidFill>
                  <a:srgbClr val="003300"/>
                </a:solidFill>
              </a:rPr>
              <a:t>  </a:t>
            </a:r>
            <a:r>
              <a:rPr lang="zh-CN" altLang="en-US" sz="2400" b="1" dirty="0">
                <a:solidFill>
                  <a:srgbClr val="003300"/>
                </a:solidFill>
              </a:rPr>
              <a:t>是指企业在日常活动中形成的、会导致所有者权益增加的、与所有者投入资本无关的经济利益的总流入。</a:t>
            </a:r>
            <a:endParaRPr lang="zh-CN" altLang="en-US" sz="2400" b="1" dirty="0">
              <a:solidFill>
                <a:srgbClr val="003300"/>
              </a:solidFill>
            </a:endParaRPr>
          </a:p>
          <a:p>
            <a:pPr marL="0" lvl="0" indent="0" eaLnBrk="1" hangingPunct="1">
              <a:spcBef>
                <a:spcPct val="0"/>
              </a:spcBef>
              <a:buClrTx/>
              <a:buSzTx/>
              <a:buFontTx/>
              <a:buNone/>
            </a:pPr>
            <a:r>
              <a:rPr lang="en-US" altLang="zh-CN" sz="2400" dirty="0">
                <a:solidFill>
                  <a:srgbClr val="000099"/>
                </a:solidFill>
              </a:rPr>
              <a:t>2</a:t>
            </a:r>
            <a:r>
              <a:rPr lang="zh-CN" altLang="en-US" sz="2400" dirty="0">
                <a:solidFill>
                  <a:srgbClr val="000099"/>
                </a:solidFill>
              </a:rPr>
              <a:t>．</a:t>
            </a:r>
            <a:r>
              <a:rPr lang="zh-CN" altLang="en-US" sz="2400" b="1" dirty="0">
                <a:solidFill>
                  <a:srgbClr val="000099"/>
                </a:solidFill>
              </a:rPr>
              <a:t>费用</a:t>
            </a:r>
            <a:r>
              <a:rPr lang="zh-CN" altLang="en-US" sz="2400" dirty="0">
                <a:solidFill>
                  <a:srgbClr val="003300"/>
                </a:solidFill>
              </a:rPr>
              <a:t>  </a:t>
            </a:r>
            <a:r>
              <a:rPr lang="zh-CN" altLang="en-US" sz="2400" b="1" dirty="0">
                <a:solidFill>
                  <a:srgbClr val="003300"/>
                </a:solidFill>
              </a:rPr>
              <a:t>是指企业在日常活动中形成的、会导致所有者权益减少的、向所有者分配利润无关的经济利益的总流出。</a:t>
            </a:r>
            <a:endParaRPr lang="zh-CN" altLang="en-US" sz="2400" b="1" dirty="0">
              <a:solidFill>
                <a:srgbClr val="003300"/>
              </a:solidFill>
            </a:endParaRPr>
          </a:p>
          <a:p>
            <a:pPr marL="0" lvl="0" indent="0" eaLnBrk="1" hangingPunct="1">
              <a:spcBef>
                <a:spcPct val="0"/>
              </a:spcBef>
              <a:buClrTx/>
              <a:buSzTx/>
              <a:buFontTx/>
              <a:buNone/>
            </a:pPr>
            <a:r>
              <a:rPr lang="zh-CN" altLang="en-US" sz="2400" b="1" dirty="0">
                <a:solidFill>
                  <a:srgbClr val="003300"/>
                </a:solidFill>
              </a:rPr>
              <a:t>它是按照配比原则应配比于本期收入的费用。制造企业在生产过程中发生的各项耗费属于生产费用，生产费用要计入产品成本构成产成品资产的价值，待产成品售出后其成本才配比于售出产品所实现的收入。</a:t>
            </a:r>
            <a:endParaRPr lang="zh-CN" altLang="en-US" sz="2400" b="1" dirty="0">
              <a:solidFill>
                <a:srgbClr val="003300"/>
              </a:solidFill>
            </a:endParaRPr>
          </a:p>
          <a:p>
            <a:pPr marL="0" lvl="0" indent="0" eaLnBrk="1" hangingPunct="1">
              <a:spcBef>
                <a:spcPct val="0"/>
              </a:spcBef>
              <a:buClrTx/>
              <a:buSzTx/>
              <a:buFontTx/>
              <a:buNone/>
            </a:pPr>
            <a:r>
              <a:rPr lang="en-US" altLang="zh-CN" sz="2400" dirty="0">
                <a:solidFill>
                  <a:srgbClr val="000099"/>
                </a:solidFill>
              </a:rPr>
              <a:t>3</a:t>
            </a:r>
            <a:r>
              <a:rPr lang="zh-CN" altLang="en-US" sz="2400" dirty="0">
                <a:solidFill>
                  <a:srgbClr val="000099"/>
                </a:solidFill>
              </a:rPr>
              <a:t>．</a:t>
            </a:r>
            <a:r>
              <a:rPr lang="zh-CN" altLang="en-US" sz="2400" b="1" dirty="0">
                <a:solidFill>
                  <a:srgbClr val="000099"/>
                </a:solidFill>
              </a:rPr>
              <a:t>利润</a:t>
            </a:r>
            <a:r>
              <a:rPr lang="zh-CN" altLang="en-US" sz="2400" dirty="0">
                <a:solidFill>
                  <a:srgbClr val="003300"/>
                </a:solidFill>
              </a:rPr>
              <a:t>  </a:t>
            </a:r>
            <a:r>
              <a:rPr lang="zh-CN" altLang="en-US" sz="2400" b="1" dirty="0">
                <a:solidFill>
                  <a:srgbClr val="003300"/>
                </a:solidFill>
              </a:rPr>
              <a:t>是指企业一定会计期间的经营成果，是一定会计期间全部收入减去全部费用后的差额（正数为利润，负数为亏损）。</a:t>
            </a:r>
            <a:endParaRPr lang="zh-CN" altLang="en-US" sz="2400" b="1" dirty="0">
              <a:solidFill>
                <a:srgbClr val="003300"/>
              </a:solidFill>
            </a:endParaRPr>
          </a:p>
          <a:p>
            <a:pPr marL="0" lvl="0" indent="0" eaLnBrk="1" hangingPunct="1">
              <a:spcBef>
                <a:spcPct val="50000"/>
              </a:spcBef>
              <a:buClrTx/>
              <a:buSzTx/>
              <a:buFontTx/>
              <a:buNone/>
            </a:pPr>
            <a:endParaRPr lang="zh-CN" altLang="en-US" sz="1200" dirty="0">
              <a:latin typeface="Times New Roman" panose="02020603050405020304" pitchFamily="18" charset="0"/>
            </a:endParaRPr>
          </a:p>
        </p:txBody>
      </p:sp>
    </p:spTree>
  </p:cSld>
  <p:clrMapOvr>
    <a:masterClrMapping/>
  </p:clrMapOvr>
  <p:transition spd="med">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8915" name="Rectangle 8"/>
          <p:cNvSpPr/>
          <p:nvPr/>
        </p:nvSpPr>
        <p:spPr>
          <a:xfrm>
            <a:off x="468313" y="1916113"/>
            <a:ext cx="8424862" cy="44735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b="1" dirty="0">
                <a:solidFill>
                  <a:srgbClr val="000099"/>
                </a:solidFill>
              </a:rPr>
              <a:t>会计等式的恒等性</a:t>
            </a:r>
            <a:r>
              <a:rPr lang="en-US" altLang="zh-CN" sz="2400" b="1" dirty="0">
                <a:solidFill>
                  <a:srgbClr val="000099"/>
                </a:solidFill>
                <a:latin typeface="Times New Roman" panose="02020603050405020304" pitchFamily="18" charset="0"/>
              </a:rPr>
              <a:t>——</a:t>
            </a:r>
            <a:r>
              <a:rPr lang="zh-CN" altLang="en-US" sz="2400" b="1" dirty="0">
                <a:solidFill>
                  <a:srgbClr val="000099"/>
                </a:solidFill>
              </a:rPr>
              <a:t>经济业务的发生对会计等式的影响</a:t>
            </a:r>
            <a:endParaRPr lang="zh-CN" altLang="en-US" sz="2400" b="1" dirty="0">
              <a:solidFill>
                <a:srgbClr val="000099"/>
              </a:solidFill>
            </a:endParaRPr>
          </a:p>
          <a:p>
            <a:pPr marL="0" lvl="0" indent="0" eaLnBrk="1" hangingPunct="1">
              <a:spcBef>
                <a:spcPct val="0"/>
              </a:spcBef>
              <a:buClrTx/>
              <a:buSzTx/>
              <a:buFontTx/>
              <a:buNone/>
            </a:pPr>
            <a:r>
              <a:rPr lang="zh-CN" altLang="en-US" sz="2400" dirty="0">
                <a:solidFill>
                  <a:srgbClr val="003300"/>
                </a:solidFill>
              </a:rPr>
              <a:t>        </a:t>
            </a:r>
            <a:r>
              <a:rPr lang="zh-CN" altLang="en-US" sz="2400" b="1" dirty="0">
                <a:solidFill>
                  <a:schemeClr val="tx2"/>
                </a:solidFill>
              </a:rPr>
              <a:t>会计等式</a:t>
            </a:r>
            <a:r>
              <a:rPr lang="zh-CN" altLang="en-US" sz="2400" dirty="0">
                <a:solidFill>
                  <a:schemeClr val="tx2"/>
                </a:solidFill>
              </a:rPr>
              <a:t>：</a:t>
            </a:r>
            <a:r>
              <a:rPr lang="zh-CN" altLang="en-US" sz="2400" b="1" dirty="0">
                <a:solidFill>
                  <a:schemeClr val="tx2"/>
                </a:solidFill>
              </a:rPr>
              <a:t>资产</a:t>
            </a:r>
            <a:r>
              <a:rPr lang="en-US" altLang="zh-CN" sz="2400" b="1" dirty="0">
                <a:solidFill>
                  <a:schemeClr val="tx2"/>
                </a:solidFill>
              </a:rPr>
              <a:t>=</a:t>
            </a:r>
            <a:r>
              <a:rPr lang="zh-CN" altLang="en-US" sz="2400" b="1" dirty="0">
                <a:solidFill>
                  <a:schemeClr val="tx2"/>
                </a:solidFill>
              </a:rPr>
              <a:t>权益</a:t>
            </a:r>
            <a:endParaRPr lang="zh-CN" altLang="en-US" sz="2400" b="1" dirty="0">
              <a:solidFill>
                <a:schemeClr val="tx2"/>
              </a:solidFill>
            </a:endParaRPr>
          </a:p>
          <a:p>
            <a:pPr marL="0" lvl="0" indent="0" eaLnBrk="1" hangingPunct="1">
              <a:spcBef>
                <a:spcPct val="0"/>
              </a:spcBef>
              <a:buClrTx/>
              <a:buSzTx/>
              <a:buFontTx/>
              <a:buNone/>
            </a:pPr>
            <a:r>
              <a:rPr lang="zh-CN" altLang="en-US" sz="2400" b="1" dirty="0">
                <a:solidFill>
                  <a:schemeClr val="tx2"/>
                </a:solidFill>
              </a:rPr>
              <a:t>                          资产</a:t>
            </a:r>
            <a:r>
              <a:rPr lang="en-US" altLang="zh-CN" sz="2400" b="1" dirty="0">
                <a:solidFill>
                  <a:schemeClr val="tx2"/>
                </a:solidFill>
              </a:rPr>
              <a:t>=</a:t>
            </a:r>
            <a:r>
              <a:rPr lang="zh-CN" altLang="en-US" sz="2400" b="1" dirty="0">
                <a:solidFill>
                  <a:schemeClr val="tx2"/>
                </a:solidFill>
              </a:rPr>
              <a:t>负债</a:t>
            </a:r>
            <a:r>
              <a:rPr lang="en-US" altLang="zh-CN" sz="2400" b="1" dirty="0">
                <a:solidFill>
                  <a:schemeClr val="tx2"/>
                </a:solidFill>
              </a:rPr>
              <a:t>+</a:t>
            </a:r>
            <a:r>
              <a:rPr lang="zh-CN" altLang="en-US" sz="2400" b="1" dirty="0">
                <a:solidFill>
                  <a:schemeClr val="tx2"/>
                </a:solidFill>
              </a:rPr>
              <a:t>所有者权益</a:t>
            </a:r>
            <a:endParaRPr lang="zh-CN" altLang="en-US" sz="2400" b="1" dirty="0">
              <a:solidFill>
                <a:schemeClr val="tx2"/>
              </a:solidFill>
            </a:endParaRPr>
          </a:p>
          <a:p>
            <a:pPr marL="0" lvl="0" indent="0" eaLnBrk="1" hangingPunct="1">
              <a:spcBef>
                <a:spcPct val="0"/>
              </a:spcBef>
              <a:buClrTx/>
              <a:buSzTx/>
              <a:buFontTx/>
              <a:buNone/>
            </a:pPr>
            <a:r>
              <a:rPr lang="zh-CN" altLang="en-US" sz="2400" dirty="0">
                <a:solidFill>
                  <a:schemeClr val="tx2"/>
                </a:solidFill>
              </a:rPr>
              <a:t>        </a:t>
            </a:r>
            <a:r>
              <a:rPr lang="zh-CN" altLang="en-US" sz="2400" b="1" dirty="0">
                <a:solidFill>
                  <a:schemeClr val="tx2"/>
                </a:solidFill>
              </a:rPr>
              <a:t>经济业务：是指引起企业资产与权益增减变化的经济活动。</a:t>
            </a:r>
            <a:endParaRPr lang="zh-CN" altLang="en-US" sz="2400" b="1" dirty="0">
              <a:solidFill>
                <a:schemeClr val="tx2"/>
              </a:solidFill>
            </a:endParaRPr>
          </a:p>
          <a:p>
            <a:pPr marL="0" lvl="0" indent="0" eaLnBrk="1" hangingPunct="1">
              <a:spcBef>
                <a:spcPct val="0"/>
              </a:spcBef>
              <a:buClrTx/>
              <a:buSzTx/>
              <a:buFontTx/>
              <a:buNone/>
            </a:pPr>
            <a:r>
              <a:rPr lang="zh-CN" altLang="en-US" sz="2400" dirty="0">
                <a:solidFill>
                  <a:schemeClr val="tx2"/>
                </a:solidFill>
              </a:rPr>
              <a:t>        </a:t>
            </a:r>
            <a:r>
              <a:rPr lang="zh-CN" altLang="en-US" sz="2400" b="1" dirty="0">
                <a:solidFill>
                  <a:schemeClr val="tx2"/>
                </a:solidFill>
              </a:rPr>
              <a:t>经济业务类型：经济业务的发生必然引起资产和权益的变化，这种变化从数量上看不是增加就是减少，因此经济业务的类型归纳起来不外乎有以下四大类：    </a:t>
            </a:r>
            <a:endParaRPr lang="zh-CN" altLang="en-US" sz="2400" b="1" dirty="0">
              <a:solidFill>
                <a:schemeClr val="tx2"/>
              </a:solidFill>
            </a:endParaRPr>
          </a:p>
          <a:p>
            <a:pPr marL="0" lvl="0" indent="0" eaLnBrk="1" hangingPunct="1">
              <a:spcBef>
                <a:spcPct val="0"/>
              </a:spcBef>
              <a:buClrTx/>
              <a:buSzTx/>
              <a:buFontTx/>
              <a:buNone/>
            </a:pPr>
            <a:r>
              <a:rPr lang="zh-CN" altLang="en-US" sz="2400" b="1" dirty="0">
                <a:solidFill>
                  <a:schemeClr val="tx2"/>
                </a:solidFill>
              </a:rPr>
              <a:t>      （</a:t>
            </a:r>
            <a:r>
              <a:rPr lang="en-US" altLang="zh-CN" sz="2400" b="1" dirty="0">
                <a:solidFill>
                  <a:schemeClr val="tx2"/>
                </a:solidFill>
              </a:rPr>
              <a:t>1</a:t>
            </a:r>
            <a:r>
              <a:rPr lang="zh-CN" altLang="en-US" sz="2400" b="1" dirty="0">
                <a:solidFill>
                  <a:schemeClr val="tx2"/>
                </a:solidFill>
              </a:rPr>
              <a:t>）引起资产项目之间此增彼减，增减金额相等；</a:t>
            </a:r>
            <a:endParaRPr lang="zh-CN" altLang="en-US" sz="2400" b="1" dirty="0">
              <a:solidFill>
                <a:schemeClr val="tx2"/>
              </a:solidFill>
            </a:endParaRPr>
          </a:p>
          <a:p>
            <a:pPr marL="0" lvl="0" indent="0" eaLnBrk="1" hangingPunct="1">
              <a:spcBef>
                <a:spcPct val="0"/>
              </a:spcBef>
              <a:buClrTx/>
              <a:buSzTx/>
              <a:buFontTx/>
              <a:buNone/>
            </a:pPr>
            <a:r>
              <a:rPr lang="zh-CN" altLang="en-US" sz="2400" b="1" dirty="0">
                <a:solidFill>
                  <a:schemeClr val="tx2"/>
                </a:solidFill>
              </a:rPr>
              <a:t>      （</a:t>
            </a:r>
            <a:r>
              <a:rPr lang="en-US" altLang="zh-CN" sz="2400" b="1" dirty="0">
                <a:solidFill>
                  <a:schemeClr val="tx2"/>
                </a:solidFill>
              </a:rPr>
              <a:t>2</a:t>
            </a:r>
            <a:r>
              <a:rPr lang="zh-CN" altLang="en-US" sz="2400" b="1" dirty="0">
                <a:solidFill>
                  <a:schemeClr val="tx2"/>
                </a:solidFill>
              </a:rPr>
              <a:t>）引起权益项目之间此增彼减，增减金额相等；       </a:t>
            </a:r>
            <a:endParaRPr lang="zh-CN" altLang="en-US" sz="2400" b="1" dirty="0">
              <a:solidFill>
                <a:schemeClr val="tx2"/>
              </a:solidFill>
            </a:endParaRPr>
          </a:p>
          <a:p>
            <a:pPr marL="0" lvl="0" indent="0" eaLnBrk="1" hangingPunct="1">
              <a:spcBef>
                <a:spcPct val="0"/>
              </a:spcBef>
              <a:buClrTx/>
              <a:buSzTx/>
              <a:buFontTx/>
              <a:buNone/>
            </a:pPr>
            <a:r>
              <a:rPr lang="zh-CN" altLang="en-US" sz="2400" b="1" dirty="0">
                <a:solidFill>
                  <a:schemeClr val="tx2"/>
                </a:solidFill>
              </a:rPr>
              <a:t>      （</a:t>
            </a:r>
            <a:r>
              <a:rPr lang="en-US" altLang="zh-CN" sz="2400" b="1" dirty="0">
                <a:solidFill>
                  <a:schemeClr val="tx2"/>
                </a:solidFill>
              </a:rPr>
              <a:t>3</a:t>
            </a:r>
            <a:r>
              <a:rPr lang="zh-CN" altLang="en-US" sz="2400" b="1" dirty="0">
                <a:solidFill>
                  <a:schemeClr val="tx2"/>
                </a:solidFill>
              </a:rPr>
              <a:t>）引起资产与权益项目同增，双方增加额相等；                                </a:t>
            </a:r>
            <a:endParaRPr lang="zh-CN" altLang="en-US" sz="2400" b="1" dirty="0">
              <a:solidFill>
                <a:schemeClr val="tx2"/>
              </a:solidFill>
            </a:endParaRPr>
          </a:p>
          <a:p>
            <a:pPr marL="0" lvl="0" indent="0" eaLnBrk="1" hangingPunct="1">
              <a:spcBef>
                <a:spcPct val="0"/>
              </a:spcBef>
              <a:buClrTx/>
              <a:buSzTx/>
              <a:buFontTx/>
              <a:buNone/>
            </a:pPr>
            <a:r>
              <a:rPr lang="zh-CN" altLang="en-US" sz="2400" b="1" dirty="0">
                <a:solidFill>
                  <a:schemeClr val="tx2"/>
                </a:solidFill>
              </a:rPr>
              <a:t>      （</a:t>
            </a:r>
            <a:r>
              <a:rPr lang="en-US" altLang="zh-CN" sz="2400" b="1" dirty="0">
                <a:solidFill>
                  <a:schemeClr val="tx2"/>
                </a:solidFill>
              </a:rPr>
              <a:t>4</a:t>
            </a:r>
            <a:r>
              <a:rPr lang="zh-CN" altLang="en-US" sz="2400" b="1" dirty="0">
                <a:solidFill>
                  <a:schemeClr val="tx2"/>
                </a:solidFill>
              </a:rPr>
              <a:t>）引起资产与权益项目同减，双方减少额相等。</a:t>
            </a:r>
            <a:endParaRPr lang="zh-CN" altLang="en-US" sz="2400" b="1" dirty="0">
              <a:solidFill>
                <a:schemeClr val="tx2"/>
              </a:solidFill>
            </a:endParaRPr>
          </a:p>
        </p:txBody>
      </p:sp>
    </p:spTree>
  </p:cSld>
  <p:clrMapOvr>
    <a:masterClrMapping/>
  </p:clrMapOvr>
  <p:transition spd="med">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9939" name="Rectangle 8"/>
          <p:cNvSpPr/>
          <p:nvPr/>
        </p:nvSpPr>
        <p:spPr>
          <a:xfrm>
            <a:off x="395288" y="1773238"/>
            <a:ext cx="8137525" cy="8223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b="1" dirty="0">
                <a:solidFill>
                  <a:schemeClr val="tx2"/>
                </a:solidFill>
              </a:rPr>
              <a:t>结论：经济业务不论怎样发生，发生多少，都不能破坏会计等式的平衡，会计等式永远成立。</a:t>
            </a:r>
            <a:endParaRPr lang="zh-CN" altLang="en-US" sz="2400" b="1" dirty="0">
              <a:solidFill>
                <a:schemeClr val="tx2"/>
              </a:solidFill>
            </a:endParaRPr>
          </a:p>
        </p:txBody>
      </p:sp>
    </p:spTree>
  </p:cSld>
  <p:clrMapOvr>
    <a:masterClrMapping/>
  </p:clrMapOvr>
  <p:transition spd="med">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07208" name="Text Box 8"/>
          <p:cNvSpPr txBox="1"/>
          <p:nvPr/>
        </p:nvSpPr>
        <p:spPr>
          <a:xfrm>
            <a:off x="0" y="0"/>
            <a:ext cx="9144000" cy="6310313"/>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2000" b="1" dirty="0">
                <a:solidFill>
                  <a:schemeClr val="tx2"/>
                </a:solidFill>
                <a:ea typeface="华文宋体" pitchFamily="2" charset="-122"/>
              </a:rPr>
              <a:t>经济业务类型的扩展</a:t>
            </a:r>
            <a:r>
              <a:rPr lang="zh-CN" altLang="en-US" sz="2000" dirty="0">
                <a:solidFill>
                  <a:schemeClr val="tx2"/>
                </a:solidFill>
                <a:ea typeface="华文宋体" pitchFamily="2" charset="-122"/>
              </a:rPr>
              <a:t>：</a:t>
            </a:r>
            <a:r>
              <a:rPr lang="zh-CN" altLang="en-US" sz="2000" b="1" dirty="0">
                <a:solidFill>
                  <a:schemeClr val="tx2"/>
                </a:solidFill>
                <a:ea typeface="华文宋体" pitchFamily="2" charset="-122"/>
              </a:rPr>
              <a:t>由于权益包括负债和所有者权益，经济业务类型可归纳为以下</a:t>
            </a:r>
            <a:r>
              <a:rPr lang="en-US" altLang="zh-CN" sz="2000" b="1" dirty="0">
                <a:solidFill>
                  <a:schemeClr val="tx2"/>
                </a:solidFill>
                <a:ea typeface="华文宋体" pitchFamily="2" charset="-122"/>
              </a:rPr>
              <a:t>9</a:t>
            </a:r>
            <a:r>
              <a:rPr lang="zh-CN" altLang="en-US" sz="2000" b="1" dirty="0">
                <a:solidFill>
                  <a:schemeClr val="tx2"/>
                </a:solidFill>
                <a:ea typeface="华文宋体" pitchFamily="2" charset="-122"/>
              </a:rPr>
              <a:t>类</a:t>
            </a:r>
            <a:r>
              <a:rPr lang="zh-CN" altLang="en-US" sz="2000" dirty="0">
                <a:latin typeface="Times New Roman" panose="02020603050405020304" pitchFamily="18" charset="0"/>
              </a:rPr>
              <a:t>        </a:t>
            </a:r>
            <a:endParaRPr lang="zh-CN" altLang="en-US" sz="2000" b="1" dirty="0">
              <a:solidFill>
                <a:schemeClr val="tx2"/>
              </a:solidFill>
              <a:latin typeface="Times New Roman" panose="02020603050405020304" pitchFamily="18" charset="0"/>
            </a:endParaRPr>
          </a:p>
          <a:p>
            <a:pPr marL="0" lvl="0" indent="0" algn="just" eaLnBrk="1" hangingPunct="1">
              <a:spcBef>
                <a:spcPct val="50000"/>
              </a:spcBef>
              <a:buClrTx/>
              <a:buSzTx/>
              <a:buFontTx/>
              <a:buNone/>
            </a:pPr>
            <a:r>
              <a:rPr lang="zh-CN" altLang="en-US" sz="2000" dirty="0">
                <a:solidFill>
                  <a:schemeClr val="tx2"/>
                </a:solidFill>
                <a:latin typeface="Times New Roman" panose="02020603050405020304" pitchFamily="18" charset="0"/>
              </a:rPr>
              <a:t>                                                                  </a:t>
            </a:r>
            <a:r>
              <a:rPr lang="en-US" altLang="zh-CN" sz="2000" b="1" dirty="0">
                <a:solidFill>
                  <a:schemeClr val="tx2"/>
                </a:solidFill>
                <a:latin typeface="Times New Roman" panose="02020603050405020304" pitchFamily="18" charset="0"/>
              </a:rPr>
              <a:t>①</a:t>
            </a:r>
            <a:endParaRPr lang="en-US" altLang="zh-CN" sz="2000" b="1" dirty="0">
              <a:solidFill>
                <a:schemeClr val="tx2"/>
              </a:solidFill>
              <a:latin typeface="Times New Roman" panose="02020603050405020304" pitchFamily="18" charset="0"/>
            </a:endParaRPr>
          </a:p>
          <a:p>
            <a:pPr marL="0" lvl="0" indent="0" algn="just" eaLnBrk="1" hangingPunct="1">
              <a:spcBef>
                <a:spcPct val="50000"/>
              </a:spcBef>
              <a:buClrTx/>
              <a:buSzTx/>
              <a:buFontTx/>
              <a:buNone/>
            </a:pPr>
            <a:r>
              <a:rPr lang="en-US" altLang="zh-CN" sz="2000" b="1" dirty="0">
                <a:solidFill>
                  <a:schemeClr val="tx2"/>
                </a:solidFill>
                <a:latin typeface="Times New Roman" panose="02020603050405020304" pitchFamily="18" charset="0"/>
              </a:rPr>
              <a:t>                </a:t>
            </a:r>
            <a:r>
              <a:rPr lang="zh-CN" altLang="en-US" sz="2000" b="1" dirty="0">
                <a:solidFill>
                  <a:schemeClr val="tx2"/>
                </a:solidFill>
                <a:latin typeface="Times New Roman" panose="02020603050405020304" pitchFamily="18" charset="0"/>
              </a:rPr>
              <a:t>资产的增加                                                                     资产的减少</a:t>
            </a:r>
            <a:endParaRPr lang="zh-CN" altLang="en-US" sz="2000" b="1" dirty="0">
              <a:solidFill>
                <a:schemeClr val="tx2"/>
              </a:solidFill>
              <a:latin typeface="Times New Roman" panose="02020603050405020304" pitchFamily="18" charset="0"/>
            </a:endParaRPr>
          </a:p>
          <a:p>
            <a:pPr marL="0" lvl="0" indent="0" algn="just" eaLnBrk="1" hangingPunct="1">
              <a:spcBef>
                <a:spcPct val="50000"/>
              </a:spcBef>
              <a:buClrTx/>
              <a:buSzTx/>
              <a:buFontTx/>
              <a:buNone/>
            </a:pPr>
            <a:r>
              <a:rPr lang="zh-CN" altLang="en-US" sz="2000" b="1" dirty="0">
                <a:solidFill>
                  <a:schemeClr val="tx2"/>
                </a:solidFill>
                <a:latin typeface="Times New Roman" panose="02020603050405020304" pitchFamily="18" charset="0"/>
              </a:rPr>
              <a:t>   </a:t>
            </a:r>
            <a:endParaRPr lang="zh-CN" altLang="en-US" sz="2000" b="1" dirty="0">
              <a:solidFill>
                <a:schemeClr val="tx2"/>
              </a:solidFill>
              <a:latin typeface="Times New Roman" panose="02020603050405020304" pitchFamily="18" charset="0"/>
            </a:endParaRPr>
          </a:p>
          <a:p>
            <a:pPr marL="0" lvl="0" indent="0" algn="just" eaLnBrk="1" hangingPunct="1">
              <a:spcBef>
                <a:spcPct val="50000"/>
              </a:spcBef>
              <a:buClrTx/>
              <a:buSzTx/>
              <a:buFontTx/>
              <a:buNone/>
            </a:pPr>
            <a:r>
              <a:rPr lang="zh-CN" altLang="en-US" sz="2000" b="1" dirty="0">
                <a:solidFill>
                  <a:schemeClr val="tx2"/>
                </a:solidFill>
                <a:latin typeface="Times New Roman" panose="02020603050405020304" pitchFamily="18" charset="0"/>
              </a:rPr>
              <a:t>        </a:t>
            </a:r>
            <a:r>
              <a:rPr lang="en-US" altLang="zh-CN" sz="2000" b="1" dirty="0">
                <a:solidFill>
                  <a:schemeClr val="tx2"/>
                </a:solidFill>
                <a:latin typeface="Times New Roman" panose="02020603050405020304" pitchFamily="18" charset="0"/>
              </a:rPr>
              <a:t>⑦               ⑥                                                                              ⑧               ⑨</a:t>
            </a:r>
            <a:endParaRPr lang="en-US" altLang="zh-CN" sz="2000" b="1" dirty="0">
              <a:solidFill>
                <a:schemeClr val="tx2"/>
              </a:solidFill>
              <a:latin typeface="Times New Roman" panose="02020603050405020304" pitchFamily="18" charset="0"/>
            </a:endParaRPr>
          </a:p>
          <a:p>
            <a:pPr marL="0" lvl="0" indent="0" algn="just" eaLnBrk="1" hangingPunct="1">
              <a:spcBef>
                <a:spcPct val="50000"/>
              </a:spcBef>
              <a:buClrTx/>
              <a:buSzTx/>
              <a:buFontTx/>
              <a:buNone/>
            </a:pPr>
            <a:r>
              <a:rPr lang="en-US" altLang="zh-CN" sz="2000" b="1" dirty="0">
                <a:solidFill>
                  <a:schemeClr val="tx2"/>
                </a:solidFill>
                <a:latin typeface="Times New Roman" panose="02020603050405020304" pitchFamily="18" charset="0"/>
              </a:rPr>
              <a:t> </a:t>
            </a:r>
            <a:br>
              <a:rPr lang="en-US" altLang="zh-CN" sz="2000" b="1" dirty="0">
                <a:solidFill>
                  <a:schemeClr val="tx2"/>
                </a:solidFill>
                <a:latin typeface="Times New Roman" panose="02020603050405020304" pitchFamily="18" charset="0"/>
              </a:rPr>
            </a:br>
            <a:endParaRPr lang="en-US" altLang="zh-CN" sz="2000" b="1" dirty="0">
              <a:solidFill>
                <a:schemeClr val="tx2"/>
              </a:solidFill>
              <a:latin typeface="Times New Roman" panose="02020603050405020304" pitchFamily="18" charset="0"/>
            </a:endParaRPr>
          </a:p>
          <a:p>
            <a:pPr marL="0" lvl="0" indent="0" algn="just" eaLnBrk="1" hangingPunct="1">
              <a:spcBef>
                <a:spcPct val="50000"/>
              </a:spcBef>
              <a:buClrTx/>
              <a:buSzTx/>
              <a:buFontTx/>
              <a:buNone/>
            </a:pPr>
            <a:r>
              <a:rPr lang="en-US" altLang="zh-CN" sz="2000" b="1" dirty="0">
                <a:solidFill>
                  <a:schemeClr val="tx2"/>
                </a:solidFill>
                <a:latin typeface="Times New Roman" panose="02020603050405020304" pitchFamily="18" charset="0"/>
              </a:rPr>
              <a:t>                                                                  ②</a:t>
            </a:r>
            <a:endParaRPr lang="en-US" altLang="zh-CN" sz="2000" b="1" dirty="0">
              <a:solidFill>
                <a:schemeClr val="tx2"/>
              </a:solidFill>
              <a:latin typeface="Times New Roman" panose="02020603050405020304" pitchFamily="18" charset="0"/>
            </a:endParaRPr>
          </a:p>
          <a:p>
            <a:pPr marL="0" lvl="0" indent="0" algn="just" eaLnBrk="1" hangingPunct="1">
              <a:spcBef>
                <a:spcPct val="50000"/>
              </a:spcBef>
              <a:buClrTx/>
              <a:buSzTx/>
              <a:buFontTx/>
              <a:buNone/>
            </a:pPr>
            <a:r>
              <a:rPr lang="en-US" altLang="zh-CN" sz="2000" b="1" dirty="0">
                <a:solidFill>
                  <a:schemeClr val="tx2"/>
                </a:solidFill>
                <a:latin typeface="Times New Roman" panose="02020603050405020304" pitchFamily="18" charset="0"/>
              </a:rPr>
              <a:t>               </a:t>
            </a:r>
            <a:r>
              <a:rPr lang="zh-CN" altLang="en-US" sz="2000" b="1" dirty="0">
                <a:solidFill>
                  <a:schemeClr val="tx2"/>
                </a:solidFill>
                <a:latin typeface="Times New Roman" panose="02020603050405020304" pitchFamily="18" charset="0"/>
              </a:rPr>
              <a:t>权  负债增加                                                                   负债减少  权</a:t>
            </a:r>
            <a:endParaRPr lang="zh-CN" altLang="en-US" sz="2000" b="1" dirty="0">
              <a:solidFill>
                <a:schemeClr val="tx2"/>
              </a:solidFill>
              <a:latin typeface="Times New Roman" panose="02020603050405020304" pitchFamily="18" charset="0"/>
            </a:endParaRPr>
          </a:p>
          <a:p>
            <a:pPr marL="0" lvl="0" indent="0" algn="just" eaLnBrk="1" hangingPunct="1">
              <a:spcBef>
                <a:spcPct val="50000"/>
              </a:spcBef>
              <a:buClrTx/>
              <a:buSzTx/>
              <a:buFontTx/>
              <a:buNone/>
            </a:pPr>
            <a:r>
              <a:rPr lang="zh-CN" altLang="en-US" sz="2000" b="1" dirty="0">
                <a:solidFill>
                  <a:schemeClr val="tx2"/>
                </a:solidFill>
                <a:latin typeface="Times New Roman" panose="02020603050405020304" pitchFamily="18" charset="0"/>
              </a:rPr>
              <a:t>               益                            </a:t>
            </a:r>
            <a:r>
              <a:rPr lang="en-US" altLang="zh-CN" sz="2000" b="1" dirty="0">
                <a:solidFill>
                  <a:schemeClr val="tx2"/>
                </a:solidFill>
                <a:latin typeface="Times New Roman" panose="02020603050405020304" pitchFamily="18" charset="0"/>
              </a:rPr>
              <a:t>④                                        ⑤                           </a:t>
            </a:r>
            <a:r>
              <a:rPr lang="zh-CN" altLang="en-US" sz="2000" b="1" dirty="0">
                <a:solidFill>
                  <a:schemeClr val="tx2"/>
                </a:solidFill>
                <a:latin typeface="Times New Roman" panose="02020603050405020304" pitchFamily="18" charset="0"/>
              </a:rPr>
              <a:t>益</a:t>
            </a:r>
            <a:endParaRPr lang="zh-CN" altLang="en-US" sz="2000" b="1" dirty="0">
              <a:solidFill>
                <a:schemeClr val="tx2"/>
              </a:solidFill>
              <a:latin typeface="Times New Roman" panose="02020603050405020304" pitchFamily="18" charset="0"/>
            </a:endParaRPr>
          </a:p>
          <a:p>
            <a:pPr marL="0" lvl="0" indent="0" algn="just" eaLnBrk="1" hangingPunct="1">
              <a:spcBef>
                <a:spcPct val="50000"/>
              </a:spcBef>
              <a:buClrTx/>
              <a:buSzTx/>
              <a:buFontTx/>
              <a:buNone/>
            </a:pPr>
            <a:r>
              <a:rPr lang="zh-CN" altLang="en-US" sz="2000" b="1" dirty="0">
                <a:solidFill>
                  <a:schemeClr val="tx2"/>
                </a:solidFill>
                <a:latin typeface="Times New Roman" panose="02020603050405020304" pitchFamily="18" charset="0"/>
              </a:rPr>
              <a:t>               增  所有者权                                                                   所有者权  减</a:t>
            </a:r>
            <a:endParaRPr lang="zh-CN" altLang="en-US" sz="2000" b="1" dirty="0">
              <a:solidFill>
                <a:schemeClr val="tx2"/>
              </a:solidFill>
              <a:latin typeface="Times New Roman" panose="02020603050405020304" pitchFamily="18" charset="0"/>
            </a:endParaRPr>
          </a:p>
          <a:p>
            <a:pPr marL="0" lvl="0" indent="0" algn="just" eaLnBrk="1" hangingPunct="1">
              <a:spcBef>
                <a:spcPct val="50000"/>
              </a:spcBef>
              <a:buClrTx/>
              <a:buSzTx/>
              <a:buFontTx/>
              <a:buNone/>
            </a:pPr>
            <a:r>
              <a:rPr lang="zh-CN" altLang="en-US" sz="2000" b="1" dirty="0">
                <a:solidFill>
                  <a:schemeClr val="tx2"/>
                </a:solidFill>
                <a:latin typeface="Times New Roman" panose="02020603050405020304" pitchFamily="18" charset="0"/>
              </a:rPr>
              <a:t>               加    益增加                               </a:t>
            </a:r>
            <a:r>
              <a:rPr lang="en-US" altLang="zh-CN" sz="2000" b="1" dirty="0">
                <a:solidFill>
                  <a:schemeClr val="tx2"/>
                </a:solidFill>
                <a:latin typeface="Times New Roman" panose="02020603050405020304" pitchFamily="18" charset="0"/>
              </a:rPr>
              <a:t>③                                    </a:t>
            </a:r>
            <a:r>
              <a:rPr lang="zh-CN" altLang="en-US" sz="2000" b="1" dirty="0">
                <a:solidFill>
                  <a:schemeClr val="tx2"/>
                </a:solidFill>
                <a:latin typeface="Times New Roman" panose="02020603050405020304" pitchFamily="18" charset="0"/>
              </a:rPr>
              <a:t>益减少    少     </a:t>
            </a:r>
            <a:endParaRPr lang="zh-CN" altLang="en-US" sz="2000" b="1" dirty="0">
              <a:solidFill>
                <a:schemeClr val="tx2"/>
              </a:solidFill>
              <a:latin typeface="Times New Roman" panose="02020603050405020304" pitchFamily="18" charset="0"/>
            </a:endParaRPr>
          </a:p>
          <a:p>
            <a:pPr marL="0" lvl="0" indent="0" algn="just" eaLnBrk="1" hangingPunct="1">
              <a:spcBef>
                <a:spcPct val="50000"/>
              </a:spcBef>
              <a:buClrTx/>
              <a:buSzTx/>
              <a:buFontTx/>
              <a:buNone/>
            </a:pPr>
            <a:r>
              <a:rPr lang="zh-CN" altLang="en-US" sz="2400" b="1" dirty="0">
                <a:solidFill>
                  <a:schemeClr val="tx2"/>
                </a:solidFill>
                <a:latin typeface="Times New Roman" panose="02020603050405020304" pitchFamily="18" charset="0"/>
              </a:rPr>
              <a:t>                               </a:t>
            </a:r>
            <a:endParaRPr lang="zh-CN" altLang="en-US" sz="2400" b="1" dirty="0">
              <a:solidFill>
                <a:schemeClr val="tx2"/>
              </a:solidFill>
              <a:latin typeface="Times New Roman" panose="02020603050405020304" pitchFamily="18" charset="0"/>
            </a:endParaRPr>
          </a:p>
          <a:p>
            <a:pPr marL="0" lvl="0" indent="0" eaLnBrk="1" hangingPunct="1">
              <a:spcBef>
                <a:spcPct val="50000"/>
              </a:spcBef>
              <a:buClrTx/>
              <a:buSzTx/>
              <a:buFontTx/>
              <a:buNone/>
            </a:pPr>
            <a:endParaRPr lang="zh-CN" altLang="en-US" sz="800" b="1" dirty="0">
              <a:solidFill>
                <a:srgbClr val="003300"/>
              </a:solidFill>
              <a:latin typeface="Times New Roman" panose="02020603050405020304" pitchFamily="18" charset="0"/>
            </a:endParaRPr>
          </a:p>
        </p:txBody>
      </p:sp>
      <p:sp>
        <p:nvSpPr>
          <p:cNvPr id="40964" name="Line 9"/>
          <p:cNvSpPr/>
          <p:nvPr/>
        </p:nvSpPr>
        <p:spPr>
          <a:xfrm>
            <a:off x="381000" y="1524000"/>
            <a:ext cx="0" cy="381000"/>
          </a:xfrm>
          <a:prstGeom prst="line">
            <a:avLst/>
          </a:prstGeom>
          <a:ln w="9525">
            <a:noFill/>
          </a:ln>
        </p:spPr>
      </p:sp>
      <p:sp>
        <p:nvSpPr>
          <p:cNvPr id="40965" name="Line 10"/>
          <p:cNvSpPr/>
          <p:nvPr/>
        </p:nvSpPr>
        <p:spPr>
          <a:xfrm>
            <a:off x="990600" y="1600200"/>
            <a:ext cx="1524000" cy="0"/>
          </a:xfrm>
          <a:prstGeom prst="line">
            <a:avLst/>
          </a:prstGeom>
          <a:ln w="28575" cap="flat" cmpd="sng">
            <a:solidFill>
              <a:schemeClr val="tx2"/>
            </a:solidFill>
            <a:prstDash val="solid"/>
            <a:headEnd type="none" w="med" len="med"/>
            <a:tailEnd type="none" w="med" len="med"/>
          </a:ln>
        </p:spPr>
      </p:sp>
      <p:sp>
        <p:nvSpPr>
          <p:cNvPr id="40966" name="Line 11"/>
          <p:cNvSpPr/>
          <p:nvPr/>
        </p:nvSpPr>
        <p:spPr>
          <a:xfrm>
            <a:off x="990600" y="3810000"/>
            <a:ext cx="1524000" cy="0"/>
          </a:xfrm>
          <a:prstGeom prst="line">
            <a:avLst/>
          </a:prstGeom>
          <a:ln w="28575" cap="flat" cmpd="sng">
            <a:solidFill>
              <a:schemeClr val="tx2"/>
            </a:solidFill>
            <a:prstDash val="solid"/>
            <a:headEnd type="none" w="med" len="med"/>
            <a:tailEnd type="none" w="med" len="med"/>
          </a:ln>
        </p:spPr>
      </p:sp>
      <p:sp>
        <p:nvSpPr>
          <p:cNvPr id="40967" name="Line 12"/>
          <p:cNvSpPr/>
          <p:nvPr/>
        </p:nvSpPr>
        <p:spPr>
          <a:xfrm>
            <a:off x="990600" y="5562600"/>
            <a:ext cx="1524000" cy="0"/>
          </a:xfrm>
          <a:prstGeom prst="line">
            <a:avLst/>
          </a:prstGeom>
          <a:ln w="28575" cap="flat" cmpd="sng">
            <a:solidFill>
              <a:schemeClr val="tx2"/>
            </a:solidFill>
            <a:prstDash val="solid"/>
            <a:headEnd type="none" w="med" len="med"/>
            <a:tailEnd type="none" w="med" len="med"/>
          </a:ln>
        </p:spPr>
      </p:sp>
      <p:sp>
        <p:nvSpPr>
          <p:cNvPr id="40968" name="Line 13"/>
          <p:cNvSpPr/>
          <p:nvPr/>
        </p:nvSpPr>
        <p:spPr>
          <a:xfrm>
            <a:off x="990600" y="3810000"/>
            <a:ext cx="0" cy="1752600"/>
          </a:xfrm>
          <a:prstGeom prst="line">
            <a:avLst/>
          </a:prstGeom>
          <a:ln w="28575" cap="flat" cmpd="sng">
            <a:solidFill>
              <a:schemeClr val="tx2"/>
            </a:solidFill>
            <a:prstDash val="solid"/>
            <a:headEnd type="none" w="med" len="med"/>
            <a:tailEnd type="none" w="med" len="med"/>
          </a:ln>
        </p:spPr>
      </p:sp>
      <p:sp>
        <p:nvSpPr>
          <p:cNvPr id="40969" name="Line 14"/>
          <p:cNvSpPr/>
          <p:nvPr/>
        </p:nvSpPr>
        <p:spPr>
          <a:xfrm>
            <a:off x="2514600" y="3810000"/>
            <a:ext cx="0" cy="1752600"/>
          </a:xfrm>
          <a:prstGeom prst="line">
            <a:avLst/>
          </a:prstGeom>
          <a:ln w="28575" cap="flat" cmpd="sng">
            <a:solidFill>
              <a:schemeClr val="tx2"/>
            </a:solidFill>
            <a:prstDash val="solid"/>
            <a:headEnd type="none" w="med" len="med"/>
            <a:tailEnd type="none" w="med" len="med"/>
          </a:ln>
        </p:spPr>
      </p:sp>
      <p:sp>
        <p:nvSpPr>
          <p:cNvPr id="40970" name="Line 15"/>
          <p:cNvSpPr/>
          <p:nvPr/>
        </p:nvSpPr>
        <p:spPr>
          <a:xfrm>
            <a:off x="1371600" y="3810000"/>
            <a:ext cx="0" cy="1752600"/>
          </a:xfrm>
          <a:prstGeom prst="line">
            <a:avLst/>
          </a:prstGeom>
          <a:ln w="28575" cap="flat" cmpd="sng">
            <a:solidFill>
              <a:schemeClr val="tx2"/>
            </a:solidFill>
            <a:prstDash val="solid"/>
            <a:headEnd type="none" w="med" len="med"/>
            <a:tailEnd type="none" w="med" len="med"/>
          </a:ln>
        </p:spPr>
      </p:sp>
      <p:sp>
        <p:nvSpPr>
          <p:cNvPr id="40971" name="Line 16"/>
          <p:cNvSpPr/>
          <p:nvPr/>
        </p:nvSpPr>
        <p:spPr>
          <a:xfrm>
            <a:off x="1371600" y="4724400"/>
            <a:ext cx="1143000" cy="0"/>
          </a:xfrm>
          <a:prstGeom prst="line">
            <a:avLst/>
          </a:prstGeom>
          <a:ln w="28575" cap="flat" cmpd="sng">
            <a:solidFill>
              <a:schemeClr val="tx2"/>
            </a:solidFill>
            <a:prstDash val="solid"/>
            <a:headEnd type="none" w="med" len="med"/>
            <a:tailEnd type="none" w="med" len="med"/>
          </a:ln>
        </p:spPr>
      </p:sp>
      <p:sp>
        <p:nvSpPr>
          <p:cNvPr id="40972" name="Line 17"/>
          <p:cNvSpPr/>
          <p:nvPr/>
        </p:nvSpPr>
        <p:spPr>
          <a:xfrm>
            <a:off x="8153400" y="1219200"/>
            <a:ext cx="0" cy="381000"/>
          </a:xfrm>
          <a:prstGeom prst="line">
            <a:avLst/>
          </a:prstGeom>
          <a:ln w="28575" cap="flat" cmpd="sng">
            <a:solidFill>
              <a:schemeClr val="tx2"/>
            </a:solidFill>
            <a:prstDash val="solid"/>
            <a:headEnd type="none" w="med" len="med"/>
            <a:tailEnd type="none" w="med" len="med"/>
          </a:ln>
        </p:spPr>
      </p:sp>
      <p:sp>
        <p:nvSpPr>
          <p:cNvPr id="40973" name="Line 18"/>
          <p:cNvSpPr/>
          <p:nvPr/>
        </p:nvSpPr>
        <p:spPr>
          <a:xfrm>
            <a:off x="990600" y="1219200"/>
            <a:ext cx="1524000" cy="0"/>
          </a:xfrm>
          <a:prstGeom prst="line">
            <a:avLst/>
          </a:prstGeom>
          <a:ln w="28575" cap="flat" cmpd="sng">
            <a:solidFill>
              <a:schemeClr val="tx2"/>
            </a:solidFill>
            <a:prstDash val="solid"/>
            <a:headEnd type="none" w="med" len="med"/>
            <a:tailEnd type="none" w="med" len="med"/>
          </a:ln>
        </p:spPr>
      </p:sp>
      <p:sp>
        <p:nvSpPr>
          <p:cNvPr id="40974" name="Line 19"/>
          <p:cNvSpPr/>
          <p:nvPr/>
        </p:nvSpPr>
        <p:spPr>
          <a:xfrm>
            <a:off x="990600" y="1219200"/>
            <a:ext cx="0" cy="381000"/>
          </a:xfrm>
          <a:prstGeom prst="line">
            <a:avLst/>
          </a:prstGeom>
          <a:ln w="28575" cap="flat" cmpd="sng">
            <a:solidFill>
              <a:srgbClr val="006600"/>
            </a:solidFill>
            <a:prstDash val="solid"/>
            <a:headEnd type="none" w="med" len="med"/>
            <a:tailEnd type="none" w="med" len="med"/>
          </a:ln>
        </p:spPr>
      </p:sp>
      <p:sp>
        <p:nvSpPr>
          <p:cNvPr id="40975" name="Line 20"/>
          <p:cNvSpPr/>
          <p:nvPr/>
        </p:nvSpPr>
        <p:spPr>
          <a:xfrm>
            <a:off x="2514600" y="1219200"/>
            <a:ext cx="0" cy="381000"/>
          </a:xfrm>
          <a:prstGeom prst="line">
            <a:avLst/>
          </a:prstGeom>
          <a:ln w="28575" cap="flat" cmpd="sng">
            <a:solidFill>
              <a:srgbClr val="006600"/>
            </a:solidFill>
            <a:prstDash val="solid"/>
            <a:headEnd type="none" w="med" len="med"/>
            <a:tailEnd type="none" w="med" len="med"/>
          </a:ln>
        </p:spPr>
      </p:sp>
      <p:sp>
        <p:nvSpPr>
          <p:cNvPr id="40976" name="Line 21"/>
          <p:cNvSpPr/>
          <p:nvPr/>
        </p:nvSpPr>
        <p:spPr>
          <a:xfrm>
            <a:off x="6629400" y="3810000"/>
            <a:ext cx="1524000" cy="0"/>
          </a:xfrm>
          <a:prstGeom prst="line">
            <a:avLst/>
          </a:prstGeom>
          <a:ln w="28575" cap="flat" cmpd="sng">
            <a:solidFill>
              <a:schemeClr val="tx2"/>
            </a:solidFill>
            <a:prstDash val="solid"/>
            <a:headEnd type="none" w="med" len="med"/>
            <a:tailEnd type="none" w="med" len="med"/>
          </a:ln>
        </p:spPr>
      </p:sp>
      <p:sp>
        <p:nvSpPr>
          <p:cNvPr id="40977" name="Line 22"/>
          <p:cNvSpPr/>
          <p:nvPr/>
        </p:nvSpPr>
        <p:spPr>
          <a:xfrm>
            <a:off x="8153400" y="3810000"/>
            <a:ext cx="0" cy="1752600"/>
          </a:xfrm>
          <a:prstGeom prst="line">
            <a:avLst/>
          </a:prstGeom>
          <a:ln w="28575" cap="flat" cmpd="sng">
            <a:solidFill>
              <a:schemeClr val="tx2"/>
            </a:solidFill>
            <a:prstDash val="solid"/>
            <a:headEnd type="none" w="med" len="med"/>
            <a:tailEnd type="none" w="med" len="med"/>
          </a:ln>
        </p:spPr>
      </p:sp>
      <p:sp>
        <p:nvSpPr>
          <p:cNvPr id="40978" name="Line 23"/>
          <p:cNvSpPr/>
          <p:nvPr/>
        </p:nvSpPr>
        <p:spPr>
          <a:xfrm>
            <a:off x="6629400" y="5562600"/>
            <a:ext cx="1524000" cy="0"/>
          </a:xfrm>
          <a:prstGeom prst="line">
            <a:avLst/>
          </a:prstGeom>
          <a:ln w="28575" cap="flat" cmpd="sng">
            <a:solidFill>
              <a:schemeClr val="tx2"/>
            </a:solidFill>
            <a:prstDash val="solid"/>
            <a:headEnd type="none" w="med" len="med"/>
            <a:tailEnd type="none" w="med" len="med"/>
          </a:ln>
        </p:spPr>
      </p:sp>
      <p:sp>
        <p:nvSpPr>
          <p:cNvPr id="40979" name="Line 24"/>
          <p:cNvSpPr/>
          <p:nvPr/>
        </p:nvSpPr>
        <p:spPr>
          <a:xfrm>
            <a:off x="6629400" y="3810000"/>
            <a:ext cx="0" cy="1752600"/>
          </a:xfrm>
          <a:prstGeom prst="line">
            <a:avLst/>
          </a:prstGeom>
          <a:ln w="28575" cap="flat" cmpd="sng">
            <a:solidFill>
              <a:schemeClr val="tx2"/>
            </a:solidFill>
            <a:prstDash val="solid"/>
            <a:headEnd type="none" w="med" len="med"/>
            <a:tailEnd type="none" w="med" len="med"/>
          </a:ln>
        </p:spPr>
      </p:sp>
      <p:sp>
        <p:nvSpPr>
          <p:cNvPr id="40980" name="Line 25"/>
          <p:cNvSpPr/>
          <p:nvPr/>
        </p:nvSpPr>
        <p:spPr>
          <a:xfrm>
            <a:off x="7772400" y="3810000"/>
            <a:ext cx="0" cy="1752600"/>
          </a:xfrm>
          <a:prstGeom prst="line">
            <a:avLst/>
          </a:prstGeom>
          <a:ln w="28575" cap="flat" cmpd="sng">
            <a:solidFill>
              <a:schemeClr val="tx2"/>
            </a:solidFill>
            <a:prstDash val="solid"/>
            <a:headEnd type="none" w="med" len="med"/>
            <a:tailEnd type="none" w="med" len="med"/>
          </a:ln>
        </p:spPr>
      </p:sp>
      <p:sp>
        <p:nvSpPr>
          <p:cNvPr id="40981" name="Line 26"/>
          <p:cNvSpPr/>
          <p:nvPr/>
        </p:nvSpPr>
        <p:spPr>
          <a:xfrm>
            <a:off x="6629400" y="4724400"/>
            <a:ext cx="1143000" cy="0"/>
          </a:xfrm>
          <a:prstGeom prst="line">
            <a:avLst/>
          </a:prstGeom>
          <a:ln w="28575" cap="flat" cmpd="sng">
            <a:solidFill>
              <a:schemeClr val="tx2"/>
            </a:solidFill>
            <a:prstDash val="solid"/>
            <a:headEnd type="none" w="med" len="med"/>
            <a:tailEnd type="none" w="med" len="med"/>
          </a:ln>
        </p:spPr>
      </p:sp>
      <p:sp>
        <p:nvSpPr>
          <p:cNvPr id="40982" name="Line 27"/>
          <p:cNvSpPr/>
          <p:nvPr/>
        </p:nvSpPr>
        <p:spPr>
          <a:xfrm>
            <a:off x="6553200" y="1219200"/>
            <a:ext cx="1600200" cy="0"/>
          </a:xfrm>
          <a:prstGeom prst="line">
            <a:avLst/>
          </a:prstGeom>
          <a:ln w="28575" cap="flat" cmpd="sng">
            <a:solidFill>
              <a:schemeClr val="tx2"/>
            </a:solidFill>
            <a:prstDash val="solid"/>
            <a:headEnd type="none" w="med" len="med"/>
            <a:tailEnd type="none" w="med" len="med"/>
          </a:ln>
        </p:spPr>
      </p:sp>
      <p:sp>
        <p:nvSpPr>
          <p:cNvPr id="40983" name="Line 28"/>
          <p:cNvSpPr/>
          <p:nvPr/>
        </p:nvSpPr>
        <p:spPr>
          <a:xfrm>
            <a:off x="6553200" y="1600200"/>
            <a:ext cx="1600200" cy="0"/>
          </a:xfrm>
          <a:prstGeom prst="line">
            <a:avLst/>
          </a:prstGeom>
          <a:ln w="28575" cap="flat" cmpd="sng">
            <a:solidFill>
              <a:schemeClr val="tx2"/>
            </a:solidFill>
            <a:prstDash val="solid"/>
            <a:headEnd type="none" w="med" len="med"/>
            <a:tailEnd type="none" w="med" len="med"/>
          </a:ln>
        </p:spPr>
      </p:sp>
      <p:sp>
        <p:nvSpPr>
          <p:cNvPr id="40984" name="Line 29"/>
          <p:cNvSpPr/>
          <p:nvPr/>
        </p:nvSpPr>
        <p:spPr>
          <a:xfrm>
            <a:off x="6553200" y="1219200"/>
            <a:ext cx="0" cy="381000"/>
          </a:xfrm>
          <a:prstGeom prst="line">
            <a:avLst/>
          </a:prstGeom>
          <a:ln w="28575" cap="flat" cmpd="sng">
            <a:solidFill>
              <a:schemeClr val="tx2"/>
            </a:solidFill>
            <a:prstDash val="solid"/>
            <a:headEnd type="none" w="med" len="med"/>
            <a:tailEnd type="none" w="med" len="med"/>
          </a:ln>
        </p:spPr>
      </p:sp>
      <p:sp>
        <p:nvSpPr>
          <p:cNvPr id="307230" name="Line 30"/>
          <p:cNvSpPr/>
          <p:nvPr/>
        </p:nvSpPr>
        <p:spPr>
          <a:xfrm flipV="1">
            <a:off x="533400" y="1371600"/>
            <a:ext cx="0" cy="4724400"/>
          </a:xfrm>
          <a:prstGeom prst="line">
            <a:avLst/>
          </a:prstGeom>
          <a:ln w="9525">
            <a:noFill/>
          </a:ln>
        </p:spPr>
      </p:sp>
      <p:sp>
        <p:nvSpPr>
          <p:cNvPr id="307231" name="Line 31"/>
          <p:cNvSpPr/>
          <p:nvPr/>
        </p:nvSpPr>
        <p:spPr>
          <a:xfrm>
            <a:off x="2514600" y="1371600"/>
            <a:ext cx="4038600" cy="0"/>
          </a:xfrm>
          <a:prstGeom prst="line">
            <a:avLst/>
          </a:prstGeom>
          <a:ln w="28575" cap="flat" cmpd="sng">
            <a:solidFill>
              <a:schemeClr val="tx2"/>
            </a:solidFill>
            <a:prstDash val="solid"/>
            <a:headEnd type="none" w="med" len="med"/>
            <a:tailEnd type="none" w="med" len="med"/>
          </a:ln>
        </p:spPr>
      </p:sp>
      <p:sp>
        <p:nvSpPr>
          <p:cNvPr id="307232" name="Line 32"/>
          <p:cNvSpPr/>
          <p:nvPr/>
        </p:nvSpPr>
        <p:spPr>
          <a:xfrm>
            <a:off x="2514600" y="4038600"/>
            <a:ext cx="4114800" cy="0"/>
          </a:xfrm>
          <a:prstGeom prst="line">
            <a:avLst/>
          </a:prstGeom>
          <a:ln w="28575" cap="flat" cmpd="sng">
            <a:solidFill>
              <a:schemeClr val="tx2"/>
            </a:solidFill>
            <a:prstDash val="solid"/>
            <a:headEnd type="none" w="med" len="med"/>
            <a:tailEnd type="none" w="med" len="med"/>
          </a:ln>
        </p:spPr>
      </p:sp>
      <p:sp>
        <p:nvSpPr>
          <p:cNvPr id="307233" name="Line 33"/>
          <p:cNvSpPr/>
          <p:nvPr/>
        </p:nvSpPr>
        <p:spPr>
          <a:xfrm>
            <a:off x="2514600" y="5181600"/>
            <a:ext cx="4114800" cy="0"/>
          </a:xfrm>
          <a:prstGeom prst="line">
            <a:avLst/>
          </a:prstGeom>
          <a:ln w="28575" cap="flat" cmpd="sng">
            <a:solidFill>
              <a:schemeClr val="tx2"/>
            </a:solidFill>
            <a:prstDash val="solid"/>
            <a:headEnd type="none" w="med" len="med"/>
            <a:tailEnd type="none" w="med" len="med"/>
          </a:ln>
        </p:spPr>
      </p:sp>
      <p:sp>
        <p:nvSpPr>
          <p:cNvPr id="307234" name="Line 34"/>
          <p:cNvSpPr/>
          <p:nvPr/>
        </p:nvSpPr>
        <p:spPr>
          <a:xfrm>
            <a:off x="2514600" y="4038600"/>
            <a:ext cx="4114800" cy="1143000"/>
          </a:xfrm>
          <a:prstGeom prst="line">
            <a:avLst/>
          </a:prstGeom>
          <a:ln w="28575" cap="flat" cmpd="sng">
            <a:solidFill>
              <a:schemeClr val="tx2"/>
            </a:solidFill>
            <a:prstDash val="solid"/>
            <a:headEnd type="none" w="med" len="med"/>
            <a:tailEnd type="none" w="med" len="med"/>
          </a:ln>
        </p:spPr>
      </p:sp>
      <p:sp>
        <p:nvSpPr>
          <p:cNvPr id="307235" name="Line 35"/>
          <p:cNvSpPr/>
          <p:nvPr/>
        </p:nvSpPr>
        <p:spPr>
          <a:xfrm flipH="1">
            <a:off x="2514600" y="4038600"/>
            <a:ext cx="4114800" cy="1143000"/>
          </a:xfrm>
          <a:prstGeom prst="line">
            <a:avLst/>
          </a:prstGeom>
          <a:ln w="28575" cap="flat" cmpd="sng">
            <a:solidFill>
              <a:schemeClr val="tx2"/>
            </a:solidFill>
            <a:prstDash val="solid"/>
            <a:headEnd type="none" w="med" len="med"/>
            <a:tailEnd type="none" w="med" len="med"/>
          </a:ln>
        </p:spPr>
      </p:sp>
      <p:sp>
        <p:nvSpPr>
          <p:cNvPr id="307236" name="Line 36"/>
          <p:cNvSpPr/>
          <p:nvPr/>
        </p:nvSpPr>
        <p:spPr>
          <a:xfrm>
            <a:off x="1752600" y="1600200"/>
            <a:ext cx="0" cy="2209800"/>
          </a:xfrm>
          <a:prstGeom prst="line">
            <a:avLst/>
          </a:prstGeom>
          <a:ln w="28575" cap="flat" cmpd="sng">
            <a:solidFill>
              <a:schemeClr val="tx2"/>
            </a:solidFill>
            <a:prstDash val="solid"/>
            <a:headEnd type="none" w="med" len="med"/>
            <a:tailEnd type="none" w="med" len="med"/>
          </a:ln>
        </p:spPr>
      </p:sp>
      <p:sp>
        <p:nvSpPr>
          <p:cNvPr id="307237" name="Line 37"/>
          <p:cNvSpPr/>
          <p:nvPr/>
        </p:nvSpPr>
        <p:spPr>
          <a:xfrm>
            <a:off x="1828800" y="5562600"/>
            <a:ext cx="0" cy="533400"/>
          </a:xfrm>
          <a:prstGeom prst="line">
            <a:avLst/>
          </a:prstGeom>
          <a:ln w="28575" cap="flat" cmpd="sng">
            <a:solidFill>
              <a:schemeClr val="tx2"/>
            </a:solidFill>
            <a:prstDash val="solid"/>
            <a:headEnd type="none" w="med" len="med"/>
            <a:tailEnd type="none" w="med" len="med"/>
          </a:ln>
        </p:spPr>
      </p:sp>
      <p:sp>
        <p:nvSpPr>
          <p:cNvPr id="307238" name="Line 38"/>
          <p:cNvSpPr/>
          <p:nvPr/>
        </p:nvSpPr>
        <p:spPr>
          <a:xfrm flipH="1">
            <a:off x="533400" y="6096000"/>
            <a:ext cx="1295400" cy="0"/>
          </a:xfrm>
          <a:prstGeom prst="line">
            <a:avLst/>
          </a:prstGeom>
          <a:ln w="28575" cap="flat" cmpd="sng">
            <a:solidFill>
              <a:schemeClr val="tx2"/>
            </a:solidFill>
            <a:prstDash val="solid"/>
            <a:headEnd type="none" w="med" len="med"/>
            <a:tailEnd type="none" w="med" len="med"/>
          </a:ln>
        </p:spPr>
      </p:sp>
      <p:sp>
        <p:nvSpPr>
          <p:cNvPr id="307239" name="Line 39"/>
          <p:cNvSpPr/>
          <p:nvPr/>
        </p:nvSpPr>
        <p:spPr>
          <a:xfrm flipV="1">
            <a:off x="533400" y="1371600"/>
            <a:ext cx="0" cy="4724400"/>
          </a:xfrm>
          <a:prstGeom prst="line">
            <a:avLst/>
          </a:prstGeom>
          <a:ln w="28575" cap="flat" cmpd="sng">
            <a:solidFill>
              <a:schemeClr val="tx2"/>
            </a:solidFill>
            <a:prstDash val="solid"/>
            <a:headEnd type="none" w="med" len="med"/>
            <a:tailEnd type="none" w="med" len="med"/>
          </a:ln>
        </p:spPr>
      </p:sp>
      <p:sp>
        <p:nvSpPr>
          <p:cNvPr id="307240" name="Line 40"/>
          <p:cNvSpPr/>
          <p:nvPr/>
        </p:nvSpPr>
        <p:spPr>
          <a:xfrm>
            <a:off x="533400" y="1371600"/>
            <a:ext cx="457200" cy="0"/>
          </a:xfrm>
          <a:prstGeom prst="line">
            <a:avLst/>
          </a:prstGeom>
          <a:ln w="28575" cap="flat" cmpd="sng">
            <a:solidFill>
              <a:schemeClr val="tx2"/>
            </a:solidFill>
            <a:prstDash val="solid"/>
            <a:headEnd type="none" w="med" len="med"/>
            <a:tailEnd type="none" w="med" len="med"/>
          </a:ln>
        </p:spPr>
      </p:sp>
      <p:sp>
        <p:nvSpPr>
          <p:cNvPr id="307241" name="Line 41"/>
          <p:cNvSpPr/>
          <p:nvPr/>
        </p:nvSpPr>
        <p:spPr>
          <a:xfrm>
            <a:off x="7315200" y="1600200"/>
            <a:ext cx="0" cy="2209800"/>
          </a:xfrm>
          <a:prstGeom prst="line">
            <a:avLst/>
          </a:prstGeom>
          <a:ln w="28575" cap="flat" cmpd="sng">
            <a:solidFill>
              <a:schemeClr val="tx2"/>
            </a:solidFill>
            <a:prstDash val="solid"/>
            <a:headEnd type="none" w="med" len="med"/>
            <a:tailEnd type="none" w="med" len="med"/>
          </a:ln>
        </p:spPr>
      </p:sp>
      <p:sp>
        <p:nvSpPr>
          <p:cNvPr id="307242" name="Line 42"/>
          <p:cNvSpPr/>
          <p:nvPr/>
        </p:nvSpPr>
        <p:spPr>
          <a:xfrm>
            <a:off x="8153400" y="1371600"/>
            <a:ext cx="381000" cy="0"/>
          </a:xfrm>
          <a:prstGeom prst="line">
            <a:avLst/>
          </a:prstGeom>
          <a:ln w="28575" cap="flat" cmpd="sng">
            <a:solidFill>
              <a:schemeClr val="tx2"/>
            </a:solidFill>
            <a:prstDash val="solid"/>
            <a:headEnd type="none" w="med" len="med"/>
            <a:tailEnd type="none" w="med" len="med"/>
          </a:ln>
        </p:spPr>
      </p:sp>
      <p:sp>
        <p:nvSpPr>
          <p:cNvPr id="307243" name="Line 43"/>
          <p:cNvSpPr/>
          <p:nvPr/>
        </p:nvSpPr>
        <p:spPr>
          <a:xfrm>
            <a:off x="8534400" y="1371600"/>
            <a:ext cx="0" cy="4724400"/>
          </a:xfrm>
          <a:prstGeom prst="line">
            <a:avLst/>
          </a:prstGeom>
          <a:ln w="28575" cap="flat" cmpd="sng">
            <a:solidFill>
              <a:schemeClr val="tx2"/>
            </a:solidFill>
            <a:prstDash val="solid"/>
            <a:headEnd type="none" w="med" len="med"/>
            <a:tailEnd type="none" w="med" len="med"/>
          </a:ln>
        </p:spPr>
      </p:sp>
      <p:sp>
        <p:nvSpPr>
          <p:cNvPr id="307244" name="Line 44"/>
          <p:cNvSpPr/>
          <p:nvPr/>
        </p:nvSpPr>
        <p:spPr>
          <a:xfrm flipH="1">
            <a:off x="7315200" y="6096000"/>
            <a:ext cx="1219200" cy="0"/>
          </a:xfrm>
          <a:prstGeom prst="line">
            <a:avLst/>
          </a:prstGeom>
          <a:ln w="28575" cap="flat" cmpd="sng">
            <a:solidFill>
              <a:schemeClr val="tx2"/>
            </a:solidFill>
            <a:prstDash val="solid"/>
            <a:headEnd type="none" w="med" len="med"/>
            <a:tailEnd type="none" w="med" len="med"/>
          </a:ln>
        </p:spPr>
      </p:sp>
      <p:sp>
        <p:nvSpPr>
          <p:cNvPr id="307245" name="Line 45"/>
          <p:cNvSpPr/>
          <p:nvPr/>
        </p:nvSpPr>
        <p:spPr>
          <a:xfrm flipV="1">
            <a:off x="7315200" y="5562600"/>
            <a:ext cx="0" cy="533400"/>
          </a:xfrm>
          <a:prstGeom prst="line">
            <a:avLst/>
          </a:prstGeom>
          <a:ln w="28575" cap="flat" cmpd="sng">
            <a:solidFill>
              <a:schemeClr val="tx2"/>
            </a:solidFill>
            <a:prstDash val="solid"/>
            <a:headEnd type="none" w="med" len="med"/>
            <a:tailEnd type="none" w="med" len="med"/>
          </a:ln>
        </p:spPr>
      </p:sp>
      <p:sp>
        <p:nvSpPr>
          <p:cNvPr id="307246" name="AutoShape 46">
            <a:hlinkClick r:id="" action="ppaction://noaction"/>
          </p:cNvPr>
          <p:cNvSpPr/>
          <p:nvPr/>
        </p:nvSpPr>
        <p:spPr>
          <a:xfrm>
            <a:off x="8458200" y="6248400"/>
            <a:ext cx="457200" cy="433388"/>
          </a:xfrm>
          <a:prstGeom prst="actionButtonEnd">
            <a:avLst/>
          </a:prstGeom>
          <a:solidFill>
            <a:schemeClr val="accent1"/>
          </a:solidFill>
          <a:ln w="19050" cap="flat" cmpd="sng">
            <a:solidFill>
              <a:srgbClr val="0000CC"/>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307208"/>
                                        </p:tgtEl>
                                        <p:attrNameLst>
                                          <p:attrName>style.visibility</p:attrName>
                                        </p:attrNameLst>
                                      </p:cBhvr>
                                      <p:to>
                                        <p:strVal val="visible"/>
                                      </p:to>
                                    </p:set>
                                    <p:animEffect transition="in" filter="slide(fromLeft)">
                                      <p:cBhvr>
                                        <p:cTn id="7" dur="500"/>
                                        <p:tgtEl>
                                          <p:spTgt spid="30720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07230"/>
                                        </p:tgtEl>
                                        <p:attrNameLst>
                                          <p:attrName>style.visibility</p:attrName>
                                        </p:attrNameLst>
                                      </p:cBhvr>
                                      <p:to>
                                        <p:strVal val="visible"/>
                                      </p:to>
                                    </p:set>
                                    <p:animEffect transition="in" filter="slide(fromBottom)">
                                      <p:cBhvr>
                                        <p:cTn id="12" dur="500"/>
                                        <p:tgtEl>
                                          <p:spTgt spid="30723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307231"/>
                                        </p:tgtEl>
                                        <p:attrNameLst>
                                          <p:attrName>style.visibility</p:attrName>
                                        </p:attrNameLst>
                                      </p:cBhvr>
                                      <p:to>
                                        <p:strVal val="visible"/>
                                      </p:to>
                                    </p:set>
                                    <p:animEffect transition="in" filter="slide(fromLeft)">
                                      <p:cBhvr>
                                        <p:cTn id="17" dur="500"/>
                                        <p:tgtEl>
                                          <p:spTgt spid="307231"/>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nodeType="clickEffect">
                                  <p:stCondLst>
                                    <p:cond delay="0"/>
                                  </p:stCondLst>
                                  <p:childTnLst>
                                    <p:set>
                                      <p:cBhvr>
                                        <p:cTn id="21" dur="1" fill="hold">
                                          <p:stCondLst>
                                            <p:cond delay="0"/>
                                          </p:stCondLst>
                                        </p:cTn>
                                        <p:tgtEl>
                                          <p:spTgt spid="307232"/>
                                        </p:tgtEl>
                                        <p:attrNameLst>
                                          <p:attrName>style.visibility</p:attrName>
                                        </p:attrNameLst>
                                      </p:cBhvr>
                                      <p:to>
                                        <p:strVal val="visible"/>
                                      </p:to>
                                    </p:set>
                                    <p:animEffect transition="in" filter="slide(fromRight)">
                                      <p:cBhvr>
                                        <p:cTn id="22" dur="500"/>
                                        <p:tgtEl>
                                          <p:spTgt spid="30723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2" fill="hold" nodeType="clickEffect">
                                  <p:stCondLst>
                                    <p:cond delay="0"/>
                                  </p:stCondLst>
                                  <p:childTnLst>
                                    <p:set>
                                      <p:cBhvr>
                                        <p:cTn id="26" dur="1" fill="hold">
                                          <p:stCondLst>
                                            <p:cond delay="0"/>
                                          </p:stCondLst>
                                        </p:cTn>
                                        <p:tgtEl>
                                          <p:spTgt spid="307233"/>
                                        </p:tgtEl>
                                        <p:attrNameLst>
                                          <p:attrName>style.visibility</p:attrName>
                                        </p:attrNameLst>
                                      </p:cBhvr>
                                      <p:to>
                                        <p:strVal val="visible"/>
                                      </p:to>
                                    </p:set>
                                    <p:animEffect transition="in" filter="slide(fromRight)">
                                      <p:cBhvr>
                                        <p:cTn id="27" dur="500"/>
                                        <p:tgtEl>
                                          <p:spTgt spid="307233"/>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nodeType="clickEffect">
                                  <p:stCondLst>
                                    <p:cond delay="0"/>
                                  </p:stCondLst>
                                  <p:childTnLst>
                                    <p:set>
                                      <p:cBhvr>
                                        <p:cTn id="31" dur="1" fill="hold">
                                          <p:stCondLst>
                                            <p:cond delay="0"/>
                                          </p:stCondLst>
                                        </p:cTn>
                                        <p:tgtEl>
                                          <p:spTgt spid="307234"/>
                                        </p:tgtEl>
                                        <p:attrNameLst>
                                          <p:attrName>style.visibility</p:attrName>
                                        </p:attrNameLst>
                                      </p:cBhvr>
                                      <p:to>
                                        <p:strVal val="visible"/>
                                      </p:to>
                                    </p:set>
                                    <p:animEffect transition="in" filter="slide(fromRight)">
                                      <p:cBhvr>
                                        <p:cTn id="32" dur="500"/>
                                        <p:tgtEl>
                                          <p:spTgt spid="307234"/>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2" fill="hold" nodeType="clickEffect">
                                  <p:stCondLst>
                                    <p:cond delay="0"/>
                                  </p:stCondLst>
                                  <p:childTnLst>
                                    <p:set>
                                      <p:cBhvr>
                                        <p:cTn id="36" dur="1" fill="hold">
                                          <p:stCondLst>
                                            <p:cond delay="0"/>
                                          </p:stCondLst>
                                        </p:cTn>
                                        <p:tgtEl>
                                          <p:spTgt spid="307235"/>
                                        </p:tgtEl>
                                        <p:attrNameLst>
                                          <p:attrName>style.visibility</p:attrName>
                                        </p:attrNameLst>
                                      </p:cBhvr>
                                      <p:to>
                                        <p:strVal val="visible"/>
                                      </p:to>
                                    </p:set>
                                    <p:animEffect transition="in" filter="slide(fromRight)">
                                      <p:cBhvr>
                                        <p:cTn id="37" dur="500"/>
                                        <p:tgtEl>
                                          <p:spTgt spid="307235"/>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307236"/>
                                        </p:tgtEl>
                                        <p:attrNameLst>
                                          <p:attrName>style.visibility</p:attrName>
                                        </p:attrNameLst>
                                      </p:cBhvr>
                                      <p:to>
                                        <p:strVal val="visible"/>
                                      </p:to>
                                    </p:set>
                                    <p:animEffect transition="in" filter="slide(fromBottom)">
                                      <p:cBhvr>
                                        <p:cTn id="42" dur="500"/>
                                        <p:tgtEl>
                                          <p:spTgt spid="307236"/>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1" fill="hold" nodeType="clickEffect">
                                  <p:stCondLst>
                                    <p:cond delay="0"/>
                                  </p:stCondLst>
                                  <p:childTnLst>
                                    <p:set>
                                      <p:cBhvr>
                                        <p:cTn id="46" dur="1" fill="hold">
                                          <p:stCondLst>
                                            <p:cond delay="0"/>
                                          </p:stCondLst>
                                        </p:cTn>
                                        <p:tgtEl>
                                          <p:spTgt spid="307237"/>
                                        </p:tgtEl>
                                        <p:attrNameLst>
                                          <p:attrName>style.visibility</p:attrName>
                                        </p:attrNameLst>
                                      </p:cBhvr>
                                      <p:to>
                                        <p:strVal val="visible"/>
                                      </p:to>
                                    </p:set>
                                    <p:animEffect transition="in" filter="slide(fromTop)">
                                      <p:cBhvr>
                                        <p:cTn id="47" dur="500"/>
                                        <p:tgtEl>
                                          <p:spTgt spid="307237"/>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2" fill="hold" nodeType="clickEffect">
                                  <p:stCondLst>
                                    <p:cond delay="0"/>
                                  </p:stCondLst>
                                  <p:childTnLst>
                                    <p:set>
                                      <p:cBhvr>
                                        <p:cTn id="51" dur="1" fill="hold">
                                          <p:stCondLst>
                                            <p:cond delay="0"/>
                                          </p:stCondLst>
                                        </p:cTn>
                                        <p:tgtEl>
                                          <p:spTgt spid="307238"/>
                                        </p:tgtEl>
                                        <p:attrNameLst>
                                          <p:attrName>style.visibility</p:attrName>
                                        </p:attrNameLst>
                                      </p:cBhvr>
                                      <p:to>
                                        <p:strVal val="visible"/>
                                      </p:to>
                                    </p:set>
                                    <p:animEffect transition="in" filter="slide(fromRight)">
                                      <p:cBhvr>
                                        <p:cTn id="52" dur="500"/>
                                        <p:tgtEl>
                                          <p:spTgt spid="307238"/>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nodeType="clickEffect">
                                  <p:stCondLst>
                                    <p:cond delay="0"/>
                                  </p:stCondLst>
                                  <p:childTnLst>
                                    <p:set>
                                      <p:cBhvr>
                                        <p:cTn id="56" dur="1" fill="hold">
                                          <p:stCondLst>
                                            <p:cond delay="0"/>
                                          </p:stCondLst>
                                        </p:cTn>
                                        <p:tgtEl>
                                          <p:spTgt spid="307239"/>
                                        </p:tgtEl>
                                        <p:attrNameLst>
                                          <p:attrName>style.visibility</p:attrName>
                                        </p:attrNameLst>
                                      </p:cBhvr>
                                      <p:to>
                                        <p:strVal val="visible"/>
                                      </p:to>
                                    </p:set>
                                    <p:animEffect transition="in" filter="slide(fromBottom)">
                                      <p:cBhvr>
                                        <p:cTn id="57" dur="500"/>
                                        <p:tgtEl>
                                          <p:spTgt spid="307239"/>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8" fill="hold" nodeType="clickEffect">
                                  <p:stCondLst>
                                    <p:cond delay="0"/>
                                  </p:stCondLst>
                                  <p:childTnLst>
                                    <p:set>
                                      <p:cBhvr>
                                        <p:cTn id="61" dur="1" fill="hold">
                                          <p:stCondLst>
                                            <p:cond delay="0"/>
                                          </p:stCondLst>
                                        </p:cTn>
                                        <p:tgtEl>
                                          <p:spTgt spid="307240"/>
                                        </p:tgtEl>
                                        <p:attrNameLst>
                                          <p:attrName>style.visibility</p:attrName>
                                        </p:attrNameLst>
                                      </p:cBhvr>
                                      <p:to>
                                        <p:strVal val="visible"/>
                                      </p:to>
                                    </p:set>
                                    <p:animEffect transition="in" filter="slide(fromLeft)">
                                      <p:cBhvr>
                                        <p:cTn id="62" dur="500"/>
                                        <p:tgtEl>
                                          <p:spTgt spid="307240"/>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1" fill="hold" nodeType="clickEffect">
                                  <p:stCondLst>
                                    <p:cond delay="0"/>
                                  </p:stCondLst>
                                  <p:childTnLst>
                                    <p:set>
                                      <p:cBhvr>
                                        <p:cTn id="66" dur="1" fill="hold">
                                          <p:stCondLst>
                                            <p:cond delay="0"/>
                                          </p:stCondLst>
                                        </p:cTn>
                                        <p:tgtEl>
                                          <p:spTgt spid="307241"/>
                                        </p:tgtEl>
                                        <p:attrNameLst>
                                          <p:attrName>style.visibility</p:attrName>
                                        </p:attrNameLst>
                                      </p:cBhvr>
                                      <p:to>
                                        <p:strVal val="visible"/>
                                      </p:to>
                                    </p:set>
                                    <p:animEffect transition="in" filter="slide(fromTop)">
                                      <p:cBhvr>
                                        <p:cTn id="67" dur="500"/>
                                        <p:tgtEl>
                                          <p:spTgt spid="307241"/>
                                        </p:tgtEl>
                                      </p:cBhvr>
                                    </p:animEffect>
                                  </p:childTnLst>
                                </p:cTn>
                              </p:par>
                            </p:childTnLst>
                          </p:cTn>
                        </p:par>
                      </p:childTnLst>
                    </p:cTn>
                  </p:par>
                  <p:par>
                    <p:cTn id="68" fill="hold">
                      <p:stCondLst>
                        <p:cond delay="indefinite"/>
                      </p:stCondLst>
                      <p:childTnLst>
                        <p:par>
                          <p:cTn id="69" fill="hold">
                            <p:stCondLst>
                              <p:cond delay="0"/>
                            </p:stCondLst>
                            <p:childTnLst>
                              <p:par>
                                <p:cTn id="70" presetID="12" presetClass="entr" presetSubtype="8" fill="hold" nodeType="clickEffect">
                                  <p:stCondLst>
                                    <p:cond delay="0"/>
                                  </p:stCondLst>
                                  <p:childTnLst>
                                    <p:set>
                                      <p:cBhvr>
                                        <p:cTn id="71" dur="1" fill="hold">
                                          <p:stCondLst>
                                            <p:cond delay="0"/>
                                          </p:stCondLst>
                                        </p:cTn>
                                        <p:tgtEl>
                                          <p:spTgt spid="307242"/>
                                        </p:tgtEl>
                                        <p:attrNameLst>
                                          <p:attrName>style.visibility</p:attrName>
                                        </p:attrNameLst>
                                      </p:cBhvr>
                                      <p:to>
                                        <p:strVal val="visible"/>
                                      </p:to>
                                    </p:set>
                                    <p:animEffect transition="in" filter="slide(fromLeft)">
                                      <p:cBhvr>
                                        <p:cTn id="72" dur="500"/>
                                        <p:tgtEl>
                                          <p:spTgt spid="307242"/>
                                        </p:tgtEl>
                                      </p:cBhvr>
                                    </p:animEffect>
                                  </p:childTnLst>
                                </p:cTn>
                              </p:par>
                            </p:childTnLst>
                          </p:cTn>
                        </p:par>
                      </p:childTnLst>
                    </p:cTn>
                  </p:par>
                  <p:par>
                    <p:cTn id="73" fill="hold">
                      <p:stCondLst>
                        <p:cond delay="indefinite"/>
                      </p:stCondLst>
                      <p:childTnLst>
                        <p:par>
                          <p:cTn id="74" fill="hold">
                            <p:stCondLst>
                              <p:cond delay="0"/>
                            </p:stCondLst>
                            <p:childTnLst>
                              <p:par>
                                <p:cTn id="75" presetID="12" presetClass="entr" presetSubtype="1" fill="hold" nodeType="clickEffect">
                                  <p:stCondLst>
                                    <p:cond delay="0"/>
                                  </p:stCondLst>
                                  <p:childTnLst>
                                    <p:set>
                                      <p:cBhvr>
                                        <p:cTn id="76" dur="1" fill="hold">
                                          <p:stCondLst>
                                            <p:cond delay="0"/>
                                          </p:stCondLst>
                                        </p:cTn>
                                        <p:tgtEl>
                                          <p:spTgt spid="307243"/>
                                        </p:tgtEl>
                                        <p:attrNameLst>
                                          <p:attrName>style.visibility</p:attrName>
                                        </p:attrNameLst>
                                      </p:cBhvr>
                                      <p:to>
                                        <p:strVal val="visible"/>
                                      </p:to>
                                    </p:set>
                                    <p:animEffect transition="in" filter="slide(fromTop)">
                                      <p:cBhvr>
                                        <p:cTn id="77" dur="500"/>
                                        <p:tgtEl>
                                          <p:spTgt spid="307243"/>
                                        </p:tgtEl>
                                      </p:cBhvr>
                                    </p:animEffect>
                                  </p:childTnLst>
                                </p:cTn>
                              </p:par>
                            </p:childTnLst>
                          </p:cTn>
                        </p:par>
                      </p:childTnLst>
                    </p:cTn>
                  </p:par>
                  <p:par>
                    <p:cTn id="78" fill="hold">
                      <p:stCondLst>
                        <p:cond delay="indefinite"/>
                      </p:stCondLst>
                      <p:childTnLst>
                        <p:par>
                          <p:cTn id="79" fill="hold">
                            <p:stCondLst>
                              <p:cond delay="0"/>
                            </p:stCondLst>
                            <p:childTnLst>
                              <p:par>
                                <p:cTn id="80" presetID="12" presetClass="entr" presetSubtype="2" fill="hold" nodeType="clickEffect">
                                  <p:stCondLst>
                                    <p:cond delay="0"/>
                                  </p:stCondLst>
                                  <p:childTnLst>
                                    <p:set>
                                      <p:cBhvr>
                                        <p:cTn id="81" dur="1" fill="hold">
                                          <p:stCondLst>
                                            <p:cond delay="0"/>
                                          </p:stCondLst>
                                        </p:cTn>
                                        <p:tgtEl>
                                          <p:spTgt spid="307244"/>
                                        </p:tgtEl>
                                        <p:attrNameLst>
                                          <p:attrName>style.visibility</p:attrName>
                                        </p:attrNameLst>
                                      </p:cBhvr>
                                      <p:to>
                                        <p:strVal val="visible"/>
                                      </p:to>
                                    </p:set>
                                    <p:animEffect transition="in" filter="slide(fromRight)">
                                      <p:cBhvr>
                                        <p:cTn id="82" dur="500"/>
                                        <p:tgtEl>
                                          <p:spTgt spid="307244"/>
                                        </p:tgtEl>
                                      </p:cBhvr>
                                    </p:animEffect>
                                  </p:childTnLst>
                                </p:cTn>
                              </p:par>
                            </p:childTnLst>
                          </p:cTn>
                        </p:par>
                      </p:childTnLst>
                    </p:cTn>
                  </p:par>
                  <p:par>
                    <p:cTn id="83" fill="hold">
                      <p:stCondLst>
                        <p:cond delay="indefinite"/>
                      </p:stCondLst>
                      <p:childTnLst>
                        <p:par>
                          <p:cTn id="84" fill="hold">
                            <p:stCondLst>
                              <p:cond delay="0"/>
                            </p:stCondLst>
                            <p:childTnLst>
                              <p:par>
                                <p:cTn id="85" presetID="12" presetClass="entr" presetSubtype="4" fill="hold" nodeType="clickEffect">
                                  <p:stCondLst>
                                    <p:cond delay="0"/>
                                  </p:stCondLst>
                                  <p:childTnLst>
                                    <p:set>
                                      <p:cBhvr>
                                        <p:cTn id="86" dur="1" fill="hold">
                                          <p:stCondLst>
                                            <p:cond delay="0"/>
                                          </p:stCondLst>
                                        </p:cTn>
                                        <p:tgtEl>
                                          <p:spTgt spid="307245"/>
                                        </p:tgtEl>
                                        <p:attrNameLst>
                                          <p:attrName>style.visibility</p:attrName>
                                        </p:attrNameLst>
                                      </p:cBhvr>
                                      <p:to>
                                        <p:strVal val="visible"/>
                                      </p:to>
                                    </p:set>
                                    <p:animEffect transition="in" filter="slide(fromBottom)">
                                      <p:cBhvr>
                                        <p:cTn id="87" dur="500"/>
                                        <p:tgtEl>
                                          <p:spTgt spid="307245"/>
                                        </p:tgtEl>
                                      </p:cBhvr>
                                    </p:animEffect>
                                  </p:childTnLst>
                                </p:cTn>
                              </p:par>
                            </p:childTnLst>
                          </p:cTn>
                        </p:par>
                      </p:childTnLst>
                    </p:cTn>
                  </p:par>
                  <p:par>
                    <p:cTn id="88" fill="hold">
                      <p:stCondLst>
                        <p:cond delay="indefinite"/>
                      </p:stCondLst>
                      <p:childTnLst>
                        <p:par>
                          <p:cTn id="89" fill="hold">
                            <p:stCondLst>
                              <p:cond delay="0"/>
                            </p:stCondLst>
                            <p:childTnLst>
                              <p:par>
                                <p:cTn id="90" presetID="12" presetClass="entr" presetSubtype="4" fill="hold" grpId="0" nodeType="clickEffect">
                                  <p:stCondLst>
                                    <p:cond delay="0"/>
                                  </p:stCondLst>
                                  <p:childTnLst>
                                    <p:set>
                                      <p:cBhvr>
                                        <p:cTn id="91" dur="1" fill="hold">
                                          <p:stCondLst>
                                            <p:cond delay="0"/>
                                          </p:stCondLst>
                                        </p:cTn>
                                        <p:tgtEl>
                                          <p:spTgt spid="307246"/>
                                        </p:tgtEl>
                                        <p:attrNameLst>
                                          <p:attrName>style.visibility</p:attrName>
                                        </p:attrNameLst>
                                      </p:cBhvr>
                                      <p:to>
                                        <p:strVal val="visible"/>
                                      </p:to>
                                    </p:set>
                                    <p:animEffect transition="in" filter="slide(fromBottom)">
                                      <p:cBhvr>
                                        <p:cTn id="92" dur="500"/>
                                        <p:tgtEl>
                                          <p:spTgt spid="307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8" grpId="0" animBg="1"/>
      <p:bldP spid="30724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41987" name="Rectangle 4"/>
          <p:cNvSpPr/>
          <p:nvPr/>
        </p:nvSpPr>
        <p:spPr>
          <a:xfrm>
            <a:off x="287338" y="1700213"/>
            <a:ext cx="8856662" cy="3343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1600" b="1" dirty="0">
                <a:solidFill>
                  <a:srgbClr val="000066"/>
                </a:solidFill>
              </a:rPr>
              <a:t>（一）练习会计要素的划分：</a:t>
            </a:r>
            <a:r>
              <a:rPr lang="zh-CN" altLang="en-US" sz="1600" b="1" dirty="0">
                <a:solidFill>
                  <a:schemeClr val="accent2"/>
                </a:solidFill>
              </a:rPr>
              <a:t>  </a:t>
            </a:r>
            <a:endParaRPr lang="zh-CN" altLang="en-US" sz="1600" b="1" dirty="0">
              <a:solidFill>
                <a:schemeClr val="accent2"/>
              </a:solidFill>
            </a:endParaRPr>
          </a:p>
          <a:p>
            <a:pPr marL="0" lvl="0" indent="0" eaLnBrk="1" hangingPunct="1">
              <a:spcBef>
                <a:spcPct val="0"/>
              </a:spcBef>
              <a:buClrTx/>
              <a:buSzTx/>
              <a:buFontTx/>
              <a:buNone/>
            </a:pPr>
            <a:r>
              <a:rPr lang="zh-CN" altLang="en-US" sz="1600" dirty="0">
                <a:solidFill>
                  <a:srgbClr val="003300"/>
                </a:solidFill>
              </a:rPr>
              <a:t>          </a:t>
            </a:r>
            <a:r>
              <a:rPr lang="en-US" altLang="zh-CN" sz="1600" b="1" dirty="0">
                <a:solidFill>
                  <a:srgbClr val="003300"/>
                </a:solidFill>
              </a:rPr>
              <a:t>[</a:t>
            </a:r>
            <a:r>
              <a:rPr lang="zh-CN" altLang="en-US" sz="1600" b="1" dirty="0">
                <a:solidFill>
                  <a:srgbClr val="003300"/>
                </a:solidFill>
              </a:rPr>
              <a:t>资料</a:t>
            </a:r>
            <a:r>
              <a:rPr lang="en-US" altLang="zh-CN" sz="1600" b="1" dirty="0">
                <a:solidFill>
                  <a:srgbClr val="003300"/>
                </a:solidFill>
              </a:rPr>
              <a:t>]  </a:t>
            </a:r>
            <a:r>
              <a:rPr lang="zh-CN" altLang="en-US" sz="1600" b="1" dirty="0">
                <a:solidFill>
                  <a:srgbClr val="003300"/>
                </a:solidFill>
              </a:rPr>
              <a:t>某企业</a:t>
            </a:r>
            <a:r>
              <a:rPr lang="en-US" altLang="zh-CN" sz="1600" b="1" dirty="0">
                <a:solidFill>
                  <a:srgbClr val="003300"/>
                </a:solidFill>
              </a:rPr>
              <a:t>2000</a:t>
            </a:r>
            <a:r>
              <a:rPr lang="zh-CN" altLang="en-US" sz="1600" b="1" dirty="0">
                <a:solidFill>
                  <a:srgbClr val="003300"/>
                </a:solidFill>
              </a:rPr>
              <a:t>年</a:t>
            </a:r>
            <a:r>
              <a:rPr lang="en-US" altLang="zh-CN" sz="1600" b="1" dirty="0">
                <a:solidFill>
                  <a:srgbClr val="003300"/>
                </a:solidFill>
              </a:rPr>
              <a:t>12</a:t>
            </a:r>
            <a:r>
              <a:rPr lang="zh-CN" altLang="en-US" sz="1600" b="1" dirty="0">
                <a:solidFill>
                  <a:srgbClr val="003300"/>
                </a:solidFill>
              </a:rPr>
              <a:t>月</a:t>
            </a:r>
            <a:r>
              <a:rPr lang="en-US" altLang="zh-CN" sz="1600" b="1" dirty="0">
                <a:solidFill>
                  <a:srgbClr val="003300"/>
                </a:solidFill>
              </a:rPr>
              <a:t>31</a:t>
            </a:r>
            <a:r>
              <a:rPr lang="zh-CN" altLang="en-US" sz="1600" b="1" dirty="0">
                <a:solidFill>
                  <a:srgbClr val="003300"/>
                </a:solidFill>
              </a:rPr>
              <a:t>日有关资料如下：</a:t>
            </a:r>
            <a:endParaRPr lang="zh-CN" altLang="en-US" sz="1600" b="1" dirty="0">
              <a:solidFill>
                <a:srgbClr val="003300"/>
              </a:solidFill>
            </a:endParaRPr>
          </a:p>
          <a:p>
            <a:pPr marL="0" lvl="0" indent="0" eaLnBrk="1" hangingPunct="1">
              <a:spcBef>
                <a:spcPct val="0"/>
              </a:spcBef>
              <a:buClrTx/>
              <a:buSzTx/>
              <a:buFontTx/>
              <a:buNone/>
            </a:pPr>
            <a:r>
              <a:rPr lang="zh-CN" altLang="en-US" sz="1600" b="1" dirty="0">
                <a:solidFill>
                  <a:srgbClr val="003300"/>
                </a:solidFill>
              </a:rPr>
              <a:t>          </a:t>
            </a:r>
            <a:r>
              <a:rPr lang="en-US" altLang="zh-CN" sz="1600" b="1" dirty="0">
                <a:solidFill>
                  <a:srgbClr val="003300"/>
                </a:solidFill>
              </a:rPr>
              <a:t>1</a:t>
            </a:r>
            <a:r>
              <a:rPr lang="zh-CN" altLang="en-US" sz="1600" b="1" dirty="0">
                <a:solidFill>
                  <a:srgbClr val="003300"/>
                </a:solidFill>
              </a:rPr>
              <a:t>．建筑物                       </a:t>
            </a:r>
            <a:r>
              <a:rPr lang="en-US" altLang="zh-CN" sz="1600" b="1" dirty="0">
                <a:solidFill>
                  <a:srgbClr val="003300"/>
                </a:solidFill>
              </a:rPr>
              <a:t>300 000</a:t>
            </a:r>
            <a:r>
              <a:rPr lang="zh-CN" altLang="en-US" sz="1600" b="1" dirty="0">
                <a:solidFill>
                  <a:srgbClr val="003300"/>
                </a:solidFill>
              </a:rPr>
              <a:t>元        </a:t>
            </a:r>
            <a:r>
              <a:rPr lang="en-US" altLang="zh-CN" sz="1600" b="1" dirty="0">
                <a:solidFill>
                  <a:srgbClr val="003300"/>
                </a:solidFill>
              </a:rPr>
              <a:t>9</a:t>
            </a:r>
            <a:r>
              <a:rPr lang="zh-CN" altLang="en-US" sz="1600" b="1" dirty="0">
                <a:solidFill>
                  <a:srgbClr val="003300"/>
                </a:solidFill>
              </a:rPr>
              <a:t>．机器设备                       </a:t>
            </a:r>
            <a:r>
              <a:rPr lang="en-US" altLang="zh-CN" sz="1600" b="1" dirty="0">
                <a:solidFill>
                  <a:srgbClr val="003300"/>
                </a:solidFill>
              </a:rPr>
              <a:t>400 000</a:t>
            </a:r>
            <a:r>
              <a:rPr lang="zh-CN" altLang="en-US" sz="1600" b="1" dirty="0">
                <a:solidFill>
                  <a:srgbClr val="003300"/>
                </a:solidFill>
              </a:rPr>
              <a:t>元</a:t>
            </a:r>
            <a:endParaRPr lang="zh-CN" altLang="en-US" sz="1600" b="1" dirty="0">
              <a:solidFill>
                <a:srgbClr val="003300"/>
              </a:solidFill>
            </a:endParaRPr>
          </a:p>
          <a:p>
            <a:pPr marL="0" lvl="0" indent="0" eaLnBrk="1" hangingPunct="1">
              <a:spcBef>
                <a:spcPct val="0"/>
              </a:spcBef>
              <a:buClrTx/>
              <a:buSzTx/>
              <a:buFontTx/>
              <a:buNone/>
            </a:pPr>
            <a:r>
              <a:rPr lang="zh-CN" altLang="en-US" sz="1600" b="1" dirty="0">
                <a:solidFill>
                  <a:srgbClr val="003300"/>
                </a:solidFill>
              </a:rPr>
              <a:t>          </a:t>
            </a:r>
            <a:r>
              <a:rPr lang="en-US" altLang="zh-CN" sz="1600" b="1" dirty="0">
                <a:solidFill>
                  <a:srgbClr val="003300"/>
                </a:solidFill>
              </a:rPr>
              <a:t>2</a:t>
            </a:r>
            <a:r>
              <a:rPr lang="zh-CN" altLang="en-US" sz="1600" b="1" dirty="0">
                <a:solidFill>
                  <a:srgbClr val="003300"/>
                </a:solidFill>
              </a:rPr>
              <a:t>．专利权                         </a:t>
            </a:r>
            <a:r>
              <a:rPr lang="en-US" altLang="zh-CN" sz="1600" b="1" dirty="0">
                <a:solidFill>
                  <a:srgbClr val="003300"/>
                </a:solidFill>
              </a:rPr>
              <a:t>50 000</a:t>
            </a:r>
            <a:r>
              <a:rPr lang="zh-CN" altLang="en-US" sz="1600" b="1" dirty="0">
                <a:solidFill>
                  <a:srgbClr val="003300"/>
                </a:solidFill>
              </a:rPr>
              <a:t>元       </a:t>
            </a:r>
            <a:r>
              <a:rPr lang="en-US" altLang="zh-CN" sz="1600" b="1" dirty="0">
                <a:solidFill>
                  <a:srgbClr val="003300"/>
                </a:solidFill>
              </a:rPr>
              <a:t>10</a:t>
            </a:r>
            <a:r>
              <a:rPr lang="zh-CN" altLang="en-US" sz="1600" b="1" dirty="0">
                <a:solidFill>
                  <a:srgbClr val="003300"/>
                </a:solidFill>
              </a:rPr>
              <a:t>．银行借款                      </a:t>
            </a:r>
            <a:r>
              <a:rPr lang="en-US" altLang="zh-CN" sz="1600" b="1" dirty="0">
                <a:solidFill>
                  <a:srgbClr val="003300"/>
                </a:solidFill>
              </a:rPr>
              <a:t>400 000</a:t>
            </a:r>
            <a:r>
              <a:rPr lang="zh-CN" altLang="en-US" sz="1600" b="1" dirty="0">
                <a:solidFill>
                  <a:srgbClr val="003300"/>
                </a:solidFill>
              </a:rPr>
              <a:t>元</a:t>
            </a:r>
            <a:endParaRPr lang="zh-CN" altLang="en-US" sz="1600" b="1" dirty="0">
              <a:solidFill>
                <a:srgbClr val="003300"/>
              </a:solidFill>
            </a:endParaRPr>
          </a:p>
          <a:p>
            <a:pPr marL="0" lvl="0" indent="0" eaLnBrk="1" hangingPunct="1">
              <a:spcBef>
                <a:spcPct val="0"/>
              </a:spcBef>
              <a:buClrTx/>
              <a:buSzTx/>
              <a:buFontTx/>
              <a:buNone/>
            </a:pPr>
            <a:r>
              <a:rPr lang="zh-CN" altLang="en-US" sz="1600" b="1" dirty="0">
                <a:solidFill>
                  <a:srgbClr val="003300"/>
                </a:solidFill>
              </a:rPr>
              <a:t>          </a:t>
            </a:r>
            <a:r>
              <a:rPr lang="en-US" altLang="zh-CN" sz="1600" b="1" dirty="0">
                <a:solidFill>
                  <a:srgbClr val="003300"/>
                </a:solidFill>
              </a:rPr>
              <a:t>3</a:t>
            </a:r>
            <a:r>
              <a:rPr lang="zh-CN" altLang="en-US" sz="1600" b="1" dirty="0">
                <a:solidFill>
                  <a:srgbClr val="003300"/>
                </a:solidFill>
              </a:rPr>
              <a:t>．库存材料                   </a:t>
            </a:r>
            <a:r>
              <a:rPr lang="en-US" altLang="zh-CN" sz="1600" b="1" dirty="0">
                <a:solidFill>
                  <a:srgbClr val="003300"/>
                </a:solidFill>
              </a:rPr>
              <a:t>100 000</a:t>
            </a:r>
            <a:r>
              <a:rPr lang="zh-CN" altLang="en-US" sz="1600" b="1" dirty="0">
                <a:solidFill>
                  <a:srgbClr val="003300"/>
                </a:solidFill>
              </a:rPr>
              <a:t>元       </a:t>
            </a:r>
            <a:r>
              <a:rPr lang="en-US" altLang="zh-CN" sz="1600" b="1" dirty="0">
                <a:solidFill>
                  <a:srgbClr val="003300"/>
                </a:solidFill>
              </a:rPr>
              <a:t>11</a:t>
            </a:r>
            <a:r>
              <a:rPr lang="zh-CN" altLang="en-US" sz="1600" b="1" dirty="0">
                <a:solidFill>
                  <a:srgbClr val="003300"/>
                </a:solidFill>
              </a:rPr>
              <a:t>．欠付的购货款              </a:t>
            </a:r>
            <a:r>
              <a:rPr lang="en-US" altLang="zh-CN" sz="1600" b="1" dirty="0">
                <a:solidFill>
                  <a:srgbClr val="003300"/>
                </a:solidFill>
              </a:rPr>
              <a:t>100 000</a:t>
            </a:r>
            <a:r>
              <a:rPr lang="zh-CN" altLang="en-US" sz="1600" b="1" dirty="0">
                <a:solidFill>
                  <a:srgbClr val="003300"/>
                </a:solidFill>
              </a:rPr>
              <a:t>元</a:t>
            </a:r>
            <a:endParaRPr lang="zh-CN" altLang="en-US" sz="1600" b="1" dirty="0">
              <a:solidFill>
                <a:srgbClr val="003300"/>
              </a:solidFill>
            </a:endParaRPr>
          </a:p>
          <a:p>
            <a:pPr marL="0" lvl="0" indent="0" eaLnBrk="1" hangingPunct="1">
              <a:spcBef>
                <a:spcPct val="0"/>
              </a:spcBef>
              <a:buClrTx/>
              <a:buSzTx/>
              <a:buFontTx/>
              <a:buNone/>
            </a:pPr>
            <a:r>
              <a:rPr lang="zh-CN" altLang="en-US" sz="1600" b="1" dirty="0">
                <a:solidFill>
                  <a:srgbClr val="003300"/>
                </a:solidFill>
              </a:rPr>
              <a:t>          </a:t>
            </a:r>
            <a:r>
              <a:rPr lang="en-US" altLang="zh-CN" sz="1600" b="1" dirty="0">
                <a:solidFill>
                  <a:srgbClr val="003300"/>
                </a:solidFill>
              </a:rPr>
              <a:t>4</a:t>
            </a:r>
            <a:r>
              <a:rPr lang="zh-CN" altLang="en-US" sz="1600" b="1" dirty="0">
                <a:solidFill>
                  <a:srgbClr val="003300"/>
                </a:solidFill>
              </a:rPr>
              <a:t>．存放在银行的款项     </a:t>
            </a:r>
            <a:r>
              <a:rPr lang="en-US" altLang="zh-CN" sz="1600" b="1" dirty="0">
                <a:solidFill>
                  <a:srgbClr val="003300"/>
                </a:solidFill>
              </a:rPr>
              <a:t>80 000</a:t>
            </a:r>
            <a:r>
              <a:rPr lang="zh-CN" altLang="en-US" sz="1600" b="1" dirty="0">
                <a:solidFill>
                  <a:srgbClr val="003300"/>
                </a:solidFill>
              </a:rPr>
              <a:t>元       </a:t>
            </a:r>
            <a:r>
              <a:rPr lang="en-US" altLang="zh-CN" sz="1600" b="1" dirty="0">
                <a:solidFill>
                  <a:srgbClr val="003300"/>
                </a:solidFill>
              </a:rPr>
              <a:t>12</a:t>
            </a:r>
            <a:r>
              <a:rPr lang="zh-CN" altLang="en-US" sz="1600" b="1" dirty="0">
                <a:solidFill>
                  <a:srgbClr val="003300"/>
                </a:solidFill>
              </a:rPr>
              <a:t>．欠交的税金                    </a:t>
            </a:r>
            <a:r>
              <a:rPr lang="en-US" altLang="zh-CN" sz="1600" b="1" dirty="0">
                <a:solidFill>
                  <a:srgbClr val="003300"/>
                </a:solidFill>
              </a:rPr>
              <a:t>40 000</a:t>
            </a:r>
            <a:r>
              <a:rPr lang="zh-CN" altLang="en-US" sz="1600" b="1" dirty="0">
                <a:solidFill>
                  <a:srgbClr val="003300"/>
                </a:solidFill>
              </a:rPr>
              <a:t>元</a:t>
            </a:r>
            <a:endParaRPr lang="zh-CN" altLang="en-US" sz="1600" b="1" dirty="0">
              <a:solidFill>
                <a:srgbClr val="003300"/>
              </a:solidFill>
            </a:endParaRPr>
          </a:p>
          <a:p>
            <a:pPr marL="0" lvl="0" indent="0" eaLnBrk="1" hangingPunct="1">
              <a:spcBef>
                <a:spcPct val="0"/>
              </a:spcBef>
              <a:buClrTx/>
              <a:buSzTx/>
              <a:buFontTx/>
              <a:buNone/>
            </a:pPr>
            <a:r>
              <a:rPr lang="zh-CN" altLang="en-US" sz="1600" b="1" dirty="0">
                <a:solidFill>
                  <a:srgbClr val="003300"/>
                </a:solidFill>
              </a:rPr>
              <a:t>          </a:t>
            </a:r>
            <a:r>
              <a:rPr lang="en-US" altLang="zh-CN" sz="1600" b="1" dirty="0">
                <a:solidFill>
                  <a:srgbClr val="003300"/>
                </a:solidFill>
              </a:rPr>
              <a:t>5</a:t>
            </a:r>
            <a:r>
              <a:rPr lang="zh-CN" altLang="en-US" sz="1600" b="1" dirty="0">
                <a:solidFill>
                  <a:srgbClr val="003300"/>
                </a:solidFill>
              </a:rPr>
              <a:t>．运输设备                   </a:t>
            </a:r>
            <a:r>
              <a:rPr lang="en-US" altLang="zh-CN" sz="1600" b="1" dirty="0">
                <a:solidFill>
                  <a:srgbClr val="003300"/>
                </a:solidFill>
              </a:rPr>
              <a:t>300 000</a:t>
            </a:r>
            <a:r>
              <a:rPr lang="zh-CN" altLang="en-US" sz="1600" b="1" dirty="0">
                <a:solidFill>
                  <a:srgbClr val="003300"/>
                </a:solidFill>
              </a:rPr>
              <a:t>元       </a:t>
            </a:r>
            <a:r>
              <a:rPr lang="en-US" altLang="zh-CN" sz="1600" b="1" dirty="0">
                <a:solidFill>
                  <a:srgbClr val="003300"/>
                </a:solidFill>
              </a:rPr>
              <a:t>13</a:t>
            </a:r>
            <a:r>
              <a:rPr lang="zh-CN" altLang="en-US" sz="1600" b="1" dirty="0">
                <a:solidFill>
                  <a:srgbClr val="003300"/>
                </a:solidFill>
              </a:rPr>
              <a:t>．投资者投入的资本      </a:t>
            </a:r>
            <a:r>
              <a:rPr lang="en-US" altLang="zh-CN" sz="1600" b="1" dirty="0">
                <a:solidFill>
                  <a:srgbClr val="003300"/>
                </a:solidFill>
              </a:rPr>
              <a:t>900 000</a:t>
            </a:r>
            <a:r>
              <a:rPr lang="zh-CN" altLang="en-US" sz="1600" b="1" dirty="0">
                <a:solidFill>
                  <a:srgbClr val="003300"/>
                </a:solidFill>
              </a:rPr>
              <a:t>元</a:t>
            </a:r>
            <a:endParaRPr lang="zh-CN" altLang="en-US" sz="1600" b="1" dirty="0">
              <a:solidFill>
                <a:srgbClr val="003300"/>
              </a:solidFill>
            </a:endParaRPr>
          </a:p>
          <a:p>
            <a:pPr marL="0" lvl="0" indent="0" eaLnBrk="1" hangingPunct="1">
              <a:spcBef>
                <a:spcPct val="0"/>
              </a:spcBef>
              <a:buClrTx/>
              <a:buSzTx/>
              <a:buFontTx/>
              <a:buNone/>
            </a:pPr>
            <a:r>
              <a:rPr lang="zh-CN" altLang="en-US" sz="1600" b="1" dirty="0">
                <a:solidFill>
                  <a:srgbClr val="003300"/>
                </a:solidFill>
              </a:rPr>
              <a:t>          </a:t>
            </a:r>
            <a:r>
              <a:rPr lang="en-US" altLang="zh-CN" sz="1600" b="1" dirty="0">
                <a:solidFill>
                  <a:srgbClr val="003300"/>
                </a:solidFill>
              </a:rPr>
              <a:t>6</a:t>
            </a:r>
            <a:r>
              <a:rPr lang="zh-CN" altLang="en-US" sz="1600" b="1" dirty="0">
                <a:solidFill>
                  <a:srgbClr val="003300"/>
                </a:solidFill>
              </a:rPr>
              <a:t>．在建的房屋               </a:t>
            </a:r>
            <a:r>
              <a:rPr lang="en-US" altLang="zh-CN" sz="1600" b="1" dirty="0">
                <a:solidFill>
                  <a:srgbClr val="003300"/>
                </a:solidFill>
              </a:rPr>
              <a:t>100 000</a:t>
            </a:r>
            <a:r>
              <a:rPr lang="zh-CN" altLang="en-US" sz="1600" b="1" dirty="0">
                <a:solidFill>
                  <a:srgbClr val="003300"/>
                </a:solidFill>
              </a:rPr>
              <a:t>元       </a:t>
            </a:r>
            <a:r>
              <a:rPr lang="en-US" altLang="zh-CN" sz="1600" b="1" dirty="0">
                <a:solidFill>
                  <a:srgbClr val="003300"/>
                </a:solidFill>
              </a:rPr>
              <a:t>14</a:t>
            </a:r>
            <a:r>
              <a:rPr lang="zh-CN" altLang="en-US" sz="1600" b="1" dirty="0">
                <a:solidFill>
                  <a:srgbClr val="003300"/>
                </a:solidFill>
              </a:rPr>
              <a:t>．企业实现的利润          </a:t>
            </a:r>
            <a:r>
              <a:rPr lang="en-US" altLang="zh-CN" sz="1600" b="1" dirty="0">
                <a:solidFill>
                  <a:srgbClr val="003300"/>
                </a:solidFill>
              </a:rPr>
              <a:t>200 000</a:t>
            </a:r>
            <a:r>
              <a:rPr lang="zh-CN" altLang="en-US" sz="1600" b="1" dirty="0">
                <a:solidFill>
                  <a:srgbClr val="003300"/>
                </a:solidFill>
              </a:rPr>
              <a:t>元</a:t>
            </a:r>
            <a:endParaRPr lang="zh-CN" altLang="en-US" sz="1600" b="1" dirty="0">
              <a:solidFill>
                <a:srgbClr val="003300"/>
              </a:solidFill>
            </a:endParaRPr>
          </a:p>
          <a:p>
            <a:pPr marL="0" lvl="0" indent="0" eaLnBrk="1" hangingPunct="1">
              <a:spcBef>
                <a:spcPct val="0"/>
              </a:spcBef>
              <a:buClrTx/>
              <a:buSzTx/>
              <a:buFontTx/>
              <a:buNone/>
            </a:pPr>
            <a:r>
              <a:rPr lang="zh-CN" altLang="en-US" sz="1600" b="1" dirty="0">
                <a:solidFill>
                  <a:srgbClr val="003300"/>
                </a:solidFill>
              </a:rPr>
              <a:t>          </a:t>
            </a:r>
            <a:r>
              <a:rPr lang="en-US" altLang="zh-CN" sz="1600" b="1" dirty="0">
                <a:solidFill>
                  <a:srgbClr val="003300"/>
                </a:solidFill>
              </a:rPr>
              <a:t>7</a:t>
            </a:r>
            <a:r>
              <a:rPr lang="zh-CN" altLang="en-US" sz="1600" b="1" dirty="0">
                <a:solidFill>
                  <a:srgbClr val="003300"/>
                </a:solidFill>
              </a:rPr>
              <a:t>．应收取的销货款       </a:t>
            </a:r>
            <a:r>
              <a:rPr lang="en-US" altLang="zh-CN" sz="1600" b="1" dirty="0">
                <a:solidFill>
                  <a:srgbClr val="003300"/>
                </a:solidFill>
              </a:rPr>
              <a:t>120 000</a:t>
            </a:r>
            <a:r>
              <a:rPr lang="zh-CN" altLang="en-US" sz="1600" b="1" dirty="0">
                <a:solidFill>
                  <a:srgbClr val="003300"/>
                </a:solidFill>
              </a:rPr>
              <a:t>元       </a:t>
            </a:r>
            <a:r>
              <a:rPr lang="en-US" altLang="zh-CN" sz="1600" b="1" dirty="0">
                <a:solidFill>
                  <a:srgbClr val="003300"/>
                </a:solidFill>
              </a:rPr>
              <a:t>15</a:t>
            </a:r>
            <a:r>
              <a:rPr lang="zh-CN" altLang="en-US" sz="1600" b="1" dirty="0">
                <a:solidFill>
                  <a:srgbClr val="003300"/>
                </a:solidFill>
              </a:rPr>
              <a:t>．利润的分配                  </a:t>
            </a:r>
            <a:r>
              <a:rPr lang="en-US" altLang="zh-CN" sz="1600" b="1" dirty="0">
                <a:solidFill>
                  <a:srgbClr val="003300"/>
                </a:solidFill>
              </a:rPr>
              <a:t>180 000</a:t>
            </a:r>
            <a:r>
              <a:rPr lang="zh-CN" altLang="en-US" sz="1600" b="1" dirty="0">
                <a:solidFill>
                  <a:srgbClr val="003300"/>
                </a:solidFill>
              </a:rPr>
              <a:t>元</a:t>
            </a:r>
            <a:endParaRPr lang="zh-CN" altLang="en-US" sz="1600" b="1" dirty="0">
              <a:solidFill>
                <a:srgbClr val="003300"/>
              </a:solidFill>
            </a:endParaRPr>
          </a:p>
          <a:p>
            <a:pPr marL="0" lvl="0" indent="0" eaLnBrk="1" hangingPunct="1">
              <a:spcBef>
                <a:spcPct val="0"/>
              </a:spcBef>
              <a:buClrTx/>
              <a:buSzTx/>
              <a:buFontTx/>
              <a:buNone/>
            </a:pPr>
            <a:r>
              <a:rPr lang="zh-CN" altLang="en-US" sz="1600" b="1" dirty="0">
                <a:solidFill>
                  <a:srgbClr val="003300"/>
                </a:solidFill>
              </a:rPr>
              <a:t>          </a:t>
            </a:r>
            <a:r>
              <a:rPr lang="en-US" altLang="zh-CN" sz="1600" b="1" dirty="0">
                <a:solidFill>
                  <a:srgbClr val="003300"/>
                </a:solidFill>
              </a:rPr>
              <a:t>8</a:t>
            </a:r>
            <a:r>
              <a:rPr lang="zh-CN" altLang="en-US" sz="1600" b="1" dirty="0">
                <a:solidFill>
                  <a:srgbClr val="003300"/>
                </a:solidFill>
              </a:rPr>
              <a:t>．期末在产品                 </a:t>
            </a:r>
            <a:r>
              <a:rPr lang="en-US" altLang="zh-CN" sz="1600" b="1" dirty="0">
                <a:solidFill>
                  <a:srgbClr val="003300"/>
                </a:solidFill>
              </a:rPr>
              <a:t>30 000</a:t>
            </a:r>
            <a:r>
              <a:rPr lang="zh-CN" altLang="en-US" sz="1600" b="1" dirty="0">
                <a:solidFill>
                  <a:srgbClr val="003300"/>
                </a:solidFill>
              </a:rPr>
              <a:t>元       </a:t>
            </a:r>
            <a:r>
              <a:rPr lang="en-US" altLang="zh-CN" sz="1600" b="1" dirty="0">
                <a:solidFill>
                  <a:srgbClr val="003300"/>
                </a:solidFill>
              </a:rPr>
              <a:t>16</a:t>
            </a:r>
            <a:r>
              <a:rPr lang="zh-CN" altLang="en-US" sz="1600" b="1" dirty="0">
                <a:solidFill>
                  <a:srgbClr val="003300"/>
                </a:solidFill>
              </a:rPr>
              <a:t>．提取的公积金                </a:t>
            </a:r>
            <a:r>
              <a:rPr lang="en-US" altLang="zh-CN" sz="1600" b="1" dirty="0">
                <a:solidFill>
                  <a:srgbClr val="003300"/>
                </a:solidFill>
              </a:rPr>
              <a:t>20 000</a:t>
            </a:r>
            <a:r>
              <a:rPr lang="zh-CN" altLang="en-US" sz="1600" b="1" dirty="0">
                <a:solidFill>
                  <a:srgbClr val="003300"/>
                </a:solidFill>
              </a:rPr>
              <a:t>元</a:t>
            </a:r>
            <a:endParaRPr lang="zh-CN" altLang="en-US" sz="1600" b="1" dirty="0">
              <a:solidFill>
                <a:srgbClr val="003300"/>
              </a:solidFill>
            </a:endParaRPr>
          </a:p>
          <a:p>
            <a:pPr marL="0" lvl="0" indent="0" eaLnBrk="1" hangingPunct="1">
              <a:spcBef>
                <a:spcPct val="0"/>
              </a:spcBef>
              <a:buClrTx/>
              <a:buSzTx/>
              <a:buFontTx/>
              <a:buNone/>
            </a:pPr>
            <a:r>
              <a:rPr lang="zh-CN" altLang="en-US" sz="1600" b="1" dirty="0">
                <a:solidFill>
                  <a:srgbClr val="003300"/>
                </a:solidFill>
              </a:rPr>
              <a:t>          </a:t>
            </a:r>
            <a:r>
              <a:rPr lang="en-US" altLang="zh-CN" sz="1600" b="1" dirty="0">
                <a:solidFill>
                  <a:srgbClr val="003300"/>
                </a:solidFill>
              </a:rPr>
              <a:t>[</a:t>
            </a:r>
            <a:r>
              <a:rPr lang="zh-CN" altLang="en-US" sz="1600" b="1" dirty="0">
                <a:solidFill>
                  <a:srgbClr val="003300"/>
                </a:solidFill>
              </a:rPr>
              <a:t>要求</a:t>
            </a:r>
            <a:r>
              <a:rPr lang="en-US" altLang="zh-CN" sz="1600" b="1" dirty="0">
                <a:solidFill>
                  <a:srgbClr val="003300"/>
                </a:solidFill>
              </a:rPr>
              <a:t>]  </a:t>
            </a:r>
            <a:r>
              <a:rPr lang="zh-CN" altLang="en-US" sz="1600" b="1" dirty="0">
                <a:solidFill>
                  <a:srgbClr val="003300"/>
                </a:solidFill>
              </a:rPr>
              <a:t>根据上述资料，说明各项目属于哪一项会计要素，并计算资产总额、负债总额和所有者权益总额， 检查它们的恒等关系是否成立。</a:t>
            </a:r>
            <a:endParaRPr lang="zh-CN" altLang="en-US" sz="1600" b="1" dirty="0">
              <a:solidFill>
                <a:srgbClr val="003300"/>
              </a:solidFill>
            </a:endParaRPr>
          </a:p>
          <a:p>
            <a:pPr marL="0" lvl="0" indent="0" eaLnBrk="1" hangingPunct="1">
              <a:lnSpc>
                <a:spcPct val="80000"/>
              </a:lnSpc>
              <a:spcBef>
                <a:spcPct val="50000"/>
              </a:spcBef>
              <a:buFont typeface="Wingdings" panose="05000000000000000000" pitchFamily="2" charset="2"/>
              <a:buChar char="n"/>
            </a:pPr>
            <a:endParaRPr lang="zh-CN" altLang="en-US" sz="1600" dirty="0"/>
          </a:p>
        </p:txBody>
      </p:sp>
    </p:spTree>
  </p:cSld>
  <p:clrMapOvr>
    <a:masterClrMapping/>
  </p:clrMapOvr>
  <p:transition spd="med">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43011" name="Rectangle 4"/>
          <p:cNvSpPr/>
          <p:nvPr/>
        </p:nvSpPr>
        <p:spPr>
          <a:xfrm>
            <a:off x="827088" y="1557338"/>
            <a:ext cx="7632700" cy="4108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b="1" dirty="0">
                <a:solidFill>
                  <a:srgbClr val="000066"/>
                </a:solidFill>
              </a:rPr>
              <a:t>（二）练习经济业务的发生对会计等式的影响</a:t>
            </a:r>
            <a:endParaRPr lang="zh-CN" altLang="en-US" sz="2400" b="1" dirty="0">
              <a:solidFill>
                <a:srgbClr val="000066"/>
              </a:solidFill>
            </a:endParaRPr>
          </a:p>
          <a:p>
            <a:pPr marL="0" lvl="0" indent="0" eaLnBrk="1" hangingPunct="1">
              <a:spcBef>
                <a:spcPct val="0"/>
              </a:spcBef>
              <a:buClrTx/>
              <a:buSzTx/>
              <a:buFontTx/>
              <a:buNone/>
            </a:pPr>
            <a:r>
              <a:rPr lang="zh-CN" altLang="en-US" sz="2400" b="1" dirty="0">
                <a:solidFill>
                  <a:srgbClr val="003300"/>
                </a:solidFill>
              </a:rPr>
              <a:t>         </a:t>
            </a:r>
            <a:r>
              <a:rPr lang="en-US" altLang="zh-CN" sz="2400" b="1" dirty="0">
                <a:solidFill>
                  <a:srgbClr val="003300"/>
                </a:solidFill>
              </a:rPr>
              <a:t>[</a:t>
            </a:r>
            <a:r>
              <a:rPr lang="zh-CN" altLang="en-US" sz="2400" b="1" dirty="0">
                <a:solidFill>
                  <a:srgbClr val="003300"/>
                </a:solidFill>
              </a:rPr>
              <a:t>资料</a:t>
            </a:r>
            <a:r>
              <a:rPr lang="en-US" altLang="zh-CN" sz="2400" b="1" dirty="0">
                <a:solidFill>
                  <a:srgbClr val="003300"/>
                </a:solidFill>
              </a:rPr>
              <a:t>]  </a:t>
            </a:r>
            <a:r>
              <a:rPr lang="zh-CN" altLang="en-US" sz="2400" b="1" dirty="0">
                <a:solidFill>
                  <a:srgbClr val="003300"/>
                </a:solidFill>
              </a:rPr>
              <a:t>设某企业</a:t>
            </a:r>
            <a:r>
              <a:rPr lang="en-US" altLang="zh-CN" sz="2400" b="1" dirty="0">
                <a:solidFill>
                  <a:srgbClr val="003300"/>
                </a:solidFill>
              </a:rPr>
              <a:t>5</a:t>
            </a:r>
            <a:r>
              <a:rPr lang="zh-CN" altLang="en-US" sz="2400" b="1" dirty="0">
                <a:solidFill>
                  <a:srgbClr val="003300"/>
                </a:solidFill>
              </a:rPr>
              <a:t>月</a:t>
            </a:r>
            <a:r>
              <a:rPr lang="en-US" altLang="zh-CN" sz="2400" b="1" dirty="0">
                <a:solidFill>
                  <a:srgbClr val="003300"/>
                </a:solidFill>
              </a:rPr>
              <a:t>30</a:t>
            </a:r>
            <a:r>
              <a:rPr lang="zh-CN" altLang="en-US" sz="2400" b="1" dirty="0">
                <a:solidFill>
                  <a:srgbClr val="003300"/>
                </a:solidFill>
              </a:rPr>
              <a:t>日的权益总额为</a:t>
            </a:r>
            <a:r>
              <a:rPr lang="en-US" altLang="zh-CN" sz="2400" b="1" dirty="0">
                <a:solidFill>
                  <a:srgbClr val="003300"/>
                </a:solidFill>
              </a:rPr>
              <a:t>8 500 000</a:t>
            </a:r>
            <a:r>
              <a:rPr lang="zh-CN" altLang="en-US" sz="2400" b="1" dirty="0">
                <a:solidFill>
                  <a:srgbClr val="003300"/>
                </a:solidFill>
              </a:rPr>
              <a:t>元。</a:t>
            </a:r>
            <a:endParaRPr lang="zh-CN" altLang="en-US" sz="2400" b="1" dirty="0">
              <a:solidFill>
                <a:srgbClr val="003300"/>
              </a:solidFill>
            </a:endParaRPr>
          </a:p>
          <a:p>
            <a:pPr marL="0" lvl="0" indent="0" eaLnBrk="1" hangingPunct="1">
              <a:spcBef>
                <a:spcPct val="0"/>
              </a:spcBef>
              <a:buClrTx/>
              <a:buSzTx/>
              <a:buFontTx/>
              <a:buNone/>
            </a:pPr>
            <a:r>
              <a:rPr lang="en-US" altLang="zh-CN" sz="2400" b="1" dirty="0">
                <a:solidFill>
                  <a:srgbClr val="003300"/>
                </a:solidFill>
              </a:rPr>
              <a:t>5</a:t>
            </a:r>
            <a:r>
              <a:rPr lang="zh-CN" altLang="en-US" sz="2400" b="1" dirty="0">
                <a:solidFill>
                  <a:srgbClr val="003300"/>
                </a:solidFill>
              </a:rPr>
              <a:t>月</a:t>
            </a:r>
            <a:r>
              <a:rPr lang="en-US" altLang="zh-CN" sz="2400" b="1" dirty="0">
                <a:solidFill>
                  <a:srgbClr val="003300"/>
                </a:solidFill>
              </a:rPr>
              <a:t>31</a:t>
            </a:r>
            <a:r>
              <a:rPr lang="zh-CN" altLang="en-US" sz="2400" b="1" dirty="0">
                <a:solidFill>
                  <a:srgbClr val="003300"/>
                </a:solidFill>
              </a:rPr>
              <a:t>日发生下列经济业务：</a:t>
            </a:r>
            <a:endParaRPr lang="zh-CN" altLang="en-US" sz="2400" b="1" dirty="0">
              <a:solidFill>
                <a:srgbClr val="003300"/>
              </a:solidFill>
            </a:endParaRPr>
          </a:p>
          <a:p>
            <a:pPr marL="0" lvl="0" indent="0" eaLnBrk="1" hangingPunct="1">
              <a:spcBef>
                <a:spcPct val="0"/>
              </a:spcBef>
              <a:buClrTx/>
              <a:buSzTx/>
              <a:buFontTx/>
              <a:buNone/>
            </a:pPr>
            <a:r>
              <a:rPr lang="zh-CN" altLang="en-US" sz="2400" b="1" dirty="0">
                <a:solidFill>
                  <a:srgbClr val="003300"/>
                </a:solidFill>
              </a:rPr>
              <a:t>          </a:t>
            </a:r>
            <a:r>
              <a:rPr lang="en-US" altLang="zh-CN" sz="2400" b="1" dirty="0">
                <a:solidFill>
                  <a:srgbClr val="003300"/>
                </a:solidFill>
              </a:rPr>
              <a:t>1</a:t>
            </a:r>
            <a:r>
              <a:rPr lang="zh-CN" altLang="en-US" sz="2400" b="1" dirty="0">
                <a:solidFill>
                  <a:srgbClr val="003300"/>
                </a:solidFill>
              </a:rPr>
              <a:t>．从银行提取现金</a:t>
            </a:r>
            <a:r>
              <a:rPr lang="en-US" altLang="zh-CN" sz="2400" b="1" dirty="0">
                <a:solidFill>
                  <a:srgbClr val="003300"/>
                </a:solidFill>
              </a:rPr>
              <a:t>5 000</a:t>
            </a:r>
            <a:r>
              <a:rPr lang="zh-CN" altLang="en-US" sz="2400" b="1" dirty="0">
                <a:solidFill>
                  <a:srgbClr val="003300"/>
                </a:solidFill>
              </a:rPr>
              <a:t>元。</a:t>
            </a:r>
            <a:endParaRPr lang="zh-CN" altLang="en-US" sz="2400" b="1" dirty="0">
              <a:solidFill>
                <a:srgbClr val="003300"/>
              </a:solidFill>
            </a:endParaRPr>
          </a:p>
          <a:p>
            <a:pPr marL="0" lvl="0" indent="0" eaLnBrk="1" hangingPunct="1">
              <a:spcBef>
                <a:spcPct val="0"/>
              </a:spcBef>
              <a:buClrTx/>
              <a:buSzTx/>
              <a:buFontTx/>
              <a:buNone/>
            </a:pPr>
            <a:r>
              <a:rPr lang="zh-CN" altLang="en-US" sz="2400" b="1" dirty="0">
                <a:solidFill>
                  <a:srgbClr val="003300"/>
                </a:solidFill>
              </a:rPr>
              <a:t>          </a:t>
            </a:r>
            <a:r>
              <a:rPr lang="en-US" altLang="zh-CN" sz="2400" b="1" dirty="0">
                <a:solidFill>
                  <a:srgbClr val="003300"/>
                </a:solidFill>
              </a:rPr>
              <a:t>2</a:t>
            </a:r>
            <a:r>
              <a:rPr lang="zh-CN" altLang="en-US" sz="2400" b="1" dirty="0">
                <a:solidFill>
                  <a:srgbClr val="003300"/>
                </a:solidFill>
              </a:rPr>
              <a:t>．投资者追加投资</a:t>
            </a:r>
            <a:r>
              <a:rPr lang="en-US" altLang="zh-CN" sz="2400" b="1" dirty="0">
                <a:solidFill>
                  <a:srgbClr val="003300"/>
                </a:solidFill>
              </a:rPr>
              <a:t>100 000</a:t>
            </a:r>
            <a:r>
              <a:rPr lang="zh-CN" altLang="en-US" sz="2400" b="1" dirty="0">
                <a:solidFill>
                  <a:srgbClr val="003300"/>
                </a:solidFill>
              </a:rPr>
              <a:t>元存入银行。</a:t>
            </a:r>
            <a:endParaRPr lang="zh-CN" altLang="en-US" sz="2400" b="1" dirty="0">
              <a:solidFill>
                <a:srgbClr val="003300"/>
              </a:solidFill>
            </a:endParaRPr>
          </a:p>
          <a:p>
            <a:pPr marL="0" lvl="0" indent="0" eaLnBrk="1" hangingPunct="1">
              <a:spcBef>
                <a:spcPct val="0"/>
              </a:spcBef>
              <a:buClrTx/>
              <a:buSzTx/>
              <a:buFontTx/>
              <a:buNone/>
            </a:pPr>
            <a:r>
              <a:rPr lang="zh-CN" altLang="en-US" sz="2400" b="1" dirty="0">
                <a:solidFill>
                  <a:srgbClr val="003300"/>
                </a:solidFill>
              </a:rPr>
              <a:t>          </a:t>
            </a:r>
            <a:r>
              <a:rPr lang="en-US" altLang="zh-CN" sz="2400" b="1" dirty="0">
                <a:solidFill>
                  <a:srgbClr val="003300"/>
                </a:solidFill>
              </a:rPr>
              <a:t>3</a:t>
            </a:r>
            <a:r>
              <a:rPr lang="zh-CN" altLang="en-US" sz="2400" b="1" dirty="0">
                <a:solidFill>
                  <a:srgbClr val="003300"/>
                </a:solidFill>
              </a:rPr>
              <a:t>．以借款直接偿还前欠购货款</a:t>
            </a:r>
            <a:r>
              <a:rPr lang="en-US" altLang="zh-CN" sz="2400" b="1" dirty="0">
                <a:solidFill>
                  <a:srgbClr val="003300"/>
                </a:solidFill>
              </a:rPr>
              <a:t>50 000</a:t>
            </a:r>
            <a:r>
              <a:rPr lang="zh-CN" altLang="en-US" sz="2400" b="1" dirty="0">
                <a:solidFill>
                  <a:srgbClr val="003300"/>
                </a:solidFill>
              </a:rPr>
              <a:t>元。 </a:t>
            </a:r>
            <a:endParaRPr lang="zh-CN" altLang="en-US" sz="2400" b="1" dirty="0">
              <a:solidFill>
                <a:srgbClr val="003300"/>
              </a:solidFill>
            </a:endParaRPr>
          </a:p>
          <a:p>
            <a:pPr marL="0" lvl="0" indent="0" eaLnBrk="1" hangingPunct="1">
              <a:spcBef>
                <a:spcPct val="0"/>
              </a:spcBef>
              <a:buClrTx/>
              <a:buSzTx/>
              <a:buFontTx/>
              <a:buNone/>
            </a:pPr>
            <a:r>
              <a:rPr lang="zh-CN" altLang="en-US" sz="2400" b="1" dirty="0">
                <a:solidFill>
                  <a:srgbClr val="003300"/>
                </a:solidFill>
              </a:rPr>
              <a:t>          </a:t>
            </a:r>
            <a:r>
              <a:rPr lang="en-US" altLang="zh-CN" sz="2400" b="1" dirty="0">
                <a:solidFill>
                  <a:srgbClr val="003300"/>
                </a:solidFill>
              </a:rPr>
              <a:t>4</a:t>
            </a:r>
            <a:r>
              <a:rPr lang="zh-CN" altLang="en-US" sz="2400" b="1" dirty="0">
                <a:solidFill>
                  <a:srgbClr val="003300"/>
                </a:solidFill>
              </a:rPr>
              <a:t>．以银行存款偿还到期的借款</a:t>
            </a:r>
            <a:r>
              <a:rPr lang="en-US" altLang="zh-CN" sz="2400" b="1" dirty="0">
                <a:solidFill>
                  <a:srgbClr val="003300"/>
                </a:solidFill>
              </a:rPr>
              <a:t>200 000</a:t>
            </a:r>
            <a:r>
              <a:rPr lang="zh-CN" altLang="en-US" sz="2400" b="1" dirty="0">
                <a:solidFill>
                  <a:srgbClr val="003300"/>
                </a:solidFill>
              </a:rPr>
              <a:t>元。</a:t>
            </a:r>
            <a:endParaRPr lang="zh-CN" altLang="en-US" sz="2400" b="1" dirty="0">
              <a:solidFill>
                <a:srgbClr val="003300"/>
              </a:solidFill>
            </a:endParaRPr>
          </a:p>
          <a:p>
            <a:pPr marL="0" lvl="0" indent="0" eaLnBrk="1" hangingPunct="1">
              <a:spcBef>
                <a:spcPct val="0"/>
              </a:spcBef>
              <a:buClrTx/>
              <a:buSzTx/>
              <a:buFontTx/>
              <a:buNone/>
            </a:pPr>
            <a:r>
              <a:rPr lang="zh-CN" altLang="en-US" sz="2400" b="1" dirty="0">
                <a:solidFill>
                  <a:srgbClr val="003300"/>
                </a:solidFill>
              </a:rPr>
              <a:t>         </a:t>
            </a:r>
            <a:r>
              <a:rPr lang="en-US" altLang="zh-CN" sz="2400" b="1" dirty="0">
                <a:solidFill>
                  <a:srgbClr val="003300"/>
                </a:solidFill>
              </a:rPr>
              <a:t>[</a:t>
            </a:r>
            <a:r>
              <a:rPr lang="zh-CN" altLang="en-US" sz="2400" b="1" dirty="0">
                <a:solidFill>
                  <a:srgbClr val="003300"/>
                </a:solidFill>
              </a:rPr>
              <a:t>要求</a:t>
            </a:r>
            <a:r>
              <a:rPr lang="en-US" altLang="zh-CN" sz="2400" b="1" dirty="0">
                <a:solidFill>
                  <a:srgbClr val="003300"/>
                </a:solidFill>
              </a:rPr>
              <a:t>] </a:t>
            </a:r>
            <a:r>
              <a:rPr lang="zh-CN" altLang="en-US" sz="2400" b="1" dirty="0">
                <a:solidFill>
                  <a:srgbClr val="003300"/>
                </a:solidFill>
              </a:rPr>
              <a:t>逐项说明每一项经济业务属于哪一种类型，对该企业的资产总额与权益总额有何影响，会计等式是否依然成立。</a:t>
            </a:r>
            <a:endParaRPr lang="zh-CN" altLang="en-US" sz="2400" b="1" dirty="0">
              <a:solidFill>
                <a:srgbClr val="003300"/>
              </a:solidFill>
            </a:endParaRPr>
          </a:p>
        </p:txBody>
      </p:sp>
    </p:spTree>
  </p:cSld>
  <p:clrMapOvr>
    <a:masterClrMapping/>
  </p:clrMapOvr>
  <p:transition spd="med">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44035" name="Rectangle 4"/>
          <p:cNvSpPr/>
          <p:nvPr/>
        </p:nvSpPr>
        <p:spPr>
          <a:xfrm>
            <a:off x="395288" y="1484313"/>
            <a:ext cx="8748712" cy="52038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b="1" dirty="0">
                <a:solidFill>
                  <a:schemeClr val="folHlink"/>
                </a:solidFill>
              </a:rPr>
              <a:t>第二节   会计科目</a:t>
            </a:r>
            <a:endParaRPr lang="zh-CN" altLang="en-US" sz="2400" b="1" dirty="0">
              <a:solidFill>
                <a:schemeClr val="folHlink"/>
              </a:solidFill>
            </a:endParaRPr>
          </a:p>
          <a:p>
            <a:pPr marL="0" lvl="0" indent="0" eaLnBrk="1" hangingPunct="1">
              <a:spcBef>
                <a:spcPct val="0"/>
              </a:spcBef>
              <a:buClrTx/>
              <a:buSzTx/>
              <a:buFontTx/>
              <a:buNone/>
            </a:pPr>
            <a:r>
              <a:rPr lang="zh-CN" altLang="en-US" sz="2400" dirty="0">
                <a:solidFill>
                  <a:schemeClr val="folHlink"/>
                </a:solidFill>
              </a:rPr>
              <a:t>         </a:t>
            </a:r>
            <a:r>
              <a:rPr lang="zh-CN" altLang="en-US" sz="2400" b="1" dirty="0">
                <a:solidFill>
                  <a:schemeClr val="folHlink"/>
                </a:solidFill>
              </a:rPr>
              <a:t>一、设置会计科目的意义</a:t>
            </a:r>
            <a:endParaRPr lang="zh-CN" altLang="en-US" sz="2400" b="1" dirty="0">
              <a:solidFill>
                <a:schemeClr val="folHlink"/>
              </a:solidFill>
            </a:endParaRPr>
          </a:p>
          <a:p>
            <a:pPr marL="0" lvl="0" indent="0" eaLnBrk="1" hangingPunct="1">
              <a:spcBef>
                <a:spcPct val="0"/>
              </a:spcBef>
              <a:buClrTx/>
              <a:buSzTx/>
              <a:buFontTx/>
              <a:buNone/>
            </a:pPr>
            <a:r>
              <a:rPr lang="zh-CN" altLang="en-US" sz="2400" dirty="0">
                <a:solidFill>
                  <a:schemeClr val="folHlink"/>
                </a:solidFill>
              </a:rPr>
              <a:t>    </a:t>
            </a:r>
            <a:r>
              <a:rPr lang="zh-CN" altLang="en-US" sz="2400" b="1" dirty="0">
                <a:solidFill>
                  <a:schemeClr val="folHlink"/>
                </a:solidFill>
              </a:rPr>
              <a:t>会计科目是对于会计对象的具体内容进行分类核算的标志或项目。设置会计科目，就是根据会计对象的具体内容和经济管理的要求，事先规定分类核算的项目或标志的一种专门方法。</a:t>
            </a:r>
            <a:endParaRPr lang="zh-CN" altLang="en-US" sz="2400" b="1" dirty="0">
              <a:solidFill>
                <a:schemeClr val="folHlink"/>
              </a:solidFill>
            </a:endParaRPr>
          </a:p>
          <a:p>
            <a:pPr marL="0" lvl="0" indent="0" eaLnBrk="1" hangingPunct="1">
              <a:spcBef>
                <a:spcPct val="0"/>
              </a:spcBef>
              <a:buClrTx/>
              <a:buSzTx/>
              <a:buFontTx/>
              <a:buNone/>
            </a:pPr>
            <a:r>
              <a:rPr lang="zh-CN" altLang="en-US" sz="2400" b="1" dirty="0">
                <a:solidFill>
                  <a:schemeClr val="folHlink"/>
                </a:solidFill>
              </a:rPr>
              <a:t>    </a:t>
            </a:r>
            <a:r>
              <a:rPr lang="en-US" altLang="zh-CN" sz="2400" b="1" dirty="0">
                <a:solidFill>
                  <a:schemeClr val="folHlink"/>
                </a:solidFill>
              </a:rPr>
              <a:t>1</a:t>
            </a:r>
            <a:r>
              <a:rPr lang="zh-CN" altLang="en-US" sz="2400" b="1" dirty="0">
                <a:solidFill>
                  <a:schemeClr val="folHlink"/>
                </a:solidFill>
              </a:rPr>
              <a:t>、通过设置会计科目，可以对纷繁复杂、性质不同的经济业务进行科学的分类，可以将复杂的经济信息变成有规律的易识别的经济信息，并为其转换为会计信息准备条件。         </a:t>
            </a:r>
            <a:endParaRPr lang="zh-CN" altLang="en-US" sz="2400" b="1" dirty="0">
              <a:solidFill>
                <a:schemeClr val="folHlink"/>
              </a:solidFill>
            </a:endParaRPr>
          </a:p>
          <a:p>
            <a:pPr marL="0" lvl="0" indent="0" eaLnBrk="1" hangingPunct="1">
              <a:spcBef>
                <a:spcPct val="0"/>
              </a:spcBef>
              <a:buClrTx/>
              <a:buSzTx/>
              <a:buFontTx/>
              <a:buNone/>
            </a:pPr>
            <a:r>
              <a:rPr lang="zh-CN" altLang="en-US" sz="2400" b="1" dirty="0">
                <a:solidFill>
                  <a:schemeClr val="folHlink"/>
                </a:solidFill>
              </a:rPr>
              <a:t>    </a:t>
            </a:r>
            <a:r>
              <a:rPr lang="en-US" altLang="zh-CN" sz="2400" b="1" dirty="0">
                <a:solidFill>
                  <a:schemeClr val="folHlink"/>
                </a:solidFill>
              </a:rPr>
              <a:t>2</a:t>
            </a:r>
            <a:r>
              <a:rPr lang="zh-CN" altLang="en-US" sz="2400" b="1" dirty="0">
                <a:solidFill>
                  <a:schemeClr val="folHlink"/>
                </a:solidFill>
              </a:rPr>
              <a:t>、设置会计科目从信息分类的角度来看，是将性质相同的信息给予一个约定的代码。在设置会计科目时，需要将会计对象中具体内容相同的归为一类，设立一个会计科目，凡是具备这类信息特征的经济业务，都应该在这个科目下进行核算。</a:t>
            </a:r>
            <a:endParaRPr lang="zh-CN" altLang="en-US" sz="2400" b="1" dirty="0">
              <a:solidFill>
                <a:schemeClr val="folHlink"/>
              </a:solidFill>
            </a:endParaRPr>
          </a:p>
          <a:p>
            <a:pPr marL="0" lvl="0" indent="0" eaLnBrk="1" hangingPunct="1">
              <a:spcBef>
                <a:spcPct val="0"/>
              </a:spcBef>
              <a:buClrTx/>
              <a:buSzTx/>
              <a:buFontTx/>
              <a:buNone/>
            </a:pPr>
            <a:r>
              <a:rPr lang="zh-CN" altLang="en-US" sz="2400" b="1" dirty="0">
                <a:solidFill>
                  <a:schemeClr val="folHlink"/>
                </a:solidFill>
              </a:rPr>
              <a:t>    </a:t>
            </a:r>
            <a:r>
              <a:rPr lang="en-US" altLang="zh-CN" sz="2400" b="1" dirty="0">
                <a:solidFill>
                  <a:schemeClr val="folHlink"/>
                </a:solidFill>
              </a:rPr>
              <a:t>3</a:t>
            </a:r>
            <a:r>
              <a:rPr lang="zh-CN" altLang="en-US" sz="2400" b="1" dirty="0">
                <a:solidFill>
                  <a:schemeClr val="folHlink"/>
                </a:solidFill>
              </a:rPr>
              <a:t>、在会计核算的各种方法中，设置会计科目占有重要地位。它决定着账户开设、报表结构设计，是一种基本的会计核算方法</a:t>
            </a:r>
            <a:r>
              <a:rPr lang="zh-CN" altLang="en-US" sz="2400" b="1" dirty="0">
                <a:solidFill>
                  <a:srgbClr val="FFFF66"/>
                </a:solidFill>
              </a:rPr>
              <a:t>。</a:t>
            </a:r>
            <a:endParaRPr lang="zh-CN" altLang="en-US" sz="2400" b="1" dirty="0">
              <a:solidFill>
                <a:srgbClr val="FFFF66"/>
              </a:solidFill>
            </a:endParaRPr>
          </a:p>
        </p:txBody>
      </p:sp>
    </p:spTree>
  </p:cSld>
  <p:clrMapOvr>
    <a:masterClrMapping/>
  </p:clrMapOvr>
  <p:transition spd="med">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45059" name="Rectangle 4"/>
          <p:cNvSpPr/>
          <p:nvPr/>
        </p:nvSpPr>
        <p:spPr>
          <a:xfrm>
            <a:off x="755650" y="1989138"/>
            <a:ext cx="7632700" cy="30130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b="1" dirty="0">
                <a:solidFill>
                  <a:schemeClr val="folHlink"/>
                </a:solidFill>
              </a:rPr>
              <a:t>二、设置会计科目的原则</a:t>
            </a:r>
            <a:endParaRPr lang="zh-CN" altLang="en-US" sz="2400" b="1" dirty="0">
              <a:solidFill>
                <a:schemeClr val="folHlink"/>
              </a:solidFill>
            </a:endParaRPr>
          </a:p>
          <a:p>
            <a:pPr marL="0" lvl="0" indent="0" eaLnBrk="1" hangingPunct="1">
              <a:spcBef>
                <a:spcPct val="0"/>
              </a:spcBef>
              <a:buClrTx/>
              <a:buSzTx/>
              <a:buFontTx/>
              <a:buNone/>
            </a:pPr>
            <a:r>
              <a:rPr lang="zh-CN" altLang="en-US" sz="2400" dirty="0">
                <a:solidFill>
                  <a:schemeClr val="folHlink"/>
                </a:solidFill>
              </a:rPr>
              <a:t>       </a:t>
            </a:r>
            <a:r>
              <a:rPr lang="zh-CN" altLang="en-US" sz="2400" b="1" dirty="0">
                <a:solidFill>
                  <a:schemeClr val="folHlink"/>
                </a:solidFill>
              </a:rPr>
              <a:t>设置会计科目应遵循以下原则：</a:t>
            </a:r>
            <a:endParaRPr lang="zh-CN" altLang="en-US" sz="2400" b="1" dirty="0">
              <a:solidFill>
                <a:schemeClr val="folHlink"/>
              </a:solidFill>
            </a:endParaRPr>
          </a:p>
          <a:p>
            <a:pPr marL="0" lvl="0" indent="0" eaLnBrk="1" hangingPunct="1">
              <a:spcBef>
                <a:spcPct val="0"/>
              </a:spcBef>
              <a:buClrTx/>
              <a:buSzTx/>
              <a:buFontTx/>
              <a:buNone/>
            </a:pPr>
            <a:r>
              <a:rPr lang="zh-CN" altLang="en-US" sz="2400" b="1" dirty="0">
                <a:solidFill>
                  <a:schemeClr val="folHlink"/>
                </a:solidFill>
              </a:rPr>
              <a:t>         </a:t>
            </a:r>
            <a:r>
              <a:rPr lang="en-US" altLang="zh-CN" sz="2400" b="1" dirty="0">
                <a:solidFill>
                  <a:schemeClr val="folHlink"/>
                </a:solidFill>
              </a:rPr>
              <a:t>1</a:t>
            </a:r>
            <a:r>
              <a:rPr lang="zh-CN" altLang="en-US" sz="2400" b="1" dirty="0">
                <a:solidFill>
                  <a:schemeClr val="folHlink"/>
                </a:solidFill>
              </a:rPr>
              <a:t>．设置会计科目必须结合会计对象的特点。</a:t>
            </a:r>
            <a:endParaRPr lang="zh-CN" altLang="en-US" sz="2400" b="1" dirty="0">
              <a:solidFill>
                <a:schemeClr val="folHlink"/>
              </a:solidFill>
            </a:endParaRPr>
          </a:p>
          <a:p>
            <a:pPr marL="0" lvl="0" indent="0" eaLnBrk="1" hangingPunct="1">
              <a:spcBef>
                <a:spcPct val="0"/>
              </a:spcBef>
              <a:buClrTx/>
              <a:buSzTx/>
              <a:buFontTx/>
              <a:buNone/>
            </a:pPr>
            <a:r>
              <a:rPr lang="zh-CN" altLang="en-US" sz="2400" b="1" dirty="0">
                <a:solidFill>
                  <a:schemeClr val="folHlink"/>
                </a:solidFill>
              </a:rPr>
              <a:t>         </a:t>
            </a:r>
            <a:r>
              <a:rPr lang="en-US" altLang="zh-CN" sz="2400" b="1" dirty="0">
                <a:solidFill>
                  <a:schemeClr val="folHlink"/>
                </a:solidFill>
              </a:rPr>
              <a:t>2</a:t>
            </a:r>
            <a:r>
              <a:rPr lang="zh-CN" altLang="en-US" sz="2400" b="1" dirty="0">
                <a:solidFill>
                  <a:schemeClr val="folHlink"/>
                </a:solidFill>
              </a:rPr>
              <a:t>．设置会计科目必须符合经济管理的要求。  </a:t>
            </a:r>
            <a:endParaRPr lang="zh-CN" altLang="en-US" sz="2400" b="1" dirty="0">
              <a:solidFill>
                <a:schemeClr val="folHlink"/>
              </a:solidFill>
            </a:endParaRPr>
          </a:p>
          <a:p>
            <a:pPr marL="0" lvl="0" indent="0" eaLnBrk="1" hangingPunct="1">
              <a:spcBef>
                <a:spcPct val="0"/>
              </a:spcBef>
              <a:buClrTx/>
              <a:buSzTx/>
              <a:buFontTx/>
              <a:buNone/>
            </a:pPr>
            <a:r>
              <a:rPr lang="zh-CN" altLang="en-US" sz="2400" b="1" dirty="0">
                <a:solidFill>
                  <a:schemeClr val="folHlink"/>
                </a:solidFill>
              </a:rPr>
              <a:t>         </a:t>
            </a:r>
            <a:r>
              <a:rPr lang="en-US" altLang="zh-CN" sz="2400" b="1" dirty="0">
                <a:solidFill>
                  <a:schemeClr val="folHlink"/>
                </a:solidFill>
              </a:rPr>
              <a:t>3</a:t>
            </a:r>
            <a:r>
              <a:rPr lang="zh-CN" altLang="en-US" sz="2400" b="1" dirty="0">
                <a:solidFill>
                  <a:schemeClr val="folHlink"/>
                </a:solidFill>
              </a:rPr>
              <a:t>．设置会计科目要将统一性与灵活性结合起来。</a:t>
            </a:r>
            <a:endParaRPr lang="zh-CN" altLang="en-US" sz="2400" b="1" dirty="0">
              <a:solidFill>
                <a:schemeClr val="folHlink"/>
              </a:solidFill>
            </a:endParaRPr>
          </a:p>
          <a:p>
            <a:pPr marL="0" lvl="0" indent="0" eaLnBrk="1" hangingPunct="1">
              <a:spcBef>
                <a:spcPct val="0"/>
              </a:spcBef>
              <a:buClrTx/>
              <a:buSzTx/>
              <a:buFontTx/>
              <a:buNone/>
            </a:pPr>
            <a:r>
              <a:rPr lang="zh-CN" altLang="en-US" sz="2400" b="1" dirty="0">
                <a:solidFill>
                  <a:schemeClr val="folHlink"/>
                </a:solidFill>
              </a:rPr>
              <a:t>         </a:t>
            </a:r>
            <a:r>
              <a:rPr lang="en-US" altLang="zh-CN" sz="2400" b="1" dirty="0">
                <a:solidFill>
                  <a:schemeClr val="folHlink"/>
                </a:solidFill>
              </a:rPr>
              <a:t>4</a:t>
            </a:r>
            <a:r>
              <a:rPr lang="zh-CN" altLang="en-US" sz="2400" b="1" dirty="0">
                <a:solidFill>
                  <a:schemeClr val="folHlink"/>
                </a:solidFill>
              </a:rPr>
              <a:t>．设置会计科目的名称要简单明确，字义相符，通俗易懂。</a:t>
            </a:r>
            <a:endParaRPr lang="zh-CN" altLang="en-US" sz="2400" b="1" dirty="0">
              <a:solidFill>
                <a:schemeClr val="folHlink"/>
              </a:solidFill>
            </a:endParaRPr>
          </a:p>
          <a:p>
            <a:pPr marL="0" lvl="0" indent="0" eaLnBrk="1" hangingPunct="1">
              <a:spcBef>
                <a:spcPct val="0"/>
              </a:spcBef>
              <a:buClrTx/>
              <a:buSzTx/>
              <a:buFontTx/>
              <a:buNone/>
            </a:pPr>
            <a:r>
              <a:rPr lang="zh-CN" altLang="en-US" sz="2400" b="1" dirty="0">
                <a:solidFill>
                  <a:schemeClr val="folHlink"/>
                </a:solidFill>
              </a:rPr>
              <a:t>         </a:t>
            </a:r>
            <a:r>
              <a:rPr lang="en-US" altLang="zh-CN" sz="2400" b="1" dirty="0">
                <a:solidFill>
                  <a:schemeClr val="folHlink"/>
                </a:solidFill>
              </a:rPr>
              <a:t>5</a:t>
            </a:r>
            <a:r>
              <a:rPr lang="zh-CN" altLang="en-US" sz="2400" b="1" dirty="0">
                <a:solidFill>
                  <a:schemeClr val="folHlink"/>
                </a:solidFill>
              </a:rPr>
              <a:t>．设置会计科目要保持相对稳定性</a:t>
            </a:r>
            <a:r>
              <a:rPr lang="zh-CN" altLang="en-US" sz="2400" b="1" dirty="0">
                <a:solidFill>
                  <a:srgbClr val="FFFF66"/>
                </a:solidFill>
              </a:rPr>
              <a:t>。</a:t>
            </a:r>
            <a:endParaRPr lang="zh-CN" altLang="en-US" sz="2400" b="1" dirty="0">
              <a:solidFill>
                <a:srgbClr val="FFFF66"/>
              </a:solidFill>
            </a:endParaRPr>
          </a:p>
        </p:txBody>
      </p:sp>
    </p:spTree>
  </p:cSld>
  <p:clrMapOvr>
    <a:masterClrMapping/>
  </p:clrMapOvr>
  <p:transition spd="med">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55650" y="2017713"/>
            <a:ext cx="8199438" cy="4114800"/>
          </a:xfrm>
        </p:spPr>
        <p:txBody>
          <a:bodyPr vert="horz" wrap="square" lIns="91440" tIns="45720" rIns="91440" bIns="45720" anchor="t" anchorCtr="0"/>
          <a:p>
            <a:r>
              <a:rPr lang="zh-CN" altLang="en-US" dirty="0"/>
              <a:t>什么是会计？</a:t>
            </a:r>
            <a:endParaRPr lang="en-US" altLang="zh-CN" dirty="0"/>
          </a:p>
          <a:p>
            <a:r>
              <a:rPr lang="zh-CN" altLang="zh-CN" dirty="0"/>
              <a:t>会计是以货币为主要计量单位，以提高经济效益为主要目标，运用专门方法对企业、机关、事业单位和其他组织的经济活动进行全面、综合、连续、系统的核算和监督，提供会计信息，并随着社会经济的日益发展，逐步开展预测、决策、控制和分析的一种经济管理活动，是经济管理活动的重要组成部分。</a:t>
            </a:r>
            <a:endParaRPr lang="zh-CN" altLang="en-US" dirty="0"/>
          </a:p>
        </p:txBody>
      </p:sp>
      <p:sp>
        <p:nvSpPr>
          <p:cNvPr id="8195" name="灯片编号占位符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charRg st="0" end="7"/>
                                            </p:txEl>
                                          </p:spTgt>
                                        </p:tgtEl>
                                        <p:attrNameLst>
                                          <p:attrName>style.visibility</p:attrName>
                                        </p:attrNameLst>
                                      </p:cBhvr>
                                      <p:to>
                                        <p:strVal val="visible"/>
                                      </p:to>
                                    </p:set>
                                    <p:animEffect transition="in" filter="blinds(horizontal)">
                                      <p:cBhvr>
                                        <p:cTn id="7" dur="500"/>
                                        <p:tgtEl>
                                          <p:spTgt spid="3">
                                            <p:txEl>
                                              <p:charRg st="0"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charRg st="7" end="142"/>
                                            </p:txEl>
                                          </p:spTgt>
                                        </p:tgtEl>
                                        <p:attrNameLst>
                                          <p:attrName>style.visibility</p:attrName>
                                        </p:attrNameLst>
                                      </p:cBhvr>
                                      <p:to>
                                        <p:strVal val="visible"/>
                                      </p:to>
                                    </p:set>
                                    <p:animEffect transition="in" filter="blinds(horizontal)">
                                      <p:cBhvr>
                                        <p:cTn id="12" dur="500"/>
                                        <p:tgtEl>
                                          <p:spTgt spid="3">
                                            <p:txEl>
                                              <p:charRg st="7" end="14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45094" name="Rectangle 6"/>
          <p:cNvSpPr>
            <a:spLocks noGrp="1"/>
          </p:cNvSpPr>
          <p:nvPr>
            <p:ph idx="1"/>
          </p:nvPr>
        </p:nvSpPr>
        <p:spPr>
          <a:xfrm>
            <a:off x="395288" y="1700213"/>
            <a:ext cx="8420100" cy="4365625"/>
          </a:xfrm>
        </p:spPr>
        <p:txBody>
          <a:bodyPr vert="horz" wrap="square" lIns="91440" tIns="45720" rIns="91440" bIns="45720" anchor="t" anchorCtr="0"/>
          <a:p>
            <a:pPr eaLnBrk="1" hangingPunct="1"/>
            <a:r>
              <a:rPr lang="zh-CN" altLang="en-US" dirty="0"/>
              <a:t> </a:t>
            </a:r>
            <a:r>
              <a:rPr lang="zh-CN" altLang="en-US" b="1" dirty="0"/>
              <a:t>三会计科目的分类</a:t>
            </a:r>
            <a:endParaRPr lang="zh-CN" altLang="en-US" b="1" dirty="0"/>
          </a:p>
        </p:txBody>
      </p:sp>
      <p:grpSp>
        <p:nvGrpSpPr>
          <p:cNvPr id="2" name="Group 7"/>
          <p:cNvGrpSpPr/>
          <p:nvPr/>
        </p:nvGrpSpPr>
        <p:grpSpPr>
          <a:xfrm>
            <a:off x="1176338" y="2200275"/>
            <a:ext cx="7124700" cy="3830638"/>
            <a:chOff x="492" y="396"/>
            <a:chExt cx="4488" cy="3411"/>
          </a:xfrm>
        </p:grpSpPr>
        <p:sp>
          <p:nvSpPr>
            <p:cNvPr id="46085" name="Text Box 8"/>
            <p:cNvSpPr txBox="1"/>
            <p:nvPr/>
          </p:nvSpPr>
          <p:spPr>
            <a:xfrm>
              <a:off x="492" y="1284"/>
              <a:ext cx="1956" cy="32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a:t>
              </a:r>
              <a:r>
                <a:rPr lang="zh-CN" altLang="en-US" sz="1800" dirty="0">
                  <a:latin typeface="Times New Roman" panose="02020603050405020304" pitchFamily="18" charset="0"/>
                </a:rPr>
                <a:t>、会计科目按经济内容不同</a:t>
              </a:r>
              <a:endParaRPr lang="zh-CN" altLang="en-US" sz="1800" dirty="0">
                <a:latin typeface="Times New Roman" panose="02020603050405020304" pitchFamily="18" charset="0"/>
              </a:endParaRPr>
            </a:p>
          </p:txBody>
        </p:sp>
        <p:sp>
          <p:nvSpPr>
            <p:cNvPr id="46086" name="AutoShape 9"/>
            <p:cNvSpPr/>
            <p:nvPr/>
          </p:nvSpPr>
          <p:spPr>
            <a:xfrm>
              <a:off x="2436" y="480"/>
              <a:ext cx="144" cy="1848"/>
            </a:xfrm>
            <a:prstGeom prst="leftBrace">
              <a:avLst>
                <a:gd name="adj1" fmla="val 106944"/>
                <a:gd name="adj2" fmla="val 50000"/>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
          <p:nvSpPr>
            <p:cNvPr id="46087" name="Text Box 10"/>
            <p:cNvSpPr txBox="1"/>
            <p:nvPr/>
          </p:nvSpPr>
          <p:spPr>
            <a:xfrm>
              <a:off x="2676" y="396"/>
              <a:ext cx="1080"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资产类</a:t>
              </a:r>
              <a:endParaRPr lang="zh-CN" altLang="en-US" sz="1800" dirty="0">
                <a:latin typeface="Times New Roman" panose="02020603050405020304" pitchFamily="18" charset="0"/>
              </a:endParaRPr>
            </a:p>
          </p:txBody>
        </p:sp>
        <p:sp>
          <p:nvSpPr>
            <p:cNvPr id="46088" name="Text Box 11"/>
            <p:cNvSpPr txBox="1"/>
            <p:nvPr/>
          </p:nvSpPr>
          <p:spPr>
            <a:xfrm>
              <a:off x="2712" y="769"/>
              <a:ext cx="1200"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负债类</a:t>
              </a:r>
              <a:endParaRPr lang="zh-CN" altLang="en-US" sz="1800" dirty="0">
                <a:latin typeface="Times New Roman" panose="02020603050405020304" pitchFamily="18" charset="0"/>
              </a:endParaRPr>
            </a:p>
          </p:txBody>
        </p:sp>
        <p:sp>
          <p:nvSpPr>
            <p:cNvPr id="46089" name="Text Box 12"/>
            <p:cNvSpPr txBox="1"/>
            <p:nvPr/>
          </p:nvSpPr>
          <p:spPr>
            <a:xfrm>
              <a:off x="2724" y="1152"/>
              <a:ext cx="140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所有者权益类</a:t>
              </a:r>
              <a:endParaRPr lang="zh-CN" altLang="en-US" sz="1800" dirty="0">
                <a:latin typeface="Times New Roman" panose="02020603050405020304" pitchFamily="18" charset="0"/>
              </a:endParaRPr>
            </a:p>
          </p:txBody>
        </p:sp>
        <p:sp>
          <p:nvSpPr>
            <p:cNvPr id="46090" name="Text Box 13"/>
            <p:cNvSpPr txBox="1"/>
            <p:nvPr/>
          </p:nvSpPr>
          <p:spPr>
            <a:xfrm>
              <a:off x="2748" y="1572"/>
              <a:ext cx="1668"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成本类</a:t>
              </a:r>
              <a:endParaRPr lang="zh-CN" altLang="en-US" sz="1800" dirty="0">
                <a:latin typeface="Times New Roman" panose="02020603050405020304" pitchFamily="18" charset="0"/>
              </a:endParaRPr>
            </a:p>
          </p:txBody>
        </p:sp>
        <p:sp>
          <p:nvSpPr>
            <p:cNvPr id="46091" name="Text Box 14"/>
            <p:cNvSpPr txBox="1"/>
            <p:nvPr/>
          </p:nvSpPr>
          <p:spPr>
            <a:xfrm>
              <a:off x="2760" y="2040"/>
              <a:ext cx="164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损益类</a:t>
              </a:r>
              <a:endParaRPr lang="zh-CN" altLang="en-US" sz="1800" dirty="0">
                <a:latin typeface="Times New Roman" panose="02020603050405020304" pitchFamily="18" charset="0"/>
              </a:endParaRPr>
            </a:p>
          </p:txBody>
        </p:sp>
        <p:sp>
          <p:nvSpPr>
            <p:cNvPr id="46092" name="Text Box 15"/>
            <p:cNvSpPr txBox="1"/>
            <p:nvPr/>
          </p:nvSpPr>
          <p:spPr>
            <a:xfrm>
              <a:off x="588" y="2868"/>
              <a:ext cx="1752" cy="57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 </a:t>
              </a:r>
              <a:r>
                <a:rPr lang="en-US" altLang="zh-CN" sz="1800" dirty="0">
                  <a:latin typeface="Times New Roman" panose="02020603050405020304" pitchFamily="18" charset="0"/>
                </a:rPr>
                <a:t>2</a:t>
              </a:r>
              <a:r>
                <a:rPr lang="zh-CN" altLang="en-US" sz="1800" dirty="0">
                  <a:latin typeface="Times New Roman" panose="02020603050405020304" pitchFamily="18" charset="0"/>
                </a:rPr>
                <a:t>、会计科目按提供指标的详细程度不同</a:t>
              </a:r>
              <a:endParaRPr lang="zh-CN" altLang="en-US" sz="1600" dirty="0">
                <a:latin typeface="Times New Roman" panose="02020603050405020304" pitchFamily="18" charset="0"/>
              </a:endParaRPr>
            </a:p>
          </p:txBody>
        </p:sp>
        <p:sp>
          <p:nvSpPr>
            <p:cNvPr id="46093" name="AutoShape 16"/>
            <p:cNvSpPr/>
            <p:nvPr/>
          </p:nvSpPr>
          <p:spPr>
            <a:xfrm>
              <a:off x="2496" y="2412"/>
              <a:ext cx="72" cy="1320"/>
            </a:xfrm>
            <a:prstGeom prst="leftBrace">
              <a:avLst>
                <a:gd name="adj1" fmla="val 152777"/>
                <a:gd name="adj2" fmla="val 50000"/>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
          <p:nvSpPr>
            <p:cNvPr id="46094" name="Text Box 17"/>
            <p:cNvSpPr txBox="1"/>
            <p:nvPr/>
          </p:nvSpPr>
          <p:spPr>
            <a:xfrm>
              <a:off x="2616" y="2460"/>
              <a:ext cx="1848" cy="32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总分类科目（总账科目）</a:t>
              </a:r>
              <a:endParaRPr lang="zh-CN" altLang="en-US" sz="1800" dirty="0">
                <a:latin typeface="Times New Roman" panose="02020603050405020304" pitchFamily="18" charset="0"/>
              </a:endParaRPr>
            </a:p>
          </p:txBody>
        </p:sp>
        <p:sp>
          <p:nvSpPr>
            <p:cNvPr id="46095" name="Text Box 18"/>
            <p:cNvSpPr txBox="1"/>
            <p:nvPr/>
          </p:nvSpPr>
          <p:spPr>
            <a:xfrm>
              <a:off x="2700" y="2940"/>
              <a:ext cx="140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二级科目（子目）</a:t>
              </a:r>
              <a:endParaRPr lang="zh-CN" altLang="en-US" sz="1800" dirty="0">
                <a:latin typeface="Times New Roman" panose="02020603050405020304" pitchFamily="18" charset="0"/>
              </a:endParaRPr>
            </a:p>
          </p:txBody>
        </p:sp>
        <p:sp>
          <p:nvSpPr>
            <p:cNvPr id="46096" name="Text Box 19"/>
            <p:cNvSpPr txBox="1"/>
            <p:nvPr/>
          </p:nvSpPr>
          <p:spPr>
            <a:xfrm>
              <a:off x="2652" y="3480"/>
              <a:ext cx="2328"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明细分类科目（明细科目、细目）</a:t>
              </a:r>
              <a:endParaRPr lang="zh-CN" altLang="en-US" sz="1800" dirty="0">
                <a:latin typeface="Times New Roman" panose="02020603050405020304" pitchFamily="18" charset="0"/>
              </a:endParaRP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345094">
                                            <p:txEl>
                                              <p:charRg st="0" end="10"/>
                                            </p:txEl>
                                          </p:spTgt>
                                        </p:tgtEl>
                                        <p:attrNameLst>
                                          <p:attrName>style.visibility</p:attrName>
                                        </p:attrNameLst>
                                      </p:cBhvr>
                                      <p:to>
                                        <p:strVal val="visible"/>
                                      </p:to>
                                    </p:set>
                                    <p:anim calcmode="lin" valueType="num">
                                      <p:cBhvr additive="base">
                                        <p:cTn id="7" dur="500" fill="hold"/>
                                        <p:tgtEl>
                                          <p:spTgt spid="345094">
                                            <p:txEl>
                                              <p:charRg st="0" end="1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45094">
                                            <p:txEl>
                                              <p:charRg st="0" end="1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094" grpId="0" advAuto="100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47107" name="Rectangle 4"/>
          <p:cNvSpPr>
            <a:spLocks noGrp="1"/>
          </p:cNvSpPr>
          <p:nvPr>
            <p:ph idx="1"/>
          </p:nvPr>
        </p:nvSpPr>
        <p:spPr>
          <a:xfrm>
            <a:off x="323850" y="333375"/>
            <a:ext cx="8420100" cy="6172200"/>
          </a:xfrm>
        </p:spPr>
        <p:txBody>
          <a:bodyPr vert="horz" wrap="square" lIns="91440" tIns="45720" rIns="91440" bIns="45720" anchor="t" anchorCtr="0"/>
          <a:p>
            <a:pPr eaLnBrk="1" hangingPunct="1"/>
            <a:endParaRPr lang="zh-CN" altLang="en-US" sz="2400" dirty="0"/>
          </a:p>
          <a:p>
            <a:pPr eaLnBrk="1" hangingPunct="1"/>
            <a:r>
              <a:rPr lang="zh-CN" altLang="en-US" sz="2400" dirty="0"/>
              <a:t>四、企业常用的会计科目</a:t>
            </a:r>
            <a:endParaRPr lang="zh-CN" altLang="en-US" sz="2400" dirty="0"/>
          </a:p>
          <a:p>
            <a:pPr eaLnBrk="1" hangingPunct="1"/>
            <a:r>
              <a:rPr lang="zh-CN" altLang="en-US" sz="2400" dirty="0"/>
              <a:t>                               会计科目表</a:t>
            </a:r>
            <a:endParaRPr lang="zh-CN" altLang="en-US" sz="2400" dirty="0"/>
          </a:p>
        </p:txBody>
      </p:sp>
      <p:grpSp>
        <p:nvGrpSpPr>
          <p:cNvPr id="2" name="Group 5"/>
          <p:cNvGrpSpPr/>
          <p:nvPr/>
        </p:nvGrpSpPr>
        <p:grpSpPr>
          <a:xfrm>
            <a:off x="0" y="1844675"/>
            <a:ext cx="8877300" cy="4791075"/>
            <a:chOff x="480" y="804"/>
            <a:chExt cx="5592" cy="3228"/>
          </a:xfrm>
        </p:grpSpPr>
        <p:sp>
          <p:nvSpPr>
            <p:cNvPr id="47109" name="Text Box 6"/>
            <p:cNvSpPr txBox="1"/>
            <p:nvPr/>
          </p:nvSpPr>
          <p:spPr>
            <a:xfrm>
              <a:off x="3420" y="2928"/>
              <a:ext cx="2652" cy="26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18                          </a:t>
              </a:r>
              <a:r>
                <a:rPr lang="zh-CN" altLang="en-US" sz="2000" dirty="0"/>
                <a:t>应收股利</a:t>
              </a:r>
              <a:endParaRPr lang="zh-CN" altLang="en-US" sz="2000" dirty="0"/>
            </a:p>
          </p:txBody>
        </p:sp>
        <p:grpSp>
          <p:nvGrpSpPr>
            <p:cNvPr id="47110" name="Group 7"/>
            <p:cNvGrpSpPr/>
            <p:nvPr/>
          </p:nvGrpSpPr>
          <p:grpSpPr>
            <a:xfrm>
              <a:off x="480" y="804"/>
              <a:ext cx="5484" cy="3228"/>
              <a:chOff x="480" y="804"/>
              <a:chExt cx="5484" cy="3228"/>
            </a:xfrm>
          </p:grpSpPr>
          <p:sp>
            <p:nvSpPr>
              <p:cNvPr id="47111" name="Line 8"/>
              <p:cNvSpPr/>
              <p:nvPr/>
            </p:nvSpPr>
            <p:spPr>
              <a:xfrm>
                <a:off x="624" y="804"/>
                <a:ext cx="4956" cy="0"/>
              </a:xfrm>
              <a:prstGeom prst="line">
                <a:avLst/>
              </a:prstGeom>
              <a:ln w="9525" cap="flat" cmpd="sng">
                <a:solidFill>
                  <a:schemeClr val="tx1"/>
                </a:solidFill>
                <a:prstDash val="solid"/>
                <a:headEnd type="none" w="med" len="med"/>
                <a:tailEnd type="none" w="med" len="med"/>
              </a:ln>
            </p:spPr>
          </p:sp>
          <p:sp>
            <p:nvSpPr>
              <p:cNvPr id="47112" name="Line 9"/>
              <p:cNvSpPr/>
              <p:nvPr/>
            </p:nvSpPr>
            <p:spPr>
              <a:xfrm>
                <a:off x="1116" y="804"/>
                <a:ext cx="0" cy="3228"/>
              </a:xfrm>
              <a:prstGeom prst="line">
                <a:avLst/>
              </a:prstGeom>
              <a:ln w="9525" cap="flat" cmpd="sng">
                <a:solidFill>
                  <a:schemeClr val="tx1"/>
                </a:solidFill>
                <a:prstDash val="solid"/>
                <a:headEnd type="none" w="med" len="med"/>
                <a:tailEnd type="none" w="med" len="med"/>
              </a:ln>
            </p:spPr>
          </p:sp>
          <p:sp>
            <p:nvSpPr>
              <p:cNvPr id="47113" name="Line 10"/>
              <p:cNvSpPr/>
              <p:nvPr/>
            </p:nvSpPr>
            <p:spPr>
              <a:xfrm>
                <a:off x="1548" y="804"/>
                <a:ext cx="0" cy="3228"/>
              </a:xfrm>
              <a:prstGeom prst="line">
                <a:avLst/>
              </a:prstGeom>
              <a:ln w="9525" cap="flat" cmpd="sng">
                <a:solidFill>
                  <a:schemeClr val="tx1"/>
                </a:solidFill>
                <a:prstDash val="solid"/>
                <a:headEnd type="none" w="med" len="med"/>
                <a:tailEnd type="none" w="med" len="med"/>
              </a:ln>
            </p:spPr>
          </p:sp>
          <p:sp>
            <p:nvSpPr>
              <p:cNvPr id="47114" name="Line 11"/>
              <p:cNvSpPr/>
              <p:nvPr/>
            </p:nvSpPr>
            <p:spPr>
              <a:xfrm>
                <a:off x="3348" y="804"/>
                <a:ext cx="0" cy="3228"/>
              </a:xfrm>
              <a:prstGeom prst="line">
                <a:avLst/>
              </a:prstGeom>
              <a:ln w="9525" cap="flat" cmpd="sng">
                <a:solidFill>
                  <a:schemeClr val="tx1"/>
                </a:solidFill>
                <a:prstDash val="solid"/>
                <a:headEnd type="none" w="med" len="med"/>
                <a:tailEnd type="none" w="med" len="med"/>
              </a:ln>
            </p:spPr>
          </p:sp>
          <p:sp>
            <p:nvSpPr>
              <p:cNvPr id="47115" name="Line 12"/>
              <p:cNvSpPr/>
              <p:nvPr/>
            </p:nvSpPr>
            <p:spPr>
              <a:xfrm>
                <a:off x="3408" y="804"/>
                <a:ext cx="0" cy="3228"/>
              </a:xfrm>
              <a:prstGeom prst="line">
                <a:avLst/>
              </a:prstGeom>
              <a:ln w="9525" cap="flat" cmpd="sng">
                <a:solidFill>
                  <a:schemeClr val="tx1"/>
                </a:solidFill>
                <a:prstDash val="solid"/>
                <a:headEnd type="none" w="med" len="med"/>
                <a:tailEnd type="none" w="med" len="med"/>
              </a:ln>
            </p:spPr>
          </p:sp>
          <p:sp>
            <p:nvSpPr>
              <p:cNvPr id="47116" name="Line 13"/>
              <p:cNvSpPr/>
              <p:nvPr/>
            </p:nvSpPr>
            <p:spPr>
              <a:xfrm>
                <a:off x="3972" y="804"/>
                <a:ext cx="0" cy="3228"/>
              </a:xfrm>
              <a:prstGeom prst="line">
                <a:avLst/>
              </a:prstGeom>
              <a:ln w="9525" cap="flat" cmpd="sng">
                <a:solidFill>
                  <a:schemeClr val="tx1"/>
                </a:solidFill>
                <a:prstDash val="solid"/>
                <a:headEnd type="none" w="med" len="med"/>
                <a:tailEnd type="none" w="med" len="med"/>
              </a:ln>
            </p:spPr>
          </p:sp>
          <p:sp>
            <p:nvSpPr>
              <p:cNvPr id="47117" name="Line 14"/>
              <p:cNvSpPr/>
              <p:nvPr/>
            </p:nvSpPr>
            <p:spPr>
              <a:xfrm>
                <a:off x="4380" y="804"/>
                <a:ext cx="0" cy="3228"/>
              </a:xfrm>
              <a:prstGeom prst="line">
                <a:avLst/>
              </a:prstGeom>
              <a:ln w="9525" cap="flat" cmpd="sng">
                <a:solidFill>
                  <a:schemeClr val="tx1"/>
                </a:solidFill>
                <a:prstDash val="solid"/>
                <a:headEnd type="none" w="med" len="med"/>
                <a:tailEnd type="none" w="med" len="med"/>
              </a:ln>
            </p:spPr>
          </p:sp>
          <p:sp>
            <p:nvSpPr>
              <p:cNvPr id="47118" name="Line 15"/>
              <p:cNvSpPr/>
              <p:nvPr/>
            </p:nvSpPr>
            <p:spPr>
              <a:xfrm>
                <a:off x="612" y="1188"/>
                <a:ext cx="4956" cy="0"/>
              </a:xfrm>
              <a:prstGeom prst="line">
                <a:avLst/>
              </a:prstGeom>
              <a:ln w="9525" cap="flat" cmpd="sng">
                <a:solidFill>
                  <a:schemeClr val="tx1"/>
                </a:solidFill>
                <a:prstDash val="solid"/>
                <a:headEnd type="none" w="med" len="med"/>
                <a:tailEnd type="none" w="med" len="med"/>
              </a:ln>
            </p:spPr>
          </p:sp>
          <p:sp>
            <p:nvSpPr>
              <p:cNvPr id="47119" name="Text Box 16"/>
              <p:cNvSpPr txBox="1"/>
              <p:nvPr/>
            </p:nvSpPr>
            <p:spPr>
              <a:xfrm>
                <a:off x="480" y="888"/>
                <a:ext cx="588" cy="24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1800" dirty="0">
                    <a:latin typeface="Times New Roman" panose="02020603050405020304" pitchFamily="18" charset="0"/>
                  </a:rPr>
                  <a:t>顺序号</a:t>
                </a:r>
                <a:endParaRPr lang="zh-CN" altLang="en-US" sz="1800" dirty="0">
                  <a:latin typeface="Times New Roman" panose="02020603050405020304" pitchFamily="18" charset="0"/>
                </a:endParaRPr>
              </a:p>
            </p:txBody>
          </p:sp>
          <p:sp>
            <p:nvSpPr>
              <p:cNvPr id="47120" name="Text Box 17"/>
              <p:cNvSpPr txBox="1"/>
              <p:nvPr/>
            </p:nvSpPr>
            <p:spPr>
              <a:xfrm>
                <a:off x="1128" y="864"/>
                <a:ext cx="408" cy="24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1800" dirty="0">
                    <a:latin typeface="Times New Roman" panose="02020603050405020304" pitchFamily="18" charset="0"/>
                  </a:rPr>
                  <a:t>编号</a:t>
                </a:r>
                <a:endParaRPr lang="zh-CN" altLang="en-US" sz="1800" dirty="0">
                  <a:latin typeface="Times New Roman" panose="02020603050405020304" pitchFamily="18" charset="0"/>
                </a:endParaRPr>
              </a:p>
            </p:txBody>
          </p:sp>
          <p:sp>
            <p:nvSpPr>
              <p:cNvPr id="47121" name="Text Box 18"/>
              <p:cNvSpPr txBox="1"/>
              <p:nvPr/>
            </p:nvSpPr>
            <p:spPr>
              <a:xfrm>
                <a:off x="1776" y="888"/>
                <a:ext cx="1284" cy="24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1800" dirty="0">
                    <a:latin typeface="Times New Roman" panose="02020603050405020304" pitchFamily="18" charset="0"/>
                  </a:rPr>
                  <a:t>名	称</a:t>
                </a:r>
                <a:endParaRPr lang="zh-CN" altLang="en-US" sz="1800" dirty="0">
                  <a:latin typeface="Times New Roman" panose="02020603050405020304" pitchFamily="18" charset="0"/>
                </a:endParaRPr>
              </a:p>
            </p:txBody>
          </p:sp>
          <p:sp>
            <p:nvSpPr>
              <p:cNvPr id="47122" name="Text Box 19"/>
              <p:cNvSpPr txBox="1"/>
              <p:nvPr/>
            </p:nvSpPr>
            <p:spPr>
              <a:xfrm>
                <a:off x="3372" y="888"/>
                <a:ext cx="636" cy="24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1800" dirty="0">
                    <a:latin typeface="Times New Roman" panose="02020603050405020304" pitchFamily="18" charset="0"/>
                  </a:rPr>
                  <a:t>顺序号</a:t>
                </a:r>
                <a:endParaRPr lang="zh-CN" altLang="en-US" sz="1800" dirty="0">
                  <a:latin typeface="Times New Roman" panose="02020603050405020304" pitchFamily="18" charset="0"/>
                </a:endParaRPr>
              </a:p>
            </p:txBody>
          </p:sp>
          <p:sp>
            <p:nvSpPr>
              <p:cNvPr id="47123" name="Text Box 20"/>
              <p:cNvSpPr txBox="1"/>
              <p:nvPr/>
            </p:nvSpPr>
            <p:spPr>
              <a:xfrm>
                <a:off x="4008" y="888"/>
                <a:ext cx="468" cy="24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编号</a:t>
                </a:r>
                <a:endParaRPr lang="zh-CN" altLang="en-US" sz="1800" dirty="0">
                  <a:latin typeface="Times New Roman" panose="02020603050405020304" pitchFamily="18" charset="0"/>
                </a:endParaRPr>
              </a:p>
            </p:txBody>
          </p:sp>
          <p:sp>
            <p:nvSpPr>
              <p:cNvPr id="47124" name="Text Box 21"/>
              <p:cNvSpPr txBox="1"/>
              <p:nvPr/>
            </p:nvSpPr>
            <p:spPr>
              <a:xfrm>
                <a:off x="4464" y="888"/>
                <a:ext cx="1104" cy="24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1800" dirty="0">
                    <a:latin typeface="Times New Roman" panose="02020603050405020304" pitchFamily="18" charset="0"/>
                  </a:rPr>
                  <a:t>名	称</a:t>
                </a:r>
                <a:endParaRPr lang="zh-CN" altLang="en-US" sz="1800" dirty="0">
                  <a:latin typeface="Times New Roman" panose="02020603050405020304" pitchFamily="18" charset="0"/>
                </a:endParaRPr>
              </a:p>
            </p:txBody>
          </p:sp>
          <p:sp>
            <p:nvSpPr>
              <p:cNvPr id="47125" name="Text Box 22"/>
              <p:cNvSpPr txBox="1"/>
              <p:nvPr/>
            </p:nvSpPr>
            <p:spPr>
              <a:xfrm>
                <a:off x="1608" y="1260"/>
                <a:ext cx="972" cy="22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endParaRPr lang="zh-CN" altLang="en-US" sz="1600" dirty="0">
                  <a:latin typeface="Times New Roman" panose="02020603050405020304" pitchFamily="18" charset="0"/>
                </a:endParaRPr>
              </a:p>
            </p:txBody>
          </p:sp>
          <p:sp>
            <p:nvSpPr>
              <p:cNvPr id="47126" name="Text Box 23"/>
              <p:cNvSpPr txBox="1"/>
              <p:nvPr/>
            </p:nvSpPr>
            <p:spPr>
              <a:xfrm>
                <a:off x="1632" y="1200"/>
                <a:ext cx="936" cy="24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zh-CN" altLang="en-US" sz="1800" dirty="0">
                    <a:latin typeface="Times New Roman" panose="02020603050405020304" pitchFamily="18" charset="0"/>
                  </a:rPr>
                  <a:t>一、资产类</a:t>
                </a:r>
                <a:endParaRPr lang="zh-CN" altLang="en-US" sz="1800" dirty="0">
                  <a:latin typeface="Times New Roman" panose="02020603050405020304" pitchFamily="18" charset="0"/>
                </a:endParaRPr>
              </a:p>
            </p:txBody>
          </p:sp>
          <p:sp>
            <p:nvSpPr>
              <p:cNvPr id="47127" name="Text Box 24"/>
              <p:cNvSpPr txBox="1"/>
              <p:nvPr/>
            </p:nvSpPr>
            <p:spPr>
              <a:xfrm>
                <a:off x="612" y="1464"/>
                <a:ext cx="2664" cy="24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en-US" altLang="zh-CN" sz="1800" dirty="0">
                    <a:latin typeface="Times New Roman" panose="02020603050405020304" pitchFamily="18" charset="0"/>
                  </a:rPr>
                  <a:t>1                 	</a:t>
                </a:r>
                <a:r>
                  <a:rPr lang="zh-CN" altLang="en-US" sz="1800" dirty="0">
                    <a:latin typeface="Times New Roman" panose="02020603050405020304" pitchFamily="18" charset="0"/>
                  </a:rPr>
                  <a:t>库存现金	</a:t>
                </a:r>
                <a:r>
                  <a:rPr lang="en-US" altLang="zh-CN" sz="1800" dirty="0">
                    <a:latin typeface="Times New Roman" panose="02020603050405020304" pitchFamily="18" charset="0"/>
                  </a:rPr>
                  <a:t>Ŀ   </a:t>
                </a:r>
                <a:endParaRPr lang="en-US" altLang="zh-CN" sz="1800" dirty="0">
                  <a:latin typeface="Times New Roman" panose="02020603050405020304" pitchFamily="18" charset="0"/>
                </a:endParaRPr>
              </a:p>
            </p:txBody>
          </p:sp>
          <p:sp>
            <p:nvSpPr>
              <p:cNvPr id="47128" name="Text Box 25"/>
              <p:cNvSpPr txBox="1"/>
              <p:nvPr/>
            </p:nvSpPr>
            <p:spPr>
              <a:xfrm>
                <a:off x="576" y="1740"/>
                <a:ext cx="2544" cy="24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2                	 </a:t>
                </a:r>
                <a:r>
                  <a:rPr lang="zh-CN" altLang="en-US" sz="1800" dirty="0">
                    <a:latin typeface="Times New Roman" panose="02020603050405020304" pitchFamily="18" charset="0"/>
                  </a:rPr>
                  <a:t>银行存款</a:t>
                </a:r>
                <a:endParaRPr lang="zh-CN" altLang="en-US" sz="1800" dirty="0">
                  <a:latin typeface="Times New Roman" panose="02020603050405020304" pitchFamily="18" charset="0"/>
                </a:endParaRPr>
              </a:p>
            </p:txBody>
          </p:sp>
          <p:sp>
            <p:nvSpPr>
              <p:cNvPr id="47129" name="Text Box 26"/>
              <p:cNvSpPr txBox="1"/>
              <p:nvPr/>
            </p:nvSpPr>
            <p:spPr>
              <a:xfrm>
                <a:off x="612" y="1992"/>
                <a:ext cx="2640" cy="24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en-US" altLang="zh-CN" sz="1800" dirty="0">
                    <a:latin typeface="Times New Roman" panose="02020603050405020304" pitchFamily="18" charset="0"/>
                  </a:rPr>
                  <a:t>3                	</a:t>
                </a:r>
                <a:r>
                  <a:rPr lang="zh-CN" altLang="en-US" sz="1800" dirty="0">
                    <a:latin typeface="Times New Roman" panose="02020603050405020304" pitchFamily="18" charset="0"/>
                  </a:rPr>
                  <a:t>其他货币资金</a:t>
                </a:r>
                <a:endParaRPr lang="zh-CN" altLang="en-US" sz="1800" dirty="0">
                  <a:latin typeface="Times New Roman" panose="02020603050405020304" pitchFamily="18" charset="0"/>
                </a:endParaRPr>
              </a:p>
            </p:txBody>
          </p:sp>
          <p:sp>
            <p:nvSpPr>
              <p:cNvPr id="47130" name="Text Box 27"/>
              <p:cNvSpPr txBox="1"/>
              <p:nvPr/>
            </p:nvSpPr>
            <p:spPr>
              <a:xfrm>
                <a:off x="612" y="2244"/>
                <a:ext cx="2604" cy="5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457200" lvl="0" indent="-457200" eaLnBrk="1" fontAlgn="t" hangingPunct="1">
                  <a:spcBef>
                    <a:spcPct val="50000"/>
                  </a:spcBef>
                  <a:buClrTx/>
                  <a:buSzTx/>
                  <a:buFontTx/>
                  <a:buAutoNum type="arabicPlain" startAt="4"/>
                </a:pPr>
                <a:r>
                  <a:rPr lang="zh-CN" altLang="en-US" sz="1800" dirty="0">
                    <a:latin typeface="Times New Roman" panose="02020603050405020304" pitchFamily="18" charset="0"/>
                  </a:rPr>
                  <a:t>        	交易性金融资产</a:t>
                </a:r>
                <a:endParaRPr lang="en-US" altLang="zh-CN" sz="1800" dirty="0">
                  <a:latin typeface="Times New Roman" panose="02020603050405020304" pitchFamily="18" charset="0"/>
                </a:endParaRPr>
              </a:p>
              <a:p>
                <a:pPr marL="457200" lvl="0" indent="-457200" eaLnBrk="1" fontAlgn="t" hangingPunct="1">
                  <a:spcBef>
                    <a:spcPct val="50000"/>
                  </a:spcBef>
                  <a:buClrTx/>
                  <a:buSzTx/>
                  <a:buFontTx/>
                  <a:buAutoNum type="arabicPlain" startAt="4"/>
                </a:pPr>
                <a:r>
                  <a:rPr lang="zh-CN" altLang="en-US" sz="1800" dirty="0">
                    <a:latin typeface="Times New Roman" panose="02020603050405020304" pitchFamily="18" charset="0"/>
                  </a:rPr>
                  <a:t>                        </a:t>
                </a:r>
                <a:endParaRPr lang="zh-CN" altLang="en-US" sz="1800" dirty="0">
                  <a:latin typeface="Times New Roman" panose="02020603050405020304" pitchFamily="18" charset="0"/>
                </a:endParaRPr>
              </a:p>
            </p:txBody>
          </p:sp>
          <p:sp>
            <p:nvSpPr>
              <p:cNvPr id="47131" name="Text Box 28"/>
              <p:cNvSpPr txBox="1"/>
              <p:nvPr/>
            </p:nvSpPr>
            <p:spPr>
              <a:xfrm>
                <a:off x="624" y="2484"/>
                <a:ext cx="2520" cy="24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zh-CN" altLang="en-US" sz="1800" dirty="0">
                    <a:latin typeface="Times New Roman" panose="02020603050405020304" pitchFamily="18" charset="0"/>
                  </a:rPr>
                  <a:t>                	应收票据</a:t>
                </a:r>
                <a:endParaRPr lang="zh-CN" altLang="en-US" sz="1800" dirty="0">
                  <a:latin typeface="Times New Roman" panose="02020603050405020304" pitchFamily="18" charset="0"/>
                </a:endParaRPr>
              </a:p>
            </p:txBody>
          </p:sp>
          <p:sp>
            <p:nvSpPr>
              <p:cNvPr id="47132" name="Text Box 29"/>
              <p:cNvSpPr txBox="1"/>
              <p:nvPr/>
            </p:nvSpPr>
            <p:spPr>
              <a:xfrm>
                <a:off x="612" y="2712"/>
                <a:ext cx="2544" cy="24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en-US" altLang="zh-CN" sz="1800" dirty="0">
                    <a:latin typeface="Times New Roman" panose="02020603050405020304" pitchFamily="18" charset="0"/>
                  </a:rPr>
                  <a:t>6                	</a:t>
                </a:r>
                <a:r>
                  <a:rPr lang="zh-CN" altLang="en-US" sz="1800" dirty="0">
                    <a:latin typeface="Times New Roman" panose="02020603050405020304" pitchFamily="18" charset="0"/>
                  </a:rPr>
                  <a:t>应收账款</a:t>
                </a:r>
                <a:endParaRPr lang="zh-CN" altLang="en-US" sz="1800" dirty="0">
                  <a:latin typeface="Times New Roman" panose="02020603050405020304" pitchFamily="18" charset="0"/>
                </a:endParaRPr>
              </a:p>
            </p:txBody>
          </p:sp>
          <p:sp>
            <p:nvSpPr>
              <p:cNvPr id="47133" name="Text Box 30"/>
              <p:cNvSpPr txBox="1"/>
              <p:nvPr/>
            </p:nvSpPr>
            <p:spPr>
              <a:xfrm>
                <a:off x="612" y="2940"/>
                <a:ext cx="2496" cy="24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en-US" altLang="zh-CN" sz="1800" dirty="0">
                    <a:latin typeface="Times New Roman" panose="02020603050405020304" pitchFamily="18" charset="0"/>
                  </a:rPr>
                  <a:t>7                              </a:t>
                </a:r>
                <a:r>
                  <a:rPr lang="zh-CN" altLang="en-US" sz="1800" dirty="0">
                    <a:latin typeface="Times New Roman" panose="02020603050405020304" pitchFamily="18" charset="0"/>
                  </a:rPr>
                  <a:t>坏账准备</a:t>
                </a:r>
                <a:endParaRPr lang="zh-CN" altLang="en-US" sz="1800" dirty="0">
                  <a:latin typeface="Times New Roman" panose="02020603050405020304" pitchFamily="18" charset="0"/>
                </a:endParaRPr>
              </a:p>
            </p:txBody>
          </p:sp>
          <p:sp>
            <p:nvSpPr>
              <p:cNvPr id="47134" name="Text Box 31"/>
              <p:cNvSpPr txBox="1"/>
              <p:nvPr/>
            </p:nvSpPr>
            <p:spPr>
              <a:xfrm>
                <a:off x="612" y="3192"/>
                <a:ext cx="2556" cy="24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en-US" altLang="zh-CN" sz="1800" dirty="0">
                    <a:latin typeface="Times New Roman" panose="02020603050405020304" pitchFamily="18" charset="0"/>
                  </a:rPr>
                  <a:t>8                	</a:t>
                </a:r>
                <a:r>
                  <a:rPr lang="zh-CN" altLang="en-US" sz="1800" dirty="0">
                    <a:latin typeface="Times New Roman" panose="02020603050405020304" pitchFamily="18" charset="0"/>
                  </a:rPr>
                  <a:t>预付账款</a:t>
                </a:r>
                <a:endParaRPr lang="zh-CN" altLang="en-US" sz="1800" dirty="0">
                  <a:latin typeface="Times New Roman" panose="02020603050405020304" pitchFamily="18" charset="0"/>
                </a:endParaRPr>
              </a:p>
            </p:txBody>
          </p:sp>
          <p:sp>
            <p:nvSpPr>
              <p:cNvPr id="47135" name="Text Box 32"/>
              <p:cNvSpPr txBox="1"/>
              <p:nvPr/>
            </p:nvSpPr>
            <p:spPr>
              <a:xfrm>
                <a:off x="540" y="3444"/>
                <a:ext cx="2676" cy="24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9                	 </a:t>
                </a:r>
                <a:r>
                  <a:rPr lang="zh-CN" altLang="en-US" sz="1800" dirty="0">
                    <a:latin typeface="Times New Roman" panose="02020603050405020304" pitchFamily="18" charset="0"/>
                  </a:rPr>
                  <a:t>其他应收款</a:t>
                </a:r>
                <a:endParaRPr lang="zh-CN" altLang="en-US" sz="1800" dirty="0">
                  <a:latin typeface="Times New Roman" panose="02020603050405020304" pitchFamily="18" charset="0"/>
                </a:endParaRPr>
              </a:p>
            </p:txBody>
          </p:sp>
          <p:sp>
            <p:nvSpPr>
              <p:cNvPr id="47136" name="Text Box 33"/>
              <p:cNvSpPr txBox="1"/>
              <p:nvPr/>
            </p:nvSpPr>
            <p:spPr>
              <a:xfrm>
                <a:off x="600" y="3684"/>
                <a:ext cx="1944" cy="24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en-US" altLang="zh-CN" sz="1800" dirty="0">
                    <a:latin typeface="Times New Roman" panose="02020603050405020304" pitchFamily="18" charset="0"/>
                  </a:rPr>
                  <a:t>10            	</a:t>
                </a:r>
                <a:r>
                  <a:rPr lang="zh-CN" altLang="en-US" sz="1800" dirty="0">
                    <a:latin typeface="Times New Roman" panose="02020603050405020304" pitchFamily="18" charset="0"/>
                  </a:rPr>
                  <a:t>材料采购</a:t>
                </a:r>
                <a:endParaRPr lang="zh-CN" altLang="en-US" sz="1800" dirty="0">
                  <a:latin typeface="Times New Roman" panose="02020603050405020304" pitchFamily="18" charset="0"/>
                </a:endParaRPr>
              </a:p>
            </p:txBody>
          </p:sp>
          <p:sp>
            <p:nvSpPr>
              <p:cNvPr id="47137" name="Text Box 34"/>
              <p:cNvSpPr txBox="1"/>
              <p:nvPr/>
            </p:nvSpPr>
            <p:spPr>
              <a:xfrm>
                <a:off x="3384" y="1200"/>
                <a:ext cx="1956" cy="24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11             	 </a:t>
                </a:r>
                <a:r>
                  <a:rPr lang="zh-CN" altLang="en-US" sz="1800" dirty="0">
                    <a:latin typeface="Times New Roman" panose="02020603050405020304" pitchFamily="18" charset="0"/>
                  </a:rPr>
                  <a:t>原材料</a:t>
                </a:r>
                <a:endParaRPr lang="zh-CN" altLang="en-US" sz="1800" dirty="0">
                  <a:latin typeface="Times New Roman" panose="02020603050405020304" pitchFamily="18" charset="0"/>
                </a:endParaRPr>
              </a:p>
            </p:txBody>
          </p:sp>
          <p:sp>
            <p:nvSpPr>
              <p:cNvPr id="47138" name="Text Box 35"/>
              <p:cNvSpPr txBox="1"/>
              <p:nvPr/>
            </p:nvSpPr>
            <p:spPr>
              <a:xfrm>
                <a:off x="3420" y="1440"/>
                <a:ext cx="1980" cy="24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12                  	</a:t>
                </a:r>
                <a:r>
                  <a:rPr lang="zh-CN" altLang="en-US" sz="1800" dirty="0">
                    <a:latin typeface="Times New Roman" panose="02020603050405020304" pitchFamily="18" charset="0"/>
                  </a:rPr>
                  <a:t>在途物资</a:t>
                </a:r>
                <a:endParaRPr lang="en-US" altLang="zh-CN" sz="1800" dirty="0">
                  <a:latin typeface="Times New Roman" panose="02020603050405020304" pitchFamily="18" charset="0"/>
                </a:endParaRPr>
              </a:p>
            </p:txBody>
          </p:sp>
          <p:sp>
            <p:nvSpPr>
              <p:cNvPr id="47139" name="Text Box 36"/>
              <p:cNvSpPr txBox="1"/>
              <p:nvPr/>
            </p:nvSpPr>
            <p:spPr>
              <a:xfrm>
                <a:off x="3420" y="1680"/>
                <a:ext cx="2316" cy="24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13            	</a:t>
                </a:r>
                <a:r>
                  <a:rPr lang="zh-CN" altLang="en-US" sz="1800" dirty="0">
                    <a:latin typeface="Times New Roman" panose="02020603050405020304" pitchFamily="18" charset="0"/>
                  </a:rPr>
                  <a:t>周转材料</a:t>
                </a:r>
                <a:endParaRPr lang="en-US" altLang="zh-CN" sz="1800" dirty="0">
                  <a:latin typeface="Times New Roman" panose="02020603050405020304" pitchFamily="18" charset="0"/>
                </a:endParaRPr>
              </a:p>
            </p:txBody>
          </p:sp>
          <p:sp>
            <p:nvSpPr>
              <p:cNvPr id="47140" name="Text Box 37"/>
              <p:cNvSpPr txBox="1"/>
              <p:nvPr/>
            </p:nvSpPr>
            <p:spPr>
              <a:xfrm>
                <a:off x="3420" y="1920"/>
                <a:ext cx="2268" cy="24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14              	</a:t>
                </a:r>
                <a:r>
                  <a:rPr lang="zh-CN" altLang="en-US" sz="1800" dirty="0">
                    <a:latin typeface="Times New Roman" panose="02020603050405020304" pitchFamily="18" charset="0"/>
                  </a:rPr>
                  <a:t>材料成本差异</a:t>
                </a:r>
                <a:endParaRPr lang="zh-CN" altLang="en-US" sz="1800" dirty="0">
                  <a:latin typeface="Times New Roman" panose="02020603050405020304" pitchFamily="18" charset="0"/>
                </a:endParaRPr>
              </a:p>
            </p:txBody>
          </p:sp>
          <p:sp>
            <p:nvSpPr>
              <p:cNvPr id="47141" name="Text Box 38"/>
              <p:cNvSpPr txBox="1"/>
              <p:nvPr/>
            </p:nvSpPr>
            <p:spPr>
              <a:xfrm>
                <a:off x="3420" y="2172"/>
                <a:ext cx="2328" cy="24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15          	</a:t>
                </a:r>
                <a:r>
                  <a:rPr lang="zh-CN" altLang="en-US" sz="1800" dirty="0">
                    <a:latin typeface="Times New Roman" panose="02020603050405020304" pitchFamily="18" charset="0"/>
                  </a:rPr>
                  <a:t>委托加工物资  </a:t>
                </a:r>
                <a:r>
                  <a:rPr lang="zh-CN" altLang="en-US" sz="1600" dirty="0">
                    <a:latin typeface="Times New Roman" panose="02020603050405020304" pitchFamily="18" charset="0"/>
                  </a:rPr>
                  <a:t>      </a:t>
                </a:r>
                <a:endParaRPr lang="zh-CN" altLang="en-US" sz="1600" dirty="0">
                  <a:latin typeface="Times New Roman" panose="02020603050405020304" pitchFamily="18" charset="0"/>
                </a:endParaRPr>
              </a:p>
            </p:txBody>
          </p:sp>
          <p:sp>
            <p:nvSpPr>
              <p:cNvPr id="47142" name="Text Box 39"/>
              <p:cNvSpPr txBox="1"/>
              <p:nvPr/>
            </p:nvSpPr>
            <p:spPr>
              <a:xfrm>
                <a:off x="3456" y="3060"/>
                <a:ext cx="2508" cy="2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endParaRPr lang="zh-CN" altLang="en-US" sz="1600" dirty="0">
                  <a:latin typeface="Times New Roman" panose="02020603050405020304" pitchFamily="18" charset="0"/>
                </a:endParaRPr>
              </a:p>
            </p:txBody>
          </p:sp>
          <p:sp>
            <p:nvSpPr>
              <p:cNvPr id="47143" name="Text Box 40"/>
              <p:cNvSpPr txBox="1"/>
              <p:nvPr/>
            </p:nvSpPr>
            <p:spPr>
              <a:xfrm>
                <a:off x="3420" y="2436"/>
                <a:ext cx="2220" cy="26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16              	</a:t>
                </a:r>
                <a:r>
                  <a:rPr lang="zh-CN" altLang="en-US" sz="2000" dirty="0"/>
                  <a:t>库存商品</a:t>
                </a:r>
                <a:endParaRPr lang="zh-CN" altLang="en-US" sz="2000" dirty="0"/>
              </a:p>
            </p:txBody>
          </p:sp>
          <p:sp>
            <p:nvSpPr>
              <p:cNvPr id="47144" name="Text Box 41"/>
              <p:cNvSpPr txBox="1"/>
              <p:nvPr/>
            </p:nvSpPr>
            <p:spPr>
              <a:xfrm>
                <a:off x="3420" y="2676"/>
                <a:ext cx="2364" cy="26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17               	</a:t>
                </a:r>
                <a:r>
                  <a:rPr lang="zh-CN" altLang="en-US" sz="2000" dirty="0"/>
                  <a:t>应收利息</a:t>
                </a:r>
                <a:endParaRPr lang="zh-CN" altLang="en-US" sz="2000" dirty="0"/>
              </a:p>
            </p:txBody>
          </p:sp>
          <p:sp>
            <p:nvSpPr>
              <p:cNvPr id="47145" name="Text Box 42"/>
              <p:cNvSpPr txBox="1"/>
              <p:nvPr/>
            </p:nvSpPr>
            <p:spPr>
              <a:xfrm>
                <a:off x="3420" y="3144"/>
                <a:ext cx="2400" cy="24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19             	</a:t>
                </a:r>
                <a:r>
                  <a:rPr lang="zh-CN" altLang="en-US" sz="1800" dirty="0">
                    <a:latin typeface="Times New Roman" panose="02020603050405020304" pitchFamily="18" charset="0"/>
                  </a:rPr>
                  <a:t>持有至到期投资</a:t>
                </a:r>
                <a:endParaRPr lang="en-US" altLang="zh-CN" sz="1800" dirty="0">
                  <a:latin typeface="Times New Roman" panose="02020603050405020304" pitchFamily="18" charset="0"/>
                </a:endParaRPr>
              </a:p>
            </p:txBody>
          </p:sp>
          <p:sp>
            <p:nvSpPr>
              <p:cNvPr id="47146" name="Line 43"/>
              <p:cNvSpPr/>
              <p:nvPr/>
            </p:nvSpPr>
            <p:spPr>
              <a:xfrm>
                <a:off x="672" y="4032"/>
                <a:ext cx="4944" cy="0"/>
              </a:xfrm>
              <a:prstGeom prst="line">
                <a:avLst/>
              </a:prstGeom>
              <a:ln w="9525" cap="flat" cmpd="sng">
                <a:solidFill>
                  <a:schemeClr val="tx1"/>
                </a:solidFill>
                <a:prstDash val="solid"/>
                <a:headEnd type="none" w="med" len="med"/>
                <a:tailEnd type="none" w="med" len="med"/>
              </a:ln>
            </p:spPr>
          </p:sp>
          <p:sp>
            <p:nvSpPr>
              <p:cNvPr id="47147" name="Text Box 44"/>
              <p:cNvSpPr txBox="1"/>
              <p:nvPr/>
            </p:nvSpPr>
            <p:spPr>
              <a:xfrm>
                <a:off x="3444" y="3408"/>
                <a:ext cx="1980" cy="2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1600" dirty="0">
                  <a:latin typeface="Times New Roman" panose="02020603050405020304" pitchFamily="18" charset="0"/>
                </a:endParaRPr>
              </a:p>
            </p:txBody>
          </p:sp>
          <p:sp>
            <p:nvSpPr>
              <p:cNvPr id="47148" name="Text Box 45"/>
              <p:cNvSpPr txBox="1"/>
              <p:nvPr/>
            </p:nvSpPr>
            <p:spPr>
              <a:xfrm>
                <a:off x="3432" y="3420"/>
                <a:ext cx="2064" cy="2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1600" dirty="0">
                  <a:latin typeface="Times New Roman" panose="02020603050405020304" pitchFamily="18" charset="0"/>
                </a:endParaRPr>
              </a:p>
            </p:txBody>
          </p:sp>
          <p:sp>
            <p:nvSpPr>
              <p:cNvPr id="47149" name="Text Box 46"/>
              <p:cNvSpPr txBox="1"/>
              <p:nvPr/>
            </p:nvSpPr>
            <p:spPr>
              <a:xfrm>
                <a:off x="3432" y="3408"/>
                <a:ext cx="2124" cy="24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20                         </a:t>
                </a:r>
                <a:r>
                  <a:rPr lang="zh-CN" altLang="en-US" sz="1800" dirty="0">
                    <a:latin typeface="Times New Roman" panose="02020603050405020304" pitchFamily="18" charset="0"/>
                  </a:rPr>
                  <a:t>长期股权投资</a:t>
                </a:r>
                <a:endParaRPr lang="zh-CN" altLang="en-US" sz="1800" dirty="0">
                  <a:latin typeface="Times New Roman" panose="02020603050405020304" pitchFamily="18" charset="0"/>
                </a:endParaRPr>
              </a:p>
            </p:txBody>
          </p:sp>
          <p:sp>
            <p:nvSpPr>
              <p:cNvPr id="47150" name="Text Box 47"/>
              <p:cNvSpPr txBox="1"/>
              <p:nvPr/>
            </p:nvSpPr>
            <p:spPr>
              <a:xfrm>
                <a:off x="3456" y="3672"/>
                <a:ext cx="2100" cy="24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21              	</a:t>
                </a:r>
                <a:r>
                  <a:rPr lang="zh-CN" altLang="en-US" sz="1800" dirty="0">
                    <a:latin typeface="Times New Roman" panose="02020603050405020304" pitchFamily="18" charset="0"/>
                  </a:rPr>
                  <a:t>固定资产</a:t>
                </a:r>
                <a:endParaRPr lang="zh-CN" altLang="en-US" sz="1800" dirty="0">
                  <a:latin typeface="Times New Roman" panose="02020603050405020304" pitchFamily="18" charset="0"/>
                </a:endParaRPr>
              </a:p>
            </p:txBody>
          </p:sp>
        </p:gr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47140" name="Rectangle 4"/>
          <p:cNvSpPr>
            <a:spLocks noGrp="1"/>
          </p:cNvSpPr>
          <p:nvPr>
            <p:ph idx="1"/>
          </p:nvPr>
        </p:nvSpPr>
        <p:spPr>
          <a:xfrm>
            <a:off x="34925" y="288925"/>
            <a:ext cx="8420100" cy="6172200"/>
          </a:xfrm>
        </p:spPr>
        <p:txBody>
          <a:bodyPr vert="horz" wrap="square" lIns="91440" tIns="45720" rIns="91440" bIns="45720" anchor="t" anchorCtr="0"/>
          <a:p>
            <a:pPr eaLnBrk="1" hangingPunct="1"/>
            <a:r>
              <a:rPr lang="zh-CN" altLang="en-US" dirty="0"/>
              <a:t>续上表</a:t>
            </a:r>
            <a:endParaRPr lang="zh-CN" altLang="en-US" dirty="0"/>
          </a:p>
        </p:txBody>
      </p:sp>
      <p:grpSp>
        <p:nvGrpSpPr>
          <p:cNvPr id="2" name="Group 5"/>
          <p:cNvGrpSpPr/>
          <p:nvPr/>
        </p:nvGrpSpPr>
        <p:grpSpPr>
          <a:xfrm>
            <a:off x="625475" y="1374775"/>
            <a:ext cx="8915400" cy="5510213"/>
            <a:chOff x="480" y="444"/>
            <a:chExt cx="5616" cy="3471"/>
          </a:xfrm>
        </p:grpSpPr>
        <p:grpSp>
          <p:nvGrpSpPr>
            <p:cNvPr id="48133" name="Group 6"/>
            <p:cNvGrpSpPr/>
            <p:nvPr/>
          </p:nvGrpSpPr>
          <p:grpSpPr>
            <a:xfrm>
              <a:off x="480" y="444"/>
              <a:ext cx="5484" cy="3471"/>
              <a:chOff x="480" y="444"/>
              <a:chExt cx="5484" cy="3471"/>
            </a:xfrm>
          </p:grpSpPr>
          <p:sp>
            <p:nvSpPr>
              <p:cNvPr id="48135" name="Line 7"/>
              <p:cNvSpPr/>
              <p:nvPr/>
            </p:nvSpPr>
            <p:spPr>
              <a:xfrm>
                <a:off x="612" y="444"/>
                <a:ext cx="4956" cy="0"/>
              </a:xfrm>
              <a:prstGeom prst="line">
                <a:avLst/>
              </a:prstGeom>
              <a:ln w="9525" cap="flat" cmpd="sng">
                <a:solidFill>
                  <a:schemeClr val="tx1"/>
                </a:solidFill>
                <a:prstDash val="solid"/>
                <a:headEnd type="none" w="med" len="med"/>
                <a:tailEnd type="none" w="med" len="med"/>
              </a:ln>
            </p:spPr>
          </p:sp>
          <p:sp>
            <p:nvSpPr>
              <p:cNvPr id="48136" name="Line 8"/>
              <p:cNvSpPr/>
              <p:nvPr/>
            </p:nvSpPr>
            <p:spPr>
              <a:xfrm>
                <a:off x="1104" y="444"/>
                <a:ext cx="0" cy="3228"/>
              </a:xfrm>
              <a:prstGeom prst="line">
                <a:avLst/>
              </a:prstGeom>
              <a:ln w="9525" cap="flat" cmpd="sng">
                <a:solidFill>
                  <a:schemeClr val="tx1"/>
                </a:solidFill>
                <a:prstDash val="solid"/>
                <a:headEnd type="none" w="med" len="med"/>
                <a:tailEnd type="none" w="med" len="med"/>
              </a:ln>
            </p:spPr>
          </p:sp>
          <p:sp>
            <p:nvSpPr>
              <p:cNvPr id="48137" name="Line 9"/>
              <p:cNvSpPr/>
              <p:nvPr/>
            </p:nvSpPr>
            <p:spPr>
              <a:xfrm>
                <a:off x="1536" y="444"/>
                <a:ext cx="0" cy="3228"/>
              </a:xfrm>
              <a:prstGeom prst="line">
                <a:avLst/>
              </a:prstGeom>
              <a:ln w="9525" cap="flat" cmpd="sng">
                <a:solidFill>
                  <a:schemeClr val="tx1"/>
                </a:solidFill>
                <a:prstDash val="solid"/>
                <a:headEnd type="none" w="med" len="med"/>
                <a:tailEnd type="none" w="med" len="med"/>
              </a:ln>
            </p:spPr>
          </p:sp>
          <p:sp>
            <p:nvSpPr>
              <p:cNvPr id="48138" name="Line 10"/>
              <p:cNvSpPr/>
              <p:nvPr/>
            </p:nvSpPr>
            <p:spPr>
              <a:xfrm>
                <a:off x="3336" y="444"/>
                <a:ext cx="0" cy="3228"/>
              </a:xfrm>
              <a:prstGeom prst="line">
                <a:avLst/>
              </a:prstGeom>
              <a:ln w="9525" cap="flat" cmpd="sng">
                <a:solidFill>
                  <a:schemeClr val="tx1"/>
                </a:solidFill>
                <a:prstDash val="solid"/>
                <a:headEnd type="none" w="med" len="med"/>
                <a:tailEnd type="none" w="med" len="med"/>
              </a:ln>
            </p:spPr>
          </p:sp>
          <p:sp>
            <p:nvSpPr>
              <p:cNvPr id="48139" name="Line 11"/>
              <p:cNvSpPr/>
              <p:nvPr/>
            </p:nvSpPr>
            <p:spPr>
              <a:xfrm>
                <a:off x="3396" y="444"/>
                <a:ext cx="0" cy="3228"/>
              </a:xfrm>
              <a:prstGeom prst="line">
                <a:avLst/>
              </a:prstGeom>
              <a:ln w="9525" cap="flat" cmpd="sng">
                <a:solidFill>
                  <a:schemeClr val="tx1"/>
                </a:solidFill>
                <a:prstDash val="solid"/>
                <a:headEnd type="none" w="med" len="med"/>
                <a:tailEnd type="none" w="med" len="med"/>
              </a:ln>
            </p:spPr>
          </p:sp>
          <p:sp>
            <p:nvSpPr>
              <p:cNvPr id="48140" name="Line 12"/>
              <p:cNvSpPr/>
              <p:nvPr/>
            </p:nvSpPr>
            <p:spPr>
              <a:xfrm>
                <a:off x="3960" y="444"/>
                <a:ext cx="0" cy="3228"/>
              </a:xfrm>
              <a:prstGeom prst="line">
                <a:avLst/>
              </a:prstGeom>
              <a:ln w="9525" cap="flat" cmpd="sng">
                <a:solidFill>
                  <a:schemeClr val="tx1"/>
                </a:solidFill>
                <a:prstDash val="solid"/>
                <a:headEnd type="none" w="med" len="med"/>
                <a:tailEnd type="none" w="med" len="med"/>
              </a:ln>
            </p:spPr>
          </p:sp>
          <p:sp>
            <p:nvSpPr>
              <p:cNvPr id="48141" name="Line 13"/>
              <p:cNvSpPr/>
              <p:nvPr/>
            </p:nvSpPr>
            <p:spPr>
              <a:xfrm>
                <a:off x="4368" y="444"/>
                <a:ext cx="0" cy="3228"/>
              </a:xfrm>
              <a:prstGeom prst="line">
                <a:avLst/>
              </a:prstGeom>
              <a:ln w="9525" cap="flat" cmpd="sng">
                <a:solidFill>
                  <a:schemeClr val="tx1"/>
                </a:solidFill>
                <a:prstDash val="solid"/>
                <a:headEnd type="none" w="med" len="med"/>
                <a:tailEnd type="none" w="med" len="med"/>
              </a:ln>
            </p:spPr>
          </p:sp>
          <p:sp>
            <p:nvSpPr>
              <p:cNvPr id="48142" name="Line 14"/>
              <p:cNvSpPr/>
              <p:nvPr/>
            </p:nvSpPr>
            <p:spPr>
              <a:xfrm>
                <a:off x="600" y="828"/>
                <a:ext cx="4956" cy="0"/>
              </a:xfrm>
              <a:prstGeom prst="line">
                <a:avLst/>
              </a:prstGeom>
              <a:ln w="9525" cap="flat" cmpd="sng">
                <a:solidFill>
                  <a:schemeClr val="tx1"/>
                </a:solidFill>
                <a:prstDash val="solid"/>
                <a:headEnd type="none" w="med" len="med"/>
                <a:tailEnd type="none" w="med" len="med"/>
              </a:ln>
            </p:spPr>
          </p:sp>
          <p:sp>
            <p:nvSpPr>
              <p:cNvPr id="48143" name="Text Box 15"/>
              <p:cNvSpPr txBox="1"/>
              <p:nvPr/>
            </p:nvSpPr>
            <p:spPr>
              <a:xfrm>
                <a:off x="480" y="528"/>
                <a:ext cx="588"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1800" dirty="0">
                    <a:latin typeface="Times New Roman" panose="02020603050405020304" pitchFamily="18" charset="0"/>
                  </a:rPr>
                  <a:t>顺序号</a:t>
                </a:r>
                <a:endParaRPr lang="zh-CN" altLang="en-US" sz="1800" dirty="0">
                  <a:latin typeface="Times New Roman" panose="02020603050405020304" pitchFamily="18" charset="0"/>
                </a:endParaRPr>
              </a:p>
            </p:txBody>
          </p:sp>
          <p:sp>
            <p:nvSpPr>
              <p:cNvPr id="48144" name="Text Box 16"/>
              <p:cNvSpPr txBox="1"/>
              <p:nvPr/>
            </p:nvSpPr>
            <p:spPr>
              <a:xfrm>
                <a:off x="1116" y="504"/>
                <a:ext cx="408"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1800" dirty="0">
                    <a:latin typeface="Times New Roman" panose="02020603050405020304" pitchFamily="18" charset="0"/>
                  </a:rPr>
                  <a:t>编号</a:t>
                </a:r>
                <a:endParaRPr lang="zh-CN" altLang="en-US" sz="1800" dirty="0">
                  <a:latin typeface="Times New Roman" panose="02020603050405020304" pitchFamily="18" charset="0"/>
                </a:endParaRPr>
              </a:p>
            </p:txBody>
          </p:sp>
          <p:sp>
            <p:nvSpPr>
              <p:cNvPr id="48145" name="Text Box 17"/>
              <p:cNvSpPr txBox="1"/>
              <p:nvPr/>
            </p:nvSpPr>
            <p:spPr>
              <a:xfrm>
                <a:off x="1764" y="528"/>
                <a:ext cx="128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1800" dirty="0">
                    <a:latin typeface="Times New Roman" panose="02020603050405020304" pitchFamily="18" charset="0"/>
                  </a:rPr>
                  <a:t>名	称</a:t>
                </a:r>
                <a:endParaRPr lang="zh-CN" altLang="en-US" sz="1800" dirty="0">
                  <a:latin typeface="Times New Roman" panose="02020603050405020304" pitchFamily="18" charset="0"/>
                </a:endParaRPr>
              </a:p>
            </p:txBody>
          </p:sp>
          <p:sp>
            <p:nvSpPr>
              <p:cNvPr id="48146" name="Text Box 18"/>
              <p:cNvSpPr txBox="1"/>
              <p:nvPr/>
            </p:nvSpPr>
            <p:spPr>
              <a:xfrm>
                <a:off x="3360" y="528"/>
                <a:ext cx="63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1800" dirty="0">
                    <a:latin typeface="Times New Roman" panose="02020603050405020304" pitchFamily="18" charset="0"/>
                  </a:rPr>
                  <a:t>顺序号</a:t>
                </a:r>
                <a:endParaRPr lang="zh-CN" altLang="en-US" sz="1800" dirty="0">
                  <a:latin typeface="Times New Roman" panose="02020603050405020304" pitchFamily="18" charset="0"/>
                </a:endParaRPr>
              </a:p>
            </p:txBody>
          </p:sp>
          <p:sp>
            <p:nvSpPr>
              <p:cNvPr id="48147" name="Text Box 19"/>
              <p:cNvSpPr txBox="1"/>
              <p:nvPr/>
            </p:nvSpPr>
            <p:spPr>
              <a:xfrm>
                <a:off x="3996" y="528"/>
                <a:ext cx="468"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编号</a:t>
                </a:r>
                <a:endParaRPr lang="zh-CN" altLang="en-US" sz="1800" dirty="0">
                  <a:latin typeface="Times New Roman" panose="02020603050405020304" pitchFamily="18" charset="0"/>
                </a:endParaRPr>
              </a:p>
            </p:txBody>
          </p:sp>
          <p:sp>
            <p:nvSpPr>
              <p:cNvPr id="48148" name="Text Box 20"/>
              <p:cNvSpPr txBox="1"/>
              <p:nvPr/>
            </p:nvSpPr>
            <p:spPr>
              <a:xfrm>
                <a:off x="4452" y="528"/>
                <a:ext cx="110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1800" dirty="0">
                    <a:latin typeface="Times New Roman" panose="02020603050405020304" pitchFamily="18" charset="0"/>
                  </a:rPr>
                  <a:t>名	称</a:t>
                </a:r>
                <a:endParaRPr lang="zh-CN" altLang="en-US" sz="1800" dirty="0">
                  <a:latin typeface="Times New Roman" panose="02020603050405020304" pitchFamily="18" charset="0"/>
                </a:endParaRPr>
              </a:p>
            </p:txBody>
          </p:sp>
          <p:sp>
            <p:nvSpPr>
              <p:cNvPr id="48149" name="Text Box 21"/>
              <p:cNvSpPr txBox="1"/>
              <p:nvPr/>
            </p:nvSpPr>
            <p:spPr>
              <a:xfrm>
                <a:off x="1596" y="900"/>
                <a:ext cx="972" cy="2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endParaRPr lang="zh-CN" altLang="en-US" sz="1600" dirty="0">
                  <a:latin typeface="Times New Roman" panose="02020603050405020304" pitchFamily="18" charset="0"/>
                </a:endParaRPr>
              </a:p>
            </p:txBody>
          </p:sp>
          <p:sp>
            <p:nvSpPr>
              <p:cNvPr id="48150" name="Text Box 22"/>
              <p:cNvSpPr txBox="1"/>
              <p:nvPr/>
            </p:nvSpPr>
            <p:spPr>
              <a:xfrm>
                <a:off x="600" y="840"/>
                <a:ext cx="200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en-US" altLang="zh-CN" sz="1800" dirty="0">
                    <a:latin typeface="Times New Roman" panose="02020603050405020304" pitchFamily="18" charset="0"/>
                  </a:rPr>
                  <a:t>22            	</a:t>
                </a:r>
                <a:r>
                  <a:rPr lang="zh-CN" altLang="en-US" sz="1800" dirty="0">
                    <a:latin typeface="Times New Roman" panose="02020603050405020304" pitchFamily="18" charset="0"/>
                  </a:rPr>
                  <a:t>累计折旧</a:t>
                </a:r>
                <a:endParaRPr lang="zh-CN" altLang="en-US" sz="1800" dirty="0">
                  <a:latin typeface="Times New Roman" panose="02020603050405020304" pitchFamily="18" charset="0"/>
                </a:endParaRPr>
              </a:p>
            </p:txBody>
          </p:sp>
          <p:sp>
            <p:nvSpPr>
              <p:cNvPr id="48151" name="Text Box 23"/>
              <p:cNvSpPr txBox="1"/>
              <p:nvPr/>
            </p:nvSpPr>
            <p:spPr>
              <a:xfrm>
                <a:off x="600" y="1104"/>
                <a:ext cx="266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en-US" altLang="zh-CN" sz="1800" dirty="0">
                    <a:latin typeface="Times New Roman" panose="02020603050405020304" pitchFamily="18" charset="0"/>
                  </a:rPr>
                  <a:t>23             	</a:t>
                </a:r>
                <a:r>
                  <a:rPr lang="zh-CN" altLang="en-US" sz="1800" dirty="0">
                    <a:latin typeface="Times New Roman" panose="02020603050405020304" pitchFamily="18" charset="0"/>
                  </a:rPr>
                  <a:t>固定资产清理</a:t>
                </a:r>
                <a:endParaRPr lang="zh-CN" altLang="en-US" sz="1800" dirty="0">
                  <a:latin typeface="Times New Roman" panose="02020603050405020304" pitchFamily="18" charset="0"/>
                </a:endParaRPr>
              </a:p>
            </p:txBody>
          </p:sp>
          <p:sp>
            <p:nvSpPr>
              <p:cNvPr id="48152" name="Text Box 24"/>
              <p:cNvSpPr txBox="1"/>
              <p:nvPr/>
            </p:nvSpPr>
            <p:spPr>
              <a:xfrm>
                <a:off x="564" y="1380"/>
                <a:ext cx="254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24             	</a:t>
                </a:r>
                <a:r>
                  <a:rPr lang="zh-CN" altLang="en-US" sz="1800" dirty="0">
                    <a:latin typeface="Times New Roman" panose="02020603050405020304" pitchFamily="18" charset="0"/>
                  </a:rPr>
                  <a:t>在建工程</a:t>
                </a:r>
                <a:endParaRPr lang="zh-CN" altLang="en-US" sz="1800" dirty="0">
                  <a:latin typeface="Times New Roman" panose="02020603050405020304" pitchFamily="18" charset="0"/>
                </a:endParaRPr>
              </a:p>
            </p:txBody>
          </p:sp>
          <p:sp>
            <p:nvSpPr>
              <p:cNvPr id="48153" name="Text Box 25"/>
              <p:cNvSpPr txBox="1"/>
              <p:nvPr/>
            </p:nvSpPr>
            <p:spPr>
              <a:xfrm>
                <a:off x="600" y="1632"/>
                <a:ext cx="264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en-US" altLang="zh-CN" sz="1800" dirty="0">
                    <a:latin typeface="Times New Roman" panose="02020603050405020304" pitchFamily="18" charset="0"/>
                  </a:rPr>
                  <a:t>25              	</a:t>
                </a:r>
                <a:r>
                  <a:rPr lang="zh-CN" altLang="en-US" sz="1800" dirty="0">
                    <a:latin typeface="Times New Roman" panose="02020603050405020304" pitchFamily="18" charset="0"/>
                  </a:rPr>
                  <a:t>无形资产</a:t>
                </a:r>
                <a:endParaRPr lang="zh-CN" altLang="en-US" sz="1800" dirty="0">
                  <a:latin typeface="Times New Roman" panose="02020603050405020304" pitchFamily="18" charset="0"/>
                </a:endParaRPr>
              </a:p>
            </p:txBody>
          </p:sp>
          <p:sp>
            <p:nvSpPr>
              <p:cNvPr id="48154" name="Text Box 26"/>
              <p:cNvSpPr txBox="1"/>
              <p:nvPr/>
            </p:nvSpPr>
            <p:spPr>
              <a:xfrm>
                <a:off x="600" y="1884"/>
                <a:ext cx="260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en-US" altLang="zh-CN" sz="1800" dirty="0">
                    <a:latin typeface="Times New Roman" panose="02020603050405020304" pitchFamily="18" charset="0"/>
                  </a:rPr>
                  <a:t>26             	</a:t>
                </a:r>
                <a:r>
                  <a:rPr lang="zh-CN" altLang="en-US" sz="1800" dirty="0">
                    <a:latin typeface="Times New Roman" panose="02020603050405020304" pitchFamily="18" charset="0"/>
                  </a:rPr>
                  <a:t>长期待摊费用</a:t>
                </a:r>
                <a:endParaRPr lang="zh-CN" altLang="en-US" sz="1800" dirty="0">
                  <a:latin typeface="Times New Roman" panose="02020603050405020304" pitchFamily="18" charset="0"/>
                </a:endParaRPr>
              </a:p>
            </p:txBody>
          </p:sp>
          <p:sp>
            <p:nvSpPr>
              <p:cNvPr id="48155" name="Text Box 27"/>
              <p:cNvSpPr txBox="1"/>
              <p:nvPr/>
            </p:nvSpPr>
            <p:spPr>
              <a:xfrm>
                <a:off x="612" y="2124"/>
                <a:ext cx="2520" cy="179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en-US" altLang="zh-CN" sz="1800" dirty="0">
                    <a:latin typeface="Times New Roman" panose="02020603050405020304" pitchFamily="18" charset="0"/>
                  </a:rPr>
                  <a:t>27              	</a:t>
                </a:r>
                <a:r>
                  <a:rPr lang="zh-CN" altLang="en-US" sz="1800" dirty="0">
                    <a:latin typeface="Times New Roman" panose="02020603050405020304" pitchFamily="18" charset="0"/>
                  </a:rPr>
                  <a:t>待处理财产损溢</a:t>
                </a:r>
                <a:endParaRPr lang="zh-CN" altLang="en-US" sz="1800" dirty="0">
                  <a:latin typeface="Times New Roman" panose="02020603050405020304" pitchFamily="18" charset="0"/>
                </a:endParaRPr>
              </a:p>
              <a:p>
                <a:pPr marL="0" lvl="0" indent="0" eaLnBrk="1" fontAlgn="t" hangingPunct="1">
                  <a:spcBef>
                    <a:spcPct val="50000"/>
                  </a:spcBef>
                  <a:buClrTx/>
                  <a:buSzTx/>
                  <a:buFontTx/>
                  <a:buNone/>
                </a:pPr>
                <a:endParaRPr lang="zh-CN" altLang="en-US" sz="1800" dirty="0">
                  <a:latin typeface="Times New Roman" panose="02020603050405020304" pitchFamily="18" charset="0"/>
                </a:endParaRPr>
              </a:p>
              <a:p>
                <a:pPr marL="0" lvl="0" indent="0" eaLnBrk="1" fontAlgn="t" hangingPunct="1">
                  <a:spcBef>
                    <a:spcPct val="50000"/>
                  </a:spcBef>
                  <a:buClrTx/>
                  <a:buSzTx/>
                  <a:buFontTx/>
                  <a:buNone/>
                </a:pPr>
                <a:endParaRPr lang="zh-CN" altLang="en-US" sz="1800" dirty="0">
                  <a:latin typeface="Times New Roman" panose="02020603050405020304" pitchFamily="18" charset="0"/>
                </a:endParaRPr>
              </a:p>
              <a:p>
                <a:pPr marL="0" lvl="0" indent="0" eaLnBrk="1" fontAlgn="t" hangingPunct="1">
                  <a:spcBef>
                    <a:spcPct val="50000"/>
                  </a:spcBef>
                  <a:buClrTx/>
                  <a:buSzTx/>
                  <a:buFontTx/>
                  <a:buNone/>
                </a:pPr>
                <a:endParaRPr lang="zh-CN" altLang="en-US" sz="1800" dirty="0">
                  <a:latin typeface="Times New Roman" panose="02020603050405020304" pitchFamily="18" charset="0"/>
                </a:endParaRPr>
              </a:p>
              <a:p>
                <a:pPr marL="0" lvl="0" indent="0" eaLnBrk="1" fontAlgn="t" hangingPunct="1">
                  <a:spcBef>
                    <a:spcPct val="50000"/>
                  </a:spcBef>
                  <a:buClrTx/>
                  <a:buSzTx/>
                  <a:buFontTx/>
                  <a:buNone/>
                </a:pPr>
                <a:endParaRPr lang="zh-CN" altLang="en-US" sz="1800" dirty="0">
                  <a:latin typeface="Times New Roman" panose="02020603050405020304" pitchFamily="18" charset="0"/>
                </a:endParaRPr>
              </a:p>
              <a:p>
                <a:pPr marL="0" lvl="0" indent="0" eaLnBrk="1" fontAlgn="t" hangingPunct="1">
                  <a:spcBef>
                    <a:spcPct val="50000"/>
                  </a:spcBef>
                  <a:buClrTx/>
                  <a:buSzTx/>
                  <a:buFontTx/>
                  <a:buNone/>
                </a:pPr>
                <a:endParaRPr lang="zh-CN" altLang="en-US" sz="1800" dirty="0">
                  <a:latin typeface="Times New Roman" panose="02020603050405020304" pitchFamily="18" charset="0"/>
                </a:endParaRPr>
              </a:p>
              <a:p>
                <a:pPr marL="0" lvl="0" indent="0" eaLnBrk="1" fontAlgn="t" hangingPunct="1">
                  <a:spcBef>
                    <a:spcPct val="50000"/>
                  </a:spcBef>
                  <a:buClrTx/>
                  <a:buSzTx/>
                  <a:buFontTx/>
                  <a:buNone/>
                </a:pPr>
                <a:endParaRPr lang="zh-CN" altLang="en-US" sz="1800" dirty="0">
                  <a:latin typeface="Times New Roman" panose="02020603050405020304" pitchFamily="18" charset="0"/>
                </a:endParaRPr>
              </a:p>
            </p:txBody>
          </p:sp>
          <p:sp>
            <p:nvSpPr>
              <p:cNvPr id="48156" name="Text Box 28"/>
              <p:cNvSpPr txBox="1"/>
              <p:nvPr/>
            </p:nvSpPr>
            <p:spPr>
              <a:xfrm>
                <a:off x="600" y="2352"/>
                <a:ext cx="254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zh-CN" altLang="en-US" sz="1800" dirty="0">
                    <a:latin typeface="Times New Roman" panose="02020603050405020304" pitchFamily="18" charset="0"/>
                  </a:rPr>
                  <a:t>                              二负债类</a:t>
                </a:r>
                <a:endParaRPr lang="zh-CN" altLang="en-US" sz="1800" dirty="0">
                  <a:latin typeface="Times New Roman" panose="02020603050405020304" pitchFamily="18" charset="0"/>
                </a:endParaRPr>
              </a:p>
            </p:txBody>
          </p:sp>
          <p:sp>
            <p:nvSpPr>
              <p:cNvPr id="48157" name="Text Box 29"/>
              <p:cNvSpPr txBox="1"/>
              <p:nvPr/>
            </p:nvSpPr>
            <p:spPr>
              <a:xfrm>
                <a:off x="600" y="2580"/>
                <a:ext cx="249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en-US" altLang="zh-CN" sz="1800" dirty="0">
                    <a:latin typeface="Times New Roman" panose="02020603050405020304" pitchFamily="18" charset="0"/>
                  </a:rPr>
                  <a:t>28              	</a:t>
                </a:r>
                <a:r>
                  <a:rPr lang="zh-CN" altLang="en-US" sz="1800" dirty="0">
                    <a:latin typeface="Times New Roman" panose="02020603050405020304" pitchFamily="18" charset="0"/>
                  </a:rPr>
                  <a:t>短期借款</a:t>
                </a:r>
                <a:endParaRPr lang="zh-CN" altLang="en-US" sz="1800" dirty="0">
                  <a:latin typeface="Times New Roman" panose="02020603050405020304" pitchFamily="18" charset="0"/>
                </a:endParaRPr>
              </a:p>
            </p:txBody>
          </p:sp>
          <p:sp>
            <p:nvSpPr>
              <p:cNvPr id="48158" name="Text Box 30"/>
              <p:cNvSpPr txBox="1"/>
              <p:nvPr/>
            </p:nvSpPr>
            <p:spPr>
              <a:xfrm>
                <a:off x="600" y="2832"/>
                <a:ext cx="255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en-US" altLang="zh-CN" sz="1800" dirty="0">
                    <a:latin typeface="Times New Roman" panose="02020603050405020304" pitchFamily="18" charset="0"/>
                  </a:rPr>
                  <a:t>29             	</a:t>
                </a:r>
                <a:r>
                  <a:rPr lang="zh-CN" altLang="en-US" sz="1800" dirty="0">
                    <a:latin typeface="Times New Roman" panose="02020603050405020304" pitchFamily="18" charset="0"/>
                  </a:rPr>
                  <a:t>应付票据</a:t>
                </a:r>
                <a:endParaRPr lang="zh-CN" altLang="en-US" sz="1800" dirty="0">
                  <a:latin typeface="Times New Roman" panose="02020603050405020304" pitchFamily="18" charset="0"/>
                </a:endParaRPr>
              </a:p>
            </p:txBody>
          </p:sp>
          <p:sp>
            <p:nvSpPr>
              <p:cNvPr id="48159" name="Text Box 31"/>
              <p:cNvSpPr txBox="1"/>
              <p:nvPr/>
            </p:nvSpPr>
            <p:spPr>
              <a:xfrm>
                <a:off x="528" y="3084"/>
                <a:ext cx="267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30              	  </a:t>
                </a:r>
                <a:r>
                  <a:rPr lang="zh-CN" altLang="en-US" sz="1800" dirty="0">
                    <a:latin typeface="Times New Roman" panose="02020603050405020304" pitchFamily="18" charset="0"/>
                  </a:rPr>
                  <a:t>应付账款</a:t>
                </a:r>
                <a:endParaRPr lang="zh-CN" altLang="en-US" sz="1800" dirty="0">
                  <a:latin typeface="Times New Roman" panose="02020603050405020304" pitchFamily="18" charset="0"/>
                </a:endParaRPr>
              </a:p>
            </p:txBody>
          </p:sp>
          <p:sp>
            <p:nvSpPr>
              <p:cNvPr id="48160" name="Text Box 32"/>
              <p:cNvSpPr txBox="1"/>
              <p:nvPr/>
            </p:nvSpPr>
            <p:spPr>
              <a:xfrm>
                <a:off x="588" y="3324"/>
                <a:ext cx="2352"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en-US" altLang="zh-CN" sz="1800" dirty="0">
                    <a:latin typeface="Times New Roman" panose="02020603050405020304" pitchFamily="18" charset="0"/>
                  </a:rPr>
                  <a:t>31              	</a:t>
                </a:r>
                <a:r>
                  <a:rPr lang="zh-CN" altLang="en-US" sz="1800" dirty="0">
                    <a:latin typeface="Times New Roman" panose="02020603050405020304" pitchFamily="18" charset="0"/>
                  </a:rPr>
                  <a:t>预收账款</a:t>
                </a:r>
                <a:endParaRPr lang="zh-CN" altLang="en-US" sz="1800" dirty="0">
                  <a:latin typeface="Times New Roman" panose="02020603050405020304" pitchFamily="18" charset="0"/>
                </a:endParaRPr>
              </a:p>
            </p:txBody>
          </p:sp>
          <p:sp>
            <p:nvSpPr>
              <p:cNvPr id="48161" name="Text Box 33"/>
              <p:cNvSpPr txBox="1"/>
              <p:nvPr/>
            </p:nvSpPr>
            <p:spPr>
              <a:xfrm>
                <a:off x="3372" y="840"/>
                <a:ext cx="240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32           	</a:t>
                </a:r>
                <a:r>
                  <a:rPr lang="zh-CN" altLang="en-US" sz="1800" dirty="0">
                    <a:latin typeface="Times New Roman" panose="02020603050405020304" pitchFamily="18" charset="0"/>
                  </a:rPr>
                  <a:t>其他应付款</a:t>
                </a:r>
                <a:endParaRPr lang="zh-CN" altLang="en-US" sz="1800" dirty="0">
                  <a:latin typeface="Times New Roman" panose="02020603050405020304" pitchFamily="18" charset="0"/>
                </a:endParaRPr>
              </a:p>
            </p:txBody>
          </p:sp>
          <p:sp>
            <p:nvSpPr>
              <p:cNvPr id="48162" name="Text Box 34"/>
              <p:cNvSpPr txBox="1"/>
              <p:nvPr/>
            </p:nvSpPr>
            <p:spPr>
              <a:xfrm>
                <a:off x="3408" y="1080"/>
                <a:ext cx="230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33          	</a:t>
                </a:r>
                <a:r>
                  <a:rPr lang="zh-CN" altLang="en-US" sz="1800" dirty="0">
                    <a:latin typeface="Times New Roman" panose="02020603050405020304" pitchFamily="18" charset="0"/>
                  </a:rPr>
                  <a:t>应付职工薪酬</a:t>
                </a:r>
                <a:endParaRPr lang="zh-CN" altLang="en-US" sz="1800" dirty="0">
                  <a:latin typeface="Times New Roman" panose="02020603050405020304" pitchFamily="18" charset="0"/>
                </a:endParaRPr>
              </a:p>
            </p:txBody>
          </p:sp>
          <p:sp>
            <p:nvSpPr>
              <p:cNvPr id="48163" name="Text Box 35"/>
              <p:cNvSpPr txBox="1"/>
              <p:nvPr/>
            </p:nvSpPr>
            <p:spPr>
              <a:xfrm>
                <a:off x="3408" y="1320"/>
                <a:ext cx="231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34             	</a:t>
                </a:r>
                <a:endParaRPr lang="zh-CN" altLang="en-US" sz="1800" dirty="0">
                  <a:latin typeface="Times New Roman" panose="02020603050405020304" pitchFamily="18" charset="0"/>
                </a:endParaRPr>
              </a:p>
            </p:txBody>
          </p:sp>
          <p:sp>
            <p:nvSpPr>
              <p:cNvPr id="48164" name="Text Box 36"/>
              <p:cNvSpPr txBox="1"/>
              <p:nvPr/>
            </p:nvSpPr>
            <p:spPr>
              <a:xfrm>
                <a:off x="3408" y="1560"/>
                <a:ext cx="2268"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35           	</a:t>
                </a:r>
                <a:r>
                  <a:rPr lang="zh-CN" altLang="en-US" sz="1800" dirty="0">
                    <a:latin typeface="Times New Roman" panose="02020603050405020304" pitchFamily="18" charset="0"/>
                  </a:rPr>
                  <a:t>应交税费</a:t>
                </a:r>
                <a:endParaRPr lang="zh-CN" altLang="en-US" sz="1800" dirty="0">
                  <a:latin typeface="Times New Roman" panose="02020603050405020304" pitchFamily="18" charset="0"/>
                </a:endParaRPr>
              </a:p>
            </p:txBody>
          </p:sp>
          <p:sp>
            <p:nvSpPr>
              <p:cNvPr id="48165" name="Text Box 37"/>
              <p:cNvSpPr txBox="1"/>
              <p:nvPr/>
            </p:nvSpPr>
            <p:spPr>
              <a:xfrm>
                <a:off x="3408" y="1812"/>
                <a:ext cx="2328"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36             	</a:t>
                </a:r>
                <a:r>
                  <a:rPr lang="zh-CN" altLang="en-US" sz="1800" dirty="0">
                    <a:latin typeface="Times New Roman" panose="02020603050405020304" pitchFamily="18" charset="0"/>
                  </a:rPr>
                  <a:t>应付利润</a:t>
                </a:r>
                <a:endParaRPr lang="zh-CN" altLang="en-US" sz="1800" dirty="0">
                  <a:latin typeface="Times New Roman" panose="02020603050405020304" pitchFamily="18" charset="0"/>
                </a:endParaRPr>
              </a:p>
            </p:txBody>
          </p:sp>
          <p:sp>
            <p:nvSpPr>
              <p:cNvPr id="48166" name="Text Box 38"/>
              <p:cNvSpPr txBox="1"/>
              <p:nvPr/>
            </p:nvSpPr>
            <p:spPr>
              <a:xfrm>
                <a:off x="3456" y="3060"/>
                <a:ext cx="2508" cy="2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endParaRPr lang="zh-CN" altLang="en-US" sz="1600" dirty="0">
                  <a:latin typeface="Times New Roman" panose="02020603050405020304" pitchFamily="18" charset="0"/>
                </a:endParaRPr>
              </a:p>
            </p:txBody>
          </p:sp>
          <p:sp>
            <p:nvSpPr>
              <p:cNvPr id="48167" name="Text Box 39"/>
              <p:cNvSpPr txBox="1"/>
              <p:nvPr/>
            </p:nvSpPr>
            <p:spPr>
              <a:xfrm>
                <a:off x="3408" y="2076"/>
                <a:ext cx="222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37           	</a:t>
                </a:r>
                <a:endParaRPr lang="zh-CN" altLang="en-US" sz="1800" dirty="0">
                  <a:latin typeface="Times New Roman" panose="02020603050405020304" pitchFamily="18" charset="0"/>
                </a:endParaRPr>
              </a:p>
            </p:txBody>
          </p:sp>
          <p:sp>
            <p:nvSpPr>
              <p:cNvPr id="48168" name="Text Box 40"/>
              <p:cNvSpPr txBox="1"/>
              <p:nvPr/>
            </p:nvSpPr>
            <p:spPr>
              <a:xfrm>
                <a:off x="3408" y="2316"/>
                <a:ext cx="236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38           	</a:t>
                </a:r>
                <a:endParaRPr lang="zh-CN" altLang="en-US" sz="1800" dirty="0">
                  <a:latin typeface="Times New Roman" panose="02020603050405020304" pitchFamily="18" charset="0"/>
                </a:endParaRPr>
              </a:p>
            </p:txBody>
          </p:sp>
          <p:sp>
            <p:nvSpPr>
              <p:cNvPr id="48169" name="Text Box 41"/>
              <p:cNvSpPr txBox="1"/>
              <p:nvPr/>
            </p:nvSpPr>
            <p:spPr>
              <a:xfrm>
                <a:off x="3408" y="2784"/>
                <a:ext cx="240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40             	</a:t>
                </a:r>
                <a:r>
                  <a:rPr lang="zh-CN" altLang="en-US" sz="1800" dirty="0">
                    <a:latin typeface="Times New Roman" panose="02020603050405020304" pitchFamily="18" charset="0"/>
                  </a:rPr>
                  <a:t>长期借款</a:t>
                </a:r>
                <a:endParaRPr lang="zh-CN" altLang="en-US" sz="1800" dirty="0">
                  <a:latin typeface="Times New Roman" panose="02020603050405020304" pitchFamily="18" charset="0"/>
                </a:endParaRPr>
              </a:p>
            </p:txBody>
          </p:sp>
          <p:sp>
            <p:nvSpPr>
              <p:cNvPr id="48170" name="Line 42"/>
              <p:cNvSpPr/>
              <p:nvPr/>
            </p:nvSpPr>
            <p:spPr>
              <a:xfrm>
                <a:off x="660" y="3672"/>
                <a:ext cx="4944" cy="0"/>
              </a:xfrm>
              <a:prstGeom prst="line">
                <a:avLst/>
              </a:prstGeom>
              <a:ln w="9525" cap="flat" cmpd="sng">
                <a:solidFill>
                  <a:schemeClr val="tx1"/>
                </a:solidFill>
                <a:prstDash val="solid"/>
                <a:headEnd type="none" w="med" len="med"/>
                <a:tailEnd type="none" w="med" len="med"/>
              </a:ln>
            </p:spPr>
          </p:sp>
          <p:sp>
            <p:nvSpPr>
              <p:cNvPr id="48171" name="Text Box 43"/>
              <p:cNvSpPr txBox="1"/>
              <p:nvPr/>
            </p:nvSpPr>
            <p:spPr>
              <a:xfrm>
                <a:off x="3432" y="3048"/>
                <a:ext cx="1980" cy="2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1600" dirty="0">
                  <a:latin typeface="Times New Roman" panose="02020603050405020304" pitchFamily="18" charset="0"/>
                </a:endParaRPr>
              </a:p>
            </p:txBody>
          </p:sp>
          <p:sp>
            <p:nvSpPr>
              <p:cNvPr id="48172" name="Text Box 44"/>
              <p:cNvSpPr txBox="1"/>
              <p:nvPr/>
            </p:nvSpPr>
            <p:spPr>
              <a:xfrm>
                <a:off x="3420" y="3060"/>
                <a:ext cx="2064" cy="2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1600" dirty="0">
                  <a:latin typeface="Times New Roman" panose="02020603050405020304" pitchFamily="18" charset="0"/>
                </a:endParaRPr>
              </a:p>
            </p:txBody>
          </p:sp>
          <p:sp>
            <p:nvSpPr>
              <p:cNvPr id="48173" name="Text Box 45"/>
              <p:cNvSpPr txBox="1"/>
              <p:nvPr/>
            </p:nvSpPr>
            <p:spPr>
              <a:xfrm>
                <a:off x="3420" y="3048"/>
                <a:ext cx="212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41            	</a:t>
                </a:r>
                <a:r>
                  <a:rPr lang="zh-CN" altLang="en-US" sz="1800" dirty="0">
                    <a:latin typeface="Times New Roman" panose="02020603050405020304" pitchFamily="18" charset="0"/>
                  </a:rPr>
                  <a:t>应付债券</a:t>
                </a:r>
                <a:endParaRPr lang="zh-CN" altLang="en-US" sz="1800" dirty="0">
                  <a:latin typeface="Times New Roman" panose="02020603050405020304" pitchFamily="18" charset="0"/>
                </a:endParaRPr>
              </a:p>
            </p:txBody>
          </p:sp>
          <p:sp>
            <p:nvSpPr>
              <p:cNvPr id="48174" name="Text Box 46"/>
              <p:cNvSpPr txBox="1"/>
              <p:nvPr/>
            </p:nvSpPr>
            <p:spPr>
              <a:xfrm>
                <a:off x="3444" y="3312"/>
                <a:ext cx="240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42             	</a:t>
                </a:r>
                <a:r>
                  <a:rPr lang="zh-CN" altLang="en-US" sz="1800" dirty="0">
                    <a:latin typeface="Times New Roman" panose="02020603050405020304" pitchFamily="18" charset="0"/>
                  </a:rPr>
                  <a:t>长期应付款</a:t>
                </a:r>
                <a:endParaRPr lang="zh-CN" altLang="en-US" sz="1800" dirty="0">
                  <a:latin typeface="Times New Roman" panose="02020603050405020304" pitchFamily="18" charset="0"/>
                </a:endParaRPr>
              </a:p>
            </p:txBody>
          </p:sp>
          <p:sp>
            <p:nvSpPr>
              <p:cNvPr id="48175" name="Text Box 47"/>
              <p:cNvSpPr txBox="1"/>
              <p:nvPr/>
            </p:nvSpPr>
            <p:spPr>
              <a:xfrm>
                <a:off x="3468" y="2532"/>
                <a:ext cx="1980" cy="2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1600" dirty="0">
                  <a:latin typeface="Times New Roman" panose="02020603050405020304" pitchFamily="18" charset="0"/>
                </a:endParaRPr>
              </a:p>
            </p:txBody>
          </p:sp>
        </p:grpSp>
        <p:sp>
          <p:nvSpPr>
            <p:cNvPr id="48134" name="Text Box 48"/>
            <p:cNvSpPr txBox="1"/>
            <p:nvPr/>
          </p:nvSpPr>
          <p:spPr>
            <a:xfrm>
              <a:off x="3480" y="2568"/>
              <a:ext cx="261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39                          </a:t>
              </a:r>
              <a:r>
                <a:rPr lang="zh-CN" altLang="en-US" sz="1800" dirty="0">
                  <a:latin typeface="Times New Roman" panose="02020603050405020304" pitchFamily="18" charset="0"/>
                </a:rPr>
                <a:t>预计负债</a:t>
              </a:r>
              <a:endParaRPr lang="zh-CN" altLang="en-US" sz="1600" dirty="0">
                <a:latin typeface="Times New Roman" panose="02020603050405020304" pitchFamily="18" charset="0"/>
              </a:endParaRP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47140">
                                            <p:txEl>
                                              <p:charRg st="0" end="4"/>
                                            </p:txEl>
                                          </p:spTgt>
                                        </p:tgtEl>
                                        <p:attrNameLst>
                                          <p:attrName>style.visibility</p:attrName>
                                        </p:attrNameLst>
                                      </p:cBhvr>
                                      <p:to>
                                        <p:strVal val="visible"/>
                                      </p:to>
                                    </p:set>
                                    <p:animEffect transition="in" filter="blinds(horizontal)">
                                      <p:cBhvr>
                                        <p:cTn id="7" dur="500"/>
                                        <p:tgtEl>
                                          <p:spTgt spid="347140">
                                            <p:txEl>
                                              <p:charRg st="0" end="4"/>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40" grpId="0" advAuto="100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grpSp>
        <p:nvGrpSpPr>
          <p:cNvPr id="2" name="Group 4"/>
          <p:cNvGrpSpPr/>
          <p:nvPr/>
        </p:nvGrpSpPr>
        <p:grpSpPr>
          <a:xfrm>
            <a:off x="323850" y="1328738"/>
            <a:ext cx="8858250" cy="5124450"/>
            <a:chOff x="468" y="504"/>
            <a:chExt cx="5580" cy="3228"/>
          </a:xfrm>
        </p:grpSpPr>
        <p:sp>
          <p:nvSpPr>
            <p:cNvPr id="49156" name="Line 5"/>
            <p:cNvSpPr/>
            <p:nvPr/>
          </p:nvSpPr>
          <p:spPr>
            <a:xfrm>
              <a:off x="612" y="504"/>
              <a:ext cx="4956" cy="0"/>
            </a:xfrm>
            <a:prstGeom prst="line">
              <a:avLst/>
            </a:prstGeom>
            <a:ln w="9525" cap="flat" cmpd="sng">
              <a:solidFill>
                <a:schemeClr val="tx1"/>
              </a:solidFill>
              <a:prstDash val="solid"/>
              <a:headEnd type="none" w="med" len="med"/>
              <a:tailEnd type="none" w="med" len="med"/>
            </a:ln>
          </p:spPr>
        </p:sp>
        <p:sp>
          <p:nvSpPr>
            <p:cNvPr id="49157" name="Line 6"/>
            <p:cNvSpPr/>
            <p:nvPr/>
          </p:nvSpPr>
          <p:spPr>
            <a:xfrm>
              <a:off x="1104" y="504"/>
              <a:ext cx="0" cy="3228"/>
            </a:xfrm>
            <a:prstGeom prst="line">
              <a:avLst/>
            </a:prstGeom>
            <a:ln w="9525" cap="flat" cmpd="sng">
              <a:solidFill>
                <a:schemeClr val="tx1"/>
              </a:solidFill>
              <a:prstDash val="solid"/>
              <a:headEnd type="none" w="med" len="med"/>
              <a:tailEnd type="none" w="med" len="med"/>
            </a:ln>
          </p:spPr>
        </p:sp>
        <p:sp>
          <p:nvSpPr>
            <p:cNvPr id="49158" name="Line 7"/>
            <p:cNvSpPr/>
            <p:nvPr/>
          </p:nvSpPr>
          <p:spPr>
            <a:xfrm>
              <a:off x="1536" y="504"/>
              <a:ext cx="0" cy="3228"/>
            </a:xfrm>
            <a:prstGeom prst="line">
              <a:avLst/>
            </a:prstGeom>
            <a:ln w="9525" cap="flat" cmpd="sng">
              <a:solidFill>
                <a:schemeClr val="tx1"/>
              </a:solidFill>
              <a:prstDash val="solid"/>
              <a:headEnd type="none" w="med" len="med"/>
              <a:tailEnd type="none" w="med" len="med"/>
            </a:ln>
          </p:spPr>
        </p:sp>
        <p:sp>
          <p:nvSpPr>
            <p:cNvPr id="49159" name="Line 8"/>
            <p:cNvSpPr/>
            <p:nvPr/>
          </p:nvSpPr>
          <p:spPr>
            <a:xfrm>
              <a:off x="3336" y="504"/>
              <a:ext cx="0" cy="3228"/>
            </a:xfrm>
            <a:prstGeom prst="line">
              <a:avLst/>
            </a:prstGeom>
            <a:ln w="9525" cap="flat" cmpd="sng">
              <a:solidFill>
                <a:schemeClr val="tx1"/>
              </a:solidFill>
              <a:prstDash val="solid"/>
              <a:headEnd type="none" w="med" len="med"/>
              <a:tailEnd type="none" w="med" len="med"/>
            </a:ln>
          </p:spPr>
        </p:sp>
        <p:sp>
          <p:nvSpPr>
            <p:cNvPr id="49160" name="Line 9"/>
            <p:cNvSpPr/>
            <p:nvPr/>
          </p:nvSpPr>
          <p:spPr>
            <a:xfrm>
              <a:off x="3396" y="504"/>
              <a:ext cx="0" cy="3228"/>
            </a:xfrm>
            <a:prstGeom prst="line">
              <a:avLst/>
            </a:prstGeom>
            <a:ln w="9525" cap="flat" cmpd="sng">
              <a:solidFill>
                <a:schemeClr val="tx1"/>
              </a:solidFill>
              <a:prstDash val="solid"/>
              <a:headEnd type="none" w="med" len="med"/>
              <a:tailEnd type="none" w="med" len="med"/>
            </a:ln>
          </p:spPr>
        </p:sp>
        <p:sp>
          <p:nvSpPr>
            <p:cNvPr id="49161" name="Line 10"/>
            <p:cNvSpPr/>
            <p:nvPr/>
          </p:nvSpPr>
          <p:spPr>
            <a:xfrm>
              <a:off x="3960" y="504"/>
              <a:ext cx="0" cy="3228"/>
            </a:xfrm>
            <a:prstGeom prst="line">
              <a:avLst/>
            </a:prstGeom>
            <a:ln w="9525" cap="flat" cmpd="sng">
              <a:solidFill>
                <a:schemeClr val="tx1"/>
              </a:solidFill>
              <a:prstDash val="solid"/>
              <a:headEnd type="none" w="med" len="med"/>
              <a:tailEnd type="none" w="med" len="med"/>
            </a:ln>
          </p:spPr>
        </p:sp>
        <p:sp>
          <p:nvSpPr>
            <p:cNvPr id="49162" name="Line 11"/>
            <p:cNvSpPr/>
            <p:nvPr/>
          </p:nvSpPr>
          <p:spPr>
            <a:xfrm>
              <a:off x="4368" y="504"/>
              <a:ext cx="0" cy="3228"/>
            </a:xfrm>
            <a:prstGeom prst="line">
              <a:avLst/>
            </a:prstGeom>
            <a:ln w="9525" cap="flat" cmpd="sng">
              <a:solidFill>
                <a:schemeClr val="tx1"/>
              </a:solidFill>
              <a:prstDash val="solid"/>
              <a:headEnd type="none" w="med" len="med"/>
              <a:tailEnd type="none" w="med" len="med"/>
            </a:ln>
          </p:spPr>
        </p:sp>
        <p:sp>
          <p:nvSpPr>
            <p:cNvPr id="49163" name="Line 12"/>
            <p:cNvSpPr/>
            <p:nvPr/>
          </p:nvSpPr>
          <p:spPr>
            <a:xfrm>
              <a:off x="600" y="888"/>
              <a:ext cx="4956" cy="0"/>
            </a:xfrm>
            <a:prstGeom prst="line">
              <a:avLst/>
            </a:prstGeom>
            <a:ln w="9525" cap="flat" cmpd="sng">
              <a:solidFill>
                <a:schemeClr val="tx1"/>
              </a:solidFill>
              <a:prstDash val="solid"/>
              <a:headEnd type="none" w="med" len="med"/>
              <a:tailEnd type="none" w="med" len="med"/>
            </a:ln>
          </p:spPr>
        </p:sp>
        <p:sp>
          <p:nvSpPr>
            <p:cNvPr id="49164" name="Text Box 13"/>
            <p:cNvSpPr txBox="1"/>
            <p:nvPr/>
          </p:nvSpPr>
          <p:spPr>
            <a:xfrm>
              <a:off x="468" y="588"/>
              <a:ext cx="588"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1800" dirty="0">
                  <a:latin typeface="Times New Roman" panose="02020603050405020304" pitchFamily="18" charset="0"/>
                </a:rPr>
                <a:t>顺序号</a:t>
              </a:r>
              <a:endParaRPr lang="zh-CN" altLang="en-US" sz="1800" dirty="0">
                <a:latin typeface="Times New Roman" panose="02020603050405020304" pitchFamily="18" charset="0"/>
              </a:endParaRPr>
            </a:p>
          </p:txBody>
        </p:sp>
        <p:sp>
          <p:nvSpPr>
            <p:cNvPr id="49165" name="Text Box 14"/>
            <p:cNvSpPr txBox="1"/>
            <p:nvPr/>
          </p:nvSpPr>
          <p:spPr>
            <a:xfrm>
              <a:off x="1116" y="564"/>
              <a:ext cx="408"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1800" dirty="0">
                  <a:latin typeface="Times New Roman" panose="02020603050405020304" pitchFamily="18" charset="0"/>
                </a:rPr>
                <a:t>编号</a:t>
              </a:r>
              <a:endParaRPr lang="zh-CN" altLang="en-US" sz="1800" dirty="0">
                <a:latin typeface="Times New Roman" panose="02020603050405020304" pitchFamily="18" charset="0"/>
              </a:endParaRPr>
            </a:p>
          </p:txBody>
        </p:sp>
        <p:sp>
          <p:nvSpPr>
            <p:cNvPr id="49166" name="Text Box 15"/>
            <p:cNvSpPr txBox="1"/>
            <p:nvPr/>
          </p:nvSpPr>
          <p:spPr>
            <a:xfrm>
              <a:off x="1764" y="588"/>
              <a:ext cx="128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1800" dirty="0">
                  <a:latin typeface="Times New Roman" panose="02020603050405020304" pitchFamily="18" charset="0"/>
                </a:rPr>
                <a:t>名	称</a:t>
              </a:r>
              <a:endParaRPr lang="zh-CN" altLang="en-US" sz="1800" dirty="0">
                <a:latin typeface="Times New Roman" panose="02020603050405020304" pitchFamily="18" charset="0"/>
              </a:endParaRPr>
            </a:p>
          </p:txBody>
        </p:sp>
        <p:sp>
          <p:nvSpPr>
            <p:cNvPr id="49167" name="Text Box 16"/>
            <p:cNvSpPr txBox="1"/>
            <p:nvPr/>
          </p:nvSpPr>
          <p:spPr>
            <a:xfrm>
              <a:off x="3360" y="588"/>
              <a:ext cx="63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1800" dirty="0">
                  <a:latin typeface="Times New Roman" panose="02020603050405020304" pitchFamily="18" charset="0"/>
                </a:rPr>
                <a:t>顺序号</a:t>
              </a:r>
              <a:endParaRPr lang="zh-CN" altLang="en-US" sz="1800" dirty="0">
                <a:latin typeface="Times New Roman" panose="02020603050405020304" pitchFamily="18" charset="0"/>
              </a:endParaRPr>
            </a:p>
          </p:txBody>
        </p:sp>
        <p:sp>
          <p:nvSpPr>
            <p:cNvPr id="49168" name="Text Box 17"/>
            <p:cNvSpPr txBox="1"/>
            <p:nvPr/>
          </p:nvSpPr>
          <p:spPr>
            <a:xfrm>
              <a:off x="3996" y="588"/>
              <a:ext cx="468"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编号</a:t>
              </a:r>
              <a:endParaRPr lang="zh-CN" altLang="en-US" sz="1800" dirty="0">
                <a:latin typeface="Times New Roman" panose="02020603050405020304" pitchFamily="18" charset="0"/>
              </a:endParaRPr>
            </a:p>
          </p:txBody>
        </p:sp>
        <p:sp>
          <p:nvSpPr>
            <p:cNvPr id="49169" name="Text Box 18"/>
            <p:cNvSpPr txBox="1"/>
            <p:nvPr/>
          </p:nvSpPr>
          <p:spPr>
            <a:xfrm>
              <a:off x="4452" y="588"/>
              <a:ext cx="110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1800" dirty="0">
                  <a:latin typeface="Times New Roman" panose="02020603050405020304" pitchFamily="18" charset="0"/>
                </a:rPr>
                <a:t>名	称</a:t>
              </a:r>
              <a:endParaRPr lang="zh-CN" altLang="en-US" sz="1800" dirty="0">
                <a:latin typeface="Times New Roman" panose="02020603050405020304" pitchFamily="18" charset="0"/>
              </a:endParaRPr>
            </a:p>
          </p:txBody>
        </p:sp>
        <p:sp>
          <p:nvSpPr>
            <p:cNvPr id="49170" name="Text Box 19"/>
            <p:cNvSpPr txBox="1"/>
            <p:nvPr/>
          </p:nvSpPr>
          <p:spPr>
            <a:xfrm>
              <a:off x="1596" y="960"/>
              <a:ext cx="972" cy="2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endParaRPr lang="zh-CN" altLang="en-US" sz="1600" dirty="0">
                <a:latin typeface="Times New Roman" panose="02020603050405020304" pitchFamily="18" charset="0"/>
              </a:endParaRPr>
            </a:p>
          </p:txBody>
        </p:sp>
        <p:sp>
          <p:nvSpPr>
            <p:cNvPr id="49171" name="Text Box 20"/>
            <p:cNvSpPr txBox="1"/>
            <p:nvPr/>
          </p:nvSpPr>
          <p:spPr>
            <a:xfrm>
              <a:off x="600" y="924"/>
              <a:ext cx="2352"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en-US" altLang="zh-CN" sz="1800" dirty="0">
                  <a:latin typeface="Times New Roman" panose="02020603050405020304" pitchFamily="18" charset="0"/>
                </a:rPr>
                <a:t>43             	</a:t>
              </a:r>
              <a:r>
                <a:rPr lang="zh-CN" altLang="en-US" sz="1800" dirty="0">
                  <a:latin typeface="Times New Roman" panose="02020603050405020304" pitchFamily="18" charset="0"/>
                </a:rPr>
                <a:t>长期应付款</a:t>
              </a:r>
              <a:endParaRPr lang="zh-CN" altLang="en-US" sz="1800" dirty="0">
                <a:latin typeface="Times New Roman" panose="02020603050405020304" pitchFamily="18" charset="0"/>
              </a:endParaRPr>
            </a:p>
          </p:txBody>
        </p:sp>
        <p:sp>
          <p:nvSpPr>
            <p:cNvPr id="49172" name="Text Box 21"/>
            <p:cNvSpPr txBox="1"/>
            <p:nvPr/>
          </p:nvSpPr>
          <p:spPr>
            <a:xfrm>
              <a:off x="600" y="1164"/>
              <a:ext cx="266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en-US" altLang="zh-CN" sz="1800" dirty="0">
                  <a:latin typeface="Times New Roman" panose="02020603050405020304" pitchFamily="18" charset="0"/>
                </a:rPr>
                <a:t>44             	</a:t>
              </a:r>
              <a:r>
                <a:rPr lang="zh-CN" altLang="en-US" sz="1800" dirty="0">
                  <a:latin typeface="Times New Roman" panose="02020603050405020304" pitchFamily="18" charset="0"/>
                </a:rPr>
                <a:t>其他应付款   </a:t>
              </a:r>
              <a:endParaRPr lang="zh-CN" altLang="en-US" sz="1800" dirty="0">
                <a:latin typeface="Times New Roman" panose="02020603050405020304" pitchFamily="18" charset="0"/>
              </a:endParaRPr>
            </a:p>
          </p:txBody>
        </p:sp>
        <p:sp>
          <p:nvSpPr>
            <p:cNvPr id="49173" name="Text Box 22"/>
            <p:cNvSpPr txBox="1"/>
            <p:nvPr/>
          </p:nvSpPr>
          <p:spPr>
            <a:xfrm>
              <a:off x="564" y="1440"/>
              <a:ext cx="254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zh-CN" altLang="en-US" sz="1800" dirty="0">
                  <a:latin typeface="Times New Roman" panose="02020603050405020304" pitchFamily="18" charset="0"/>
                </a:rPr>
                <a:t>                          三、所有者权益类 </a:t>
              </a:r>
              <a:endParaRPr lang="zh-CN" altLang="en-US" sz="1800" dirty="0">
                <a:latin typeface="Times New Roman" panose="02020603050405020304" pitchFamily="18" charset="0"/>
              </a:endParaRPr>
            </a:p>
          </p:txBody>
        </p:sp>
        <p:sp>
          <p:nvSpPr>
            <p:cNvPr id="49174" name="Text Box 23"/>
            <p:cNvSpPr txBox="1"/>
            <p:nvPr/>
          </p:nvSpPr>
          <p:spPr>
            <a:xfrm>
              <a:off x="600" y="1692"/>
              <a:ext cx="264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en-US" altLang="zh-CN" sz="1800" dirty="0">
                  <a:latin typeface="Times New Roman" panose="02020603050405020304" pitchFamily="18" charset="0"/>
                </a:rPr>
                <a:t>45              	</a:t>
              </a:r>
              <a:r>
                <a:rPr lang="zh-CN" altLang="en-US" sz="1800" dirty="0">
                  <a:latin typeface="Times New Roman" panose="02020603050405020304" pitchFamily="18" charset="0"/>
                </a:rPr>
                <a:t>实收资本</a:t>
              </a:r>
              <a:endParaRPr lang="zh-CN" altLang="en-US" sz="1800" dirty="0">
                <a:latin typeface="Times New Roman" panose="02020603050405020304" pitchFamily="18" charset="0"/>
              </a:endParaRPr>
            </a:p>
          </p:txBody>
        </p:sp>
        <p:sp>
          <p:nvSpPr>
            <p:cNvPr id="49175" name="Text Box 24"/>
            <p:cNvSpPr txBox="1"/>
            <p:nvPr/>
          </p:nvSpPr>
          <p:spPr>
            <a:xfrm>
              <a:off x="600" y="1944"/>
              <a:ext cx="260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en-US" altLang="zh-CN" sz="1800" dirty="0">
                  <a:latin typeface="Times New Roman" panose="02020603050405020304" pitchFamily="18" charset="0"/>
                </a:rPr>
                <a:t>46              	</a:t>
              </a:r>
              <a:r>
                <a:rPr lang="zh-CN" altLang="en-US" sz="1800" dirty="0">
                  <a:latin typeface="Times New Roman" panose="02020603050405020304" pitchFamily="18" charset="0"/>
                </a:rPr>
                <a:t>资本公积</a:t>
              </a:r>
              <a:endParaRPr lang="zh-CN" altLang="en-US" sz="1800" dirty="0">
                <a:latin typeface="Times New Roman" panose="02020603050405020304" pitchFamily="18" charset="0"/>
              </a:endParaRPr>
            </a:p>
          </p:txBody>
        </p:sp>
        <p:sp>
          <p:nvSpPr>
            <p:cNvPr id="49176" name="Text Box 25"/>
            <p:cNvSpPr txBox="1"/>
            <p:nvPr/>
          </p:nvSpPr>
          <p:spPr>
            <a:xfrm>
              <a:off x="612" y="2184"/>
              <a:ext cx="252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en-US" altLang="zh-CN" sz="1800" dirty="0">
                  <a:latin typeface="Times New Roman" panose="02020603050405020304" pitchFamily="18" charset="0"/>
                </a:rPr>
                <a:t>47              	</a:t>
              </a:r>
              <a:r>
                <a:rPr lang="zh-CN" altLang="en-US" sz="1800" dirty="0">
                  <a:latin typeface="Times New Roman" panose="02020603050405020304" pitchFamily="18" charset="0"/>
                </a:rPr>
                <a:t>盈余公积</a:t>
              </a:r>
              <a:endParaRPr lang="zh-CN" altLang="en-US" sz="1800" dirty="0">
                <a:latin typeface="Times New Roman" panose="02020603050405020304" pitchFamily="18" charset="0"/>
              </a:endParaRPr>
            </a:p>
          </p:txBody>
        </p:sp>
        <p:sp>
          <p:nvSpPr>
            <p:cNvPr id="49177" name="Text Box 26"/>
            <p:cNvSpPr txBox="1"/>
            <p:nvPr/>
          </p:nvSpPr>
          <p:spPr>
            <a:xfrm>
              <a:off x="600" y="2412"/>
              <a:ext cx="254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en-US" altLang="zh-CN" sz="1800" dirty="0">
                  <a:latin typeface="Times New Roman" panose="02020603050405020304" pitchFamily="18" charset="0"/>
                </a:rPr>
                <a:t>48              	</a:t>
              </a:r>
              <a:r>
                <a:rPr lang="zh-CN" altLang="en-US" sz="1800" dirty="0">
                  <a:latin typeface="Times New Roman" panose="02020603050405020304" pitchFamily="18" charset="0"/>
                </a:rPr>
                <a:t>本年利润</a:t>
              </a:r>
              <a:endParaRPr lang="zh-CN" altLang="en-US" sz="1800" dirty="0">
                <a:latin typeface="Times New Roman" panose="02020603050405020304" pitchFamily="18" charset="0"/>
              </a:endParaRPr>
            </a:p>
          </p:txBody>
        </p:sp>
        <p:sp>
          <p:nvSpPr>
            <p:cNvPr id="49178" name="Text Box 27"/>
            <p:cNvSpPr txBox="1"/>
            <p:nvPr/>
          </p:nvSpPr>
          <p:spPr>
            <a:xfrm>
              <a:off x="600" y="2640"/>
              <a:ext cx="249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en-US" altLang="zh-CN" sz="1800" dirty="0">
                  <a:latin typeface="Times New Roman" panose="02020603050405020304" pitchFamily="18" charset="0"/>
                </a:rPr>
                <a:t>49              	</a:t>
              </a:r>
              <a:r>
                <a:rPr lang="zh-CN" altLang="en-US" sz="1800" dirty="0">
                  <a:latin typeface="Times New Roman" panose="02020603050405020304" pitchFamily="18" charset="0"/>
                </a:rPr>
                <a:t>利润分配</a:t>
              </a:r>
              <a:endParaRPr lang="zh-CN" altLang="en-US" sz="1800" dirty="0">
                <a:latin typeface="Times New Roman" panose="02020603050405020304" pitchFamily="18" charset="0"/>
              </a:endParaRPr>
            </a:p>
          </p:txBody>
        </p:sp>
        <p:sp>
          <p:nvSpPr>
            <p:cNvPr id="49179" name="Text Box 28"/>
            <p:cNvSpPr txBox="1"/>
            <p:nvPr/>
          </p:nvSpPr>
          <p:spPr>
            <a:xfrm>
              <a:off x="600" y="2892"/>
              <a:ext cx="255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zh-CN" altLang="en-US" sz="1800" dirty="0">
                  <a:latin typeface="Times New Roman" panose="02020603050405020304" pitchFamily="18" charset="0"/>
                </a:rPr>
                <a:t>                         四、成本类</a:t>
              </a:r>
              <a:endParaRPr lang="zh-CN" altLang="en-US" sz="1800" dirty="0">
                <a:latin typeface="Times New Roman" panose="02020603050405020304" pitchFamily="18" charset="0"/>
              </a:endParaRPr>
            </a:p>
          </p:txBody>
        </p:sp>
        <p:sp>
          <p:nvSpPr>
            <p:cNvPr id="49180" name="Text Box 29"/>
            <p:cNvSpPr txBox="1"/>
            <p:nvPr/>
          </p:nvSpPr>
          <p:spPr>
            <a:xfrm>
              <a:off x="528" y="3144"/>
              <a:ext cx="267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50              	</a:t>
              </a:r>
              <a:r>
                <a:rPr lang="zh-CN" altLang="en-US" sz="1800" dirty="0">
                  <a:latin typeface="Times New Roman" panose="02020603050405020304" pitchFamily="18" charset="0"/>
                </a:rPr>
                <a:t>生产成本</a:t>
              </a:r>
              <a:endParaRPr lang="zh-CN" altLang="en-US" sz="1800" dirty="0">
                <a:latin typeface="Times New Roman" panose="02020603050405020304" pitchFamily="18" charset="0"/>
              </a:endParaRPr>
            </a:p>
          </p:txBody>
        </p:sp>
        <p:sp>
          <p:nvSpPr>
            <p:cNvPr id="49181" name="Text Box 30"/>
            <p:cNvSpPr txBox="1"/>
            <p:nvPr/>
          </p:nvSpPr>
          <p:spPr>
            <a:xfrm>
              <a:off x="588" y="3384"/>
              <a:ext cx="194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en-US" altLang="zh-CN" sz="1800" dirty="0">
                  <a:latin typeface="Times New Roman" panose="02020603050405020304" pitchFamily="18" charset="0"/>
                </a:rPr>
                <a:t>51               	</a:t>
              </a:r>
              <a:r>
                <a:rPr lang="zh-CN" altLang="en-US" sz="1800" dirty="0">
                  <a:latin typeface="Times New Roman" panose="02020603050405020304" pitchFamily="18" charset="0"/>
                </a:rPr>
                <a:t>制造费用</a:t>
              </a:r>
              <a:endParaRPr lang="zh-CN" altLang="en-US" sz="1800" dirty="0">
                <a:latin typeface="Times New Roman" panose="02020603050405020304" pitchFamily="18" charset="0"/>
              </a:endParaRPr>
            </a:p>
          </p:txBody>
        </p:sp>
        <p:sp>
          <p:nvSpPr>
            <p:cNvPr id="49182" name="Text Box 31"/>
            <p:cNvSpPr txBox="1"/>
            <p:nvPr/>
          </p:nvSpPr>
          <p:spPr>
            <a:xfrm>
              <a:off x="3372" y="900"/>
              <a:ext cx="195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zh-CN" altLang="en-US" sz="1800" dirty="0">
                  <a:latin typeface="Times New Roman" panose="02020603050405020304" pitchFamily="18" charset="0"/>
                </a:rPr>
                <a:t>                            五、损益类</a:t>
              </a:r>
              <a:endParaRPr lang="zh-CN" altLang="en-US" sz="1800" dirty="0">
                <a:latin typeface="Times New Roman" panose="02020603050405020304" pitchFamily="18" charset="0"/>
              </a:endParaRPr>
            </a:p>
          </p:txBody>
        </p:sp>
        <p:sp>
          <p:nvSpPr>
            <p:cNvPr id="49183" name="Text Box 32"/>
            <p:cNvSpPr txBox="1"/>
            <p:nvPr/>
          </p:nvSpPr>
          <p:spPr>
            <a:xfrm>
              <a:off x="3408" y="1140"/>
              <a:ext cx="231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52            	</a:t>
              </a:r>
              <a:r>
                <a:rPr lang="zh-CN" altLang="en-US" sz="1800" dirty="0">
                  <a:latin typeface="Times New Roman" panose="02020603050405020304" pitchFamily="18" charset="0"/>
                </a:rPr>
                <a:t>主营业务收入 </a:t>
              </a:r>
              <a:endParaRPr lang="zh-CN" altLang="en-US" sz="1800" dirty="0">
                <a:latin typeface="Times New Roman" panose="02020603050405020304" pitchFamily="18" charset="0"/>
              </a:endParaRPr>
            </a:p>
          </p:txBody>
        </p:sp>
        <p:sp>
          <p:nvSpPr>
            <p:cNvPr id="49184" name="Text Box 33"/>
            <p:cNvSpPr txBox="1"/>
            <p:nvPr/>
          </p:nvSpPr>
          <p:spPr>
            <a:xfrm>
              <a:off x="3408" y="1380"/>
              <a:ext cx="231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53            	</a:t>
              </a:r>
              <a:r>
                <a:rPr lang="zh-CN" altLang="en-US" sz="1800" dirty="0">
                  <a:latin typeface="Times New Roman" panose="02020603050405020304" pitchFamily="18" charset="0"/>
                </a:rPr>
                <a:t>主营业务成本</a:t>
              </a:r>
              <a:endParaRPr lang="zh-CN" altLang="en-US" sz="1800" dirty="0">
                <a:latin typeface="Times New Roman" panose="02020603050405020304" pitchFamily="18" charset="0"/>
              </a:endParaRPr>
            </a:p>
          </p:txBody>
        </p:sp>
        <p:sp>
          <p:nvSpPr>
            <p:cNvPr id="49185" name="Text Box 34"/>
            <p:cNvSpPr txBox="1"/>
            <p:nvPr/>
          </p:nvSpPr>
          <p:spPr>
            <a:xfrm>
              <a:off x="3408" y="1620"/>
              <a:ext cx="2268"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54            	</a:t>
              </a:r>
              <a:r>
                <a:rPr lang="zh-CN" altLang="en-US" sz="1800" dirty="0">
                  <a:latin typeface="Times New Roman" panose="02020603050405020304" pitchFamily="18" charset="0"/>
                </a:rPr>
                <a:t>销售费用</a:t>
              </a:r>
              <a:endParaRPr lang="zh-CN" altLang="en-US" sz="1800" dirty="0">
                <a:latin typeface="Times New Roman" panose="02020603050405020304" pitchFamily="18" charset="0"/>
              </a:endParaRPr>
            </a:p>
          </p:txBody>
        </p:sp>
        <p:sp>
          <p:nvSpPr>
            <p:cNvPr id="49186" name="Text Box 35"/>
            <p:cNvSpPr txBox="1"/>
            <p:nvPr/>
          </p:nvSpPr>
          <p:spPr>
            <a:xfrm>
              <a:off x="3408" y="1872"/>
              <a:ext cx="264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55            	</a:t>
              </a:r>
              <a:r>
                <a:rPr lang="zh-CN" altLang="en-US" sz="1800" dirty="0">
                  <a:latin typeface="Times New Roman" panose="02020603050405020304" pitchFamily="18" charset="0"/>
                </a:rPr>
                <a:t>营业税金及附加  </a:t>
              </a:r>
              <a:r>
                <a:rPr lang="zh-CN" altLang="en-US" sz="1600" dirty="0">
                  <a:latin typeface="Times New Roman" panose="02020603050405020304" pitchFamily="18" charset="0"/>
                </a:rPr>
                <a:t>      </a:t>
              </a:r>
              <a:endParaRPr lang="zh-CN" altLang="en-US" sz="1600" dirty="0">
                <a:latin typeface="Times New Roman" panose="02020603050405020304" pitchFamily="18" charset="0"/>
              </a:endParaRPr>
            </a:p>
          </p:txBody>
        </p:sp>
        <p:sp>
          <p:nvSpPr>
            <p:cNvPr id="49187" name="Text Box 36"/>
            <p:cNvSpPr txBox="1"/>
            <p:nvPr/>
          </p:nvSpPr>
          <p:spPr>
            <a:xfrm>
              <a:off x="3456" y="3060"/>
              <a:ext cx="2508" cy="2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endParaRPr lang="zh-CN" altLang="en-US" sz="1600" dirty="0">
                <a:latin typeface="Times New Roman" panose="02020603050405020304" pitchFamily="18" charset="0"/>
              </a:endParaRPr>
            </a:p>
          </p:txBody>
        </p:sp>
        <p:sp>
          <p:nvSpPr>
            <p:cNvPr id="49188" name="Text Box 37"/>
            <p:cNvSpPr txBox="1"/>
            <p:nvPr/>
          </p:nvSpPr>
          <p:spPr>
            <a:xfrm>
              <a:off x="3408" y="2136"/>
              <a:ext cx="264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56           	</a:t>
              </a:r>
              <a:r>
                <a:rPr lang="zh-CN" altLang="en-US" sz="1800" dirty="0">
                  <a:latin typeface="Times New Roman" panose="02020603050405020304" pitchFamily="18" charset="0"/>
                </a:rPr>
                <a:t>其他业务收入</a:t>
              </a:r>
              <a:endParaRPr lang="zh-CN" altLang="en-US" sz="1800" dirty="0">
                <a:latin typeface="Times New Roman" panose="02020603050405020304" pitchFamily="18" charset="0"/>
              </a:endParaRPr>
            </a:p>
          </p:txBody>
        </p:sp>
        <p:sp>
          <p:nvSpPr>
            <p:cNvPr id="49189" name="Text Box 38"/>
            <p:cNvSpPr txBox="1"/>
            <p:nvPr/>
          </p:nvSpPr>
          <p:spPr>
            <a:xfrm>
              <a:off x="3408" y="2376"/>
              <a:ext cx="236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57            	</a:t>
              </a:r>
              <a:r>
                <a:rPr lang="zh-CN" altLang="en-US" sz="1800" dirty="0">
                  <a:latin typeface="Times New Roman" panose="02020603050405020304" pitchFamily="18" charset="0"/>
                </a:rPr>
                <a:t>其他业务成本</a:t>
              </a:r>
              <a:endParaRPr lang="zh-CN" altLang="en-US" sz="1800" dirty="0">
                <a:latin typeface="Times New Roman" panose="02020603050405020304" pitchFamily="18" charset="0"/>
              </a:endParaRPr>
            </a:p>
          </p:txBody>
        </p:sp>
        <p:sp>
          <p:nvSpPr>
            <p:cNvPr id="49190" name="Text Box 39"/>
            <p:cNvSpPr txBox="1"/>
            <p:nvPr/>
          </p:nvSpPr>
          <p:spPr>
            <a:xfrm>
              <a:off x="3408" y="2844"/>
              <a:ext cx="240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59            	</a:t>
              </a:r>
              <a:r>
                <a:rPr lang="zh-CN" altLang="en-US" sz="1800" dirty="0">
                  <a:latin typeface="Times New Roman" panose="02020603050405020304" pitchFamily="18" charset="0"/>
                </a:rPr>
                <a:t>财务费用</a:t>
              </a:r>
              <a:endParaRPr lang="zh-CN" altLang="en-US" sz="1800" dirty="0">
                <a:latin typeface="Times New Roman" panose="02020603050405020304" pitchFamily="18" charset="0"/>
              </a:endParaRPr>
            </a:p>
          </p:txBody>
        </p:sp>
        <p:sp>
          <p:nvSpPr>
            <p:cNvPr id="49191" name="Line 40"/>
            <p:cNvSpPr/>
            <p:nvPr/>
          </p:nvSpPr>
          <p:spPr>
            <a:xfrm>
              <a:off x="660" y="3732"/>
              <a:ext cx="4944" cy="0"/>
            </a:xfrm>
            <a:prstGeom prst="line">
              <a:avLst/>
            </a:prstGeom>
            <a:ln w="9525" cap="flat" cmpd="sng">
              <a:solidFill>
                <a:schemeClr val="tx1"/>
              </a:solidFill>
              <a:prstDash val="solid"/>
              <a:headEnd type="none" w="med" len="med"/>
              <a:tailEnd type="none" w="med" len="med"/>
            </a:ln>
          </p:spPr>
        </p:sp>
        <p:sp>
          <p:nvSpPr>
            <p:cNvPr id="49192" name="Text Box 41"/>
            <p:cNvSpPr txBox="1"/>
            <p:nvPr/>
          </p:nvSpPr>
          <p:spPr>
            <a:xfrm>
              <a:off x="3432" y="3108"/>
              <a:ext cx="1980" cy="2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1600" dirty="0">
                <a:latin typeface="Times New Roman" panose="02020603050405020304" pitchFamily="18" charset="0"/>
              </a:endParaRPr>
            </a:p>
          </p:txBody>
        </p:sp>
        <p:sp>
          <p:nvSpPr>
            <p:cNvPr id="49193" name="Text Box 42"/>
            <p:cNvSpPr txBox="1"/>
            <p:nvPr/>
          </p:nvSpPr>
          <p:spPr>
            <a:xfrm>
              <a:off x="3420" y="3120"/>
              <a:ext cx="2064" cy="2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1600" dirty="0">
                <a:latin typeface="Times New Roman" panose="02020603050405020304" pitchFamily="18" charset="0"/>
              </a:endParaRPr>
            </a:p>
          </p:txBody>
        </p:sp>
        <p:sp>
          <p:nvSpPr>
            <p:cNvPr id="49194" name="Text Box 43"/>
            <p:cNvSpPr txBox="1"/>
            <p:nvPr/>
          </p:nvSpPr>
          <p:spPr>
            <a:xfrm>
              <a:off x="3420" y="3108"/>
              <a:ext cx="212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60          	</a:t>
              </a:r>
              <a:r>
                <a:rPr lang="zh-CN" altLang="en-US" sz="1800" dirty="0">
                  <a:latin typeface="Times New Roman" panose="02020603050405020304" pitchFamily="18" charset="0"/>
                </a:rPr>
                <a:t>投资收益</a:t>
              </a:r>
              <a:endParaRPr lang="zh-CN" altLang="en-US" sz="1800" dirty="0">
                <a:latin typeface="Times New Roman" panose="02020603050405020304" pitchFamily="18" charset="0"/>
              </a:endParaRPr>
            </a:p>
          </p:txBody>
        </p:sp>
        <p:sp>
          <p:nvSpPr>
            <p:cNvPr id="49195" name="Text Box 44"/>
            <p:cNvSpPr txBox="1"/>
            <p:nvPr/>
          </p:nvSpPr>
          <p:spPr>
            <a:xfrm>
              <a:off x="3444" y="3372"/>
              <a:ext cx="2412"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61                          </a:t>
              </a:r>
              <a:r>
                <a:rPr lang="zh-CN" altLang="en-US" sz="1800" dirty="0">
                  <a:latin typeface="Times New Roman" panose="02020603050405020304" pitchFamily="18" charset="0"/>
                </a:rPr>
                <a:t>营业外收入</a:t>
              </a:r>
              <a:endParaRPr lang="zh-CN" altLang="en-US" sz="1800" dirty="0">
                <a:latin typeface="Times New Roman" panose="02020603050405020304" pitchFamily="18" charset="0"/>
              </a:endParaRPr>
            </a:p>
          </p:txBody>
        </p:sp>
        <p:sp>
          <p:nvSpPr>
            <p:cNvPr id="49196" name="Text Box 45"/>
            <p:cNvSpPr txBox="1"/>
            <p:nvPr/>
          </p:nvSpPr>
          <p:spPr>
            <a:xfrm>
              <a:off x="3420" y="2616"/>
              <a:ext cx="2520" cy="2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1600" dirty="0">
                <a:latin typeface="Times New Roman" panose="02020603050405020304" pitchFamily="18" charset="0"/>
              </a:endParaRPr>
            </a:p>
          </p:txBody>
        </p:sp>
        <p:sp>
          <p:nvSpPr>
            <p:cNvPr id="49197" name="Text Box 46"/>
            <p:cNvSpPr txBox="1"/>
            <p:nvPr/>
          </p:nvSpPr>
          <p:spPr>
            <a:xfrm>
              <a:off x="3480" y="2616"/>
              <a:ext cx="228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58                          </a:t>
              </a:r>
              <a:r>
                <a:rPr lang="zh-CN" altLang="en-US" sz="1800" dirty="0">
                  <a:latin typeface="Times New Roman" panose="02020603050405020304" pitchFamily="18" charset="0"/>
                </a:rPr>
                <a:t>管理费用</a:t>
              </a:r>
              <a:endParaRPr lang="zh-CN" altLang="en-US" sz="1800" dirty="0">
                <a:latin typeface="Times New Roman" panose="02020603050405020304" pitchFamily="18" charset="0"/>
              </a:endParaRP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51236" name="Rectangle 4"/>
          <p:cNvSpPr>
            <a:spLocks noGrp="1"/>
          </p:cNvSpPr>
          <p:nvPr>
            <p:ph idx="1"/>
          </p:nvPr>
        </p:nvSpPr>
        <p:spPr>
          <a:xfrm>
            <a:off x="506413" y="1073150"/>
            <a:ext cx="8382000" cy="6172200"/>
          </a:xfrm>
        </p:spPr>
        <p:txBody>
          <a:bodyPr vert="horz" wrap="square" lIns="91440" tIns="45720" rIns="91440" bIns="45720" anchor="t" anchorCtr="0"/>
          <a:p>
            <a:pPr eaLnBrk="1" hangingPunct="1"/>
            <a:r>
              <a:rPr lang="zh-CN" altLang="en-US" dirty="0"/>
              <a:t>续上表</a:t>
            </a:r>
            <a:endParaRPr lang="zh-CN" altLang="en-US" dirty="0"/>
          </a:p>
          <a:p>
            <a:pPr eaLnBrk="1" hangingPunct="1"/>
            <a:endParaRPr lang="zh-CN" altLang="en-US" dirty="0"/>
          </a:p>
          <a:p>
            <a:pPr eaLnBrk="1" hangingPunct="1"/>
            <a:endParaRPr lang="zh-CN" altLang="en-US" dirty="0"/>
          </a:p>
          <a:p>
            <a:pPr eaLnBrk="1" hangingPunct="1"/>
            <a:endParaRPr lang="zh-CN" altLang="en-US" dirty="0"/>
          </a:p>
          <a:p>
            <a:pPr eaLnBrk="1" hangingPunct="1"/>
            <a:endParaRPr lang="zh-CN" altLang="en-US" dirty="0"/>
          </a:p>
          <a:p>
            <a:pPr eaLnBrk="1" hangingPunct="1"/>
            <a:endParaRPr lang="zh-CN" altLang="en-US" dirty="0"/>
          </a:p>
          <a:p>
            <a:pPr eaLnBrk="1" hangingPunct="1"/>
            <a:endParaRPr lang="zh-CN" altLang="en-US" dirty="0"/>
          </a:p>
        </p:txBody>
      </p:sp>
      <p:grpSp>
        <p:nvGrpSpPr>
          <p:cNvPr id="2" name="Group 5"/>
          <p:cNvGrpSpPr/>
          <p:nvPr/>
        </p:nvGrpSpPr>
        <p:grpSpPr>
          <a:xfrm>
            <a:off x="468313" y="1644650"/>
            <a:ext cx="8534400" cy="2271713"/>
            <a:chOff x="396" y="504"/>
            <a:chExt cx="5376" cy="1431"/>
          </a:xfrm>
        </p:grpSpPr>
        <p:grpSp>
          <p:nvGrpSpPr>
            <p:cNvPr id="50181" name="Group 6"/>
            <p:cNvGrpSpPr/>
            <p:nvPr/>
          </p:nvGrpSpPr>
          <p:grpSpPr>
            <a:xfrm>
              <a:off x="396" y="504"/>
              <a:ext cx="5172" cy="1176"/>
              <a:chOff x="396" y="504"/>
              <a:chExt cx="5172" cy="1176"/>
            </a:xfrm>
          </p:grpSpPr>
          <p:sp>
            <p:nvSpPr>
              <p:cNvPr id="50183" name="Line 7"/>
              <p:cNvSpPr/>
              <p:nvPr/>
            </p:nvSpPr>
            <p:spPr>
              <a:xfrm>
                <a:off x="612" y="504"/>
                <a:ext cx="4956" cy="0"/>
              </a:xfrm>
              <a:prstGeom prst="line">
                <a:avLst/>
              </a:prstGeom>
              <a:ln w="9525" cap="flat" cmpd="sng">
                <a:solidFill>
                  <a:schemeClr val="tx1"/>
                </a:solidFill>
                <a:prstDash val="solid"/>
                <a:headEnd type="none" w="med" len="med"/>
                <a:tailEnd type="none" w="med" len="med"/>
              </a:ln>
            </p:spPr>
          </p:sp>
          <p:sp>
            <p:nvSpPr>
              <p:cNvPr id="50184" name="Line 8"/>
              <p:cNvSpPr/>
              <p:nvPr/>
            </p:nvSpPr>
            <p:spPr>
              <a:xfrm>
                <a:off x="600" y="888"/>
                <a:ext cx="4956" cy="0"/>
              </a:xfrm>
              <a:prstGeom prst="line">
                <a:avLst/>
              </a:prstGeom>
              <a:ln w="9525" cap="flat" cmpd="sng">
                <a:solidFill>
                  <a:schemeClr val="tx1"/>
                </a:solidFill>
                <a:prstDash val="solid"/>
                <a:headEnd type="none" w="med" len="med"/>
                <a:tailEnd type="none" w="med" len="med"/>
              </a:ln>
            </p:spPr>
          </p:sp>
          <p:sp>
            <p:nvSpPr>
              <p:cNvPr id="50185" name="Text Box 9"/>
              <p:cNvSpPr txBox="1"/>
              <p:nvPr/>
            </p:nvSpPr>
            <p:spPr>
              <a:xfrm>
                <a:off x="1116" y="564"/>
                <a:ext cx="408"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1800" dirty="0">
                    <a:latin typeface="Times New Roman" panose="02020603050405020304" pitchFamily="18" charset="0"/>
                  </a:rPr>
                  <a:t>编号</a:t>
                </a:r>
                <a:endParaRPr lang="zh-CN" altLang="en-US" sz="1800" dirty="0">
                  <a:latin typeface="Times New Roman" panose="02020603050405020304" pitchFamily="18" charset="0"/>
                </a:endParaRPr>
              </a:p>
            </p:txBody>
          </p:sp>
          <p:sp>
            <p:nvSpPr>
              <p:cNvPr id="50186" name="Text Box 10"/>
              <p:cNvSpPr txBox="1"/>
              <p:nvPr/>
            </p:nvSpPr>
            <p:spPr>
              <a:xfrm>
                <a:off x="1764" y="588"/>
                <a:ext cx="128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1800" dirty="0">
                    <a:latin typeface="Times New Roman" panose="02020603050405020304" pitchFamily="18" charset="0"/>
                  </a:rPr>
                  <a:t>名	称</a:t>
                </a:r>
                <a:endParaRPr lang="zh-CN" altLang="en-US" sz="1800" dirty="0">
                  <a:latin typeface="Times New Roman" panose="02020603050405020304" pitchFamily="18" charset="0"/>
                </a:endParaRPr>
              </a:p>
            </p:txBody>
          </p:sp>
          <p:sp>
            <p:nvSpPr>
              <p:cNvPr id="50187" name="Text Box 11"/>
              <p:cNvSpPr txBox="1"/>
              <p:nvPr/>
            </p:nvSpPr>
            <p:spPr>
              <a:xfrm>
                <a:off x="3360" y="588"/>
                <a:ext cx="63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1800" dirty="0">
                    <a:latin typeface="Times New Roman" panose="02020603050405020304" pitchFamily="18" charset="0"/>
                  </a:rPr>
                  <a:t>顺序号</a:t>
                </a:r>
                <a:endParaRPr lang="zh-CN" altLang="en-US" sz="1800" dirty="0">
                  <a:latin typeface="Times New Roman" panose="02020603050405020304" pitchFamily="18" charset="0"/>
                </a:endParaRPr>
              </a:p>
            </p:txBody>
          </p:sp>
          <p:sp>
            <p:nvSpPr>
              <p:cNvPr id="50188" name="Text Box 12"/>
              <p:cNvSpPr txBox="1"/>
              <p:nvPr/>
            </p:nvSpPr>
            <p:spPr>
              <a:xfrm>
                <a:off x="3996" y="588"/>
                <a:ext cx="468"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编号</a:t>
                </a:r>
                <a:endParaRPr lang="zh-CN" altLang="en-US" sz="1800" dirty="0">
                  <a:latin typeface="Times New Roman" panose="02020603050405020304" pitchFamily="18" charset="0"/>
                </a:endParaRPr>
              </a:p>
            </p:txBody>
          </p:sp>
          <p:sp>
            <p:nvSpPr>
              <p:cNvPr id="50189" name="Text Box 13"/>
              <p:cNvSpPr txBox="1"/>
              <p:nvPr/>
            </p:nvSpPr>
            <p:spPr>
              <a:xfrm>
                <a:off x="4452" y="588"/>
                <a:ext cx="110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1800" dirty="0">
                    <a:latin typeface="Times New Roman" panose="02020603050405020304" pitchFamily="18" charset="0"/>
                  </a:rPr>
                  <a:t>名	称</a:t>
                </a:r>
                <a:endParaRPr lang="zh-CN" altLang="en-US" sz="1800" dirty="0">
                  <a:latin typeface="Times New Roman" panose="02020603050405020304" pitchFamily="18" charset="0"/>
                </a:endParaRPr>
              </a:p>
            </p:txBody>
          </p:sp>
          <p:sp>
            <p:nvSpPr>
              <p:cNvPr id="50190" name="Text Box 14"/>
              <p:cNvSpPr txBox="1"/>
              <p:nvPr/>
            </p:nvSpPr>
            <p:spPr>
              <a:xfrm>
                <a:off x="1596" y="960"/>
                <a:ext cx="972" cy="2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endParaRPr lang="zh-CN" altLang="en-US" sz="1600" dirty="0">
                  <a:latin typeface="Times New Roman" panose="02020603050405020304" pitchFamily="18" charset="0"/>
                </a:endParaRPr>
              </a:p>
            </p:txBody>
          </p:sp>
          <p:sp>
            <p:nvSpPr>
              <p:cNvPr id="50191" name="Text Box 15"/>
              <p:cNvSpPr txBox="1"/>
              <p:nvPr/>
            </p:nvSpPr>
            <p:spPr>
              <a:xfrm>
                <a:off x="600" y="924"/>
                <a:ext cx="2352"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en-US" altLang="zh-CN" sz="1800" dirty="0">
                    <a:latin typeface="Times New Roman" panose="02020603050405020304" pitchFamily="18" charset="0"/>
                  </a:rPr>
                  <a:t>62 	                 </a:t>
                </a:r>
                <a:r>
                  <a:rPr lang="zh-CN" altLang="en-US" sz="1800" dirty="0">
                    <a:latin typeface="Times New Roman" panose="02020603050405020304" pitchFamily="18" charset="0"/>
                  </a:rPr>
                  <a:t>营业外支出</a:t>
                </a:r>
                <a:endParaRPr lang="zh-CN" altLang="en-US" sz="1800" dirty="0">
                  <a:latin typeface="Times New Roman" panose="02020603050405020304" pitchFamily="18" charset="0"/>
                </a:endParaRPr>
              </a:p>
            </p:txBody>
          </p:sp>
          <p:sp>
            <p:nvSpPr>
              <p:cNvPr id="50192" name="Text Box 16"/>
              <p:cNvSpPr txBox="1"/>
              <p:nvPr/>
            </p:nvSpPr>
            <p:spPr>
              <a:xfrm>
                <a:off x="588" y="1164"/>
                <a:ext cx="266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en-US" altLang="zh-CN" sz="1800" dirty="0">
                    <a:latin typeface="Times New Roman" panose="02020603050405020304" pitchFamily="18" charset="0"/>
                  </a:rPr>
                  <a:t>63                  	</a:t>
                </a:r>
                <a:r>
                  <a:rPr lang="zh-CN" altLang="en-US" sz="1800" dirty="0">
                    <a:latin typeface="Times New Roman" panose="02020603050405020304" pitchFamily="18" charset="0"/>
                  </a:rPr>
                  <a:t>所得税费用</a:t>
                </a: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p:txBody>
          </p:sp>
          <p:sp>
            <p:nvSpPr>
              <p:cNvPr id="50193" name="Text Box 17"/>
              <p:cNvSpPr txBox="1"/>
              <p:nvPr/>
            </p:nvSpPr>
            <p:spPr>
              <a:xfrm>
                <a:off x="564" y="1428"/>
                <a:ext cx="3252"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t" hangingPunct="1">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64 	               </a:t>
                </a:r>
                <a:r>
                  <a:rPr lang="zh-CN" altLang="en-US" sz="1800" dirty="0">
                    <a:latin typeface="Times New Roman" panose="02020603050405020304" pitchFamily="18" charset="0"/>
                  </a:rPr>
                  <a:t>以前年度损益调整</a:t>
                </a:r>
                <a:endParaRPr lang="zh-CN" altLang="en-US" sz="1800" dirty="0">
                  <a:latin typeface="Times New Roman" panose="02020603050405020304" pitchFamily="18" charset="0"/>
                </a:endParaRPr>
              </a:p>
            </p:txBody>
          </p:sp>
          <p:sp>
            <p:nvSpPr>
              <p:cNvPr id="50194" name="Line 18"/>
              <p:cNvSpPr/>
              <p:nvPr/>
            </p:nvSpPr>
            <p:spPr>
              <a:xfrm>
                <a:off x="1068" y="504"/>
                <a:ext cx="0" cy="1164"/>
              </a:xfrm>
              <a:prstGeom prst="line">
                <a:avLst/>
              </a:prstGeom>
              <a:ln w="9525" cap="flat" cmpd="sng">
                <a:solidFill>
                  <a:schemeClr val="tx1"/>
                </a:solidFill>
                <a:prstDash val="solid"/>
                <a:headEnd type="none" w="med" len="med"/>
                <a:tailEnd type="none" w="med" len="med"/>
              </a:ln>
            </p:spPr>
          </p:sp>
          <p:sp>
            <p:nvSpPr>
              <p:cNvPr id="50195" name="Line 19"/>
              <p:cNvSpPr/>
              <p:nvPr/>
            </p:nvSpPr>
            <p:spPr>
              <a:xfrm>
                <a:off x="1524" y="516"/>
                <a:ext cx="0" cy="1152"/>
              </a:xfrm>
              <a:prstGeom prst="line">
                <a:avLst/>
              </a:prstGeom>
              <a:ln w="9525" cap="flat" cmpd="sng">
                <a:solidFill>
                  <a:schemeClr val="tx1"/>
                </a:solidFill>
                <a:prstDash val="solid"/>
                <a:headEnd type="none" w="med" len="med"/>
                <a:tailEnd type="none" w="med" len="med"/>
              </a:ln>
            </p:spPr>
          </p:sp>
          <p:sp>
            <p:nvSpPr>
              <p:cNvPr id="50196" name="Line 20"/>
              <p:cNvSpPr/>
              <p:nvPr/>
            </p:nvSpPr>
            <p:spPr>
              <a:xfrm>
                <a:off x="3276" y="516"/>
                <a:ext cx="0" cy="1164"/>
              </a:xfrm>
              <a:prstGeom prst="line">
                <a:avLst/>
              </a:prstGeom>
              <a:ln w="9525" cap="flat" cmpd="sng">
                <a:solidFill>
                  <a:schemeClr val="tx1"/>
                </a:solidFill>
                <a:prstDash val="solid"/>
                <a:headEnd type="none" w="med" len="med"/>
                <a:tailEnd type="none" w="med" len="med"/>
              </a:ln>
            </p:spPr>
          </p:sp>
          <p:sp>
            <p:nvSpPr>
              <p:cNvPr id="50197" name="Line 21"/>
              <p:cNvSpPr/>
              <p:nvPr/>
            </p:nvSpPr>
            <p:spPr>
              <a:xfrm>
                <a:off x="4404" y="504"/>
                <a:ext cx="0" cy="1176"/>
              </a:xfrm>
              <a:prstGeom prst="line">
                <a:avLst/>
              </a:prstGeom>
              <a:ln w="9525" cap="flat" cmpd="sng">
                <a:solidFill>
                  <a:schemeClr val="tx1"/>
                </a:solidFill>
                <a:prstDash val="solid"/>
                <a:headEnd type="none" w="med" len="med"/>
                <a:tailEnd type="none" w="med" len="med"/>
              </a:ln>
            </p:spPr>
          </p:sp>
          <p:sp>
            <p:nvSpPr>
              <p:cNvPr id="50198" name="Line 22"/>
              <p:cNvSpPr/>
              <p:nvPr/>
            </p:nvSpPr>
            <p:spPr>
              <a:xfrm>
                <a:off x="3336" y="516"/>
                <a:ext cx="0" cy="1164"/>
              </a:xfrm>
              <a:prstGeom prst="line">
                <a:avLst/>
              </a:prstGeom>
              <a:ln w="9525" cap="flat" cmpd="sng">
                <a:solidFill>
                  <a:schemeClr val="tx1"/>
                </a:solidFill>
                <a:prstDash val="solid"/>
                <a:headEnd type="none" w="med" len="med"/>
                <a:tailEnd type="none" w="med" len="med"/>
              </a:ln>
            </p:spPr>
          </p:sp>
          <p:sp>
            <p:nvSpPr>
              <p:cNvPr id="50199" name="Line 23"/>
              <p:cNvSpPr/>
              <p:nvPr/>
            </p:nvSpPr>
            <p:spPr>
              <a:xfrm>
                <a:off x="3960" y="504"/>
                <a:ext cx="0" cy="1164"/>
              </a:xfrm>
              <a:prstGeom prst="line">
                <a:avLst/>
              </a:prstGeom>
              <a:ln w="9525" cap="flat" cmpd="sng">
                <a:solidFill>
                  <a:schemeClr val="tx1"/>
                </a:solidFill>
                <a:prstDash val="solid"/>
                <a:headEnd type="none" w="med" len="med"/>
                <a:tailEnd type="none" w="med" len="med"/>
              </a:ln>
            </p:spPr>
          </p:sp>
          <p:sp>
            <p:nvSpPr>
              <p:cNvPr id="50200" name="Text Box 24"/>
              <p:cNvSpPr txBox="1"/>
              <p:nvPr/>
            </p:nvSpPr>
            <p:spPr>
              <a:xfrm>
                <a:off x="396" y="588"/>
                <a:ext cx="62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1800" dirty="0">
                    <a:latin typeface="Times New Roman" panose="02020603050405020304" pitchFamily="18" charset="0"/>
                  </a:rPr>
                  <a:t> 顺序号</a:t>
                </a:r>
                <a:endParaRPr lang="zh-CN" altLang="en-US" sz="1800" dirty="0">
                  <a:latin typeface="Times New Roman" panose="02020603050405020304" pitchFamily="18" charset="0"/>
                </a:endParaRPr>
              </a:p>
            </p:txBody>
          </p:sp>
          <p:sp>
            <p:nvSpPr>
              <p:cNvPr id="50201" name="Line 25"/>
              <p:cNvSpPr/>
              <p:nvPr/>
            </p:nvSpPr>
            <p:spPr>
              <a:xfrm>
                <a:off x="612" y="1668"/>
                <a:ext cx="4956" cy="0"/>
              </a:xfrm>
              <a:prstGeom prst="line">
                <a:avLst/>
              </a:prstGeom>
              <a:ln w="9525" cap="flat" cmpd="sng">
                <a:solidFill>
                  <a:schemeClr val="tx1"/>
                </a:solidFill>
                <a:prstDash val="solid"/>
                <a:headEnd type="none" w="med" len="med"/>
                <a:tailEnd type="none" w="med" len="med"/>
              </a:ln>
            </p:spPr>
          </p:sp>
        </p:grpSp>
        <p:sp>
          <p:nvSpPr>
            <p:cNvPr id="50182" name="Text Box 26"/>
            <p:cNvSpPr txBox="1"/>
            <p:nvPr/>
          </p:nvSpPr>
          <p:spPr>
            <a:xfrm>
              <a:off x="504" y="1704"/>
              <a:ext cx="5268"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endParaRPr lang="zh-CN" altLang="en-US" sz="1800" dirty="0">
                <a:latin typeface="Times New Roman" panose="02020603050405020304" pitchFamily="18" charset="0"/>
              </a:endParaRP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351236">
                                            <p:txEl>
                                              <p:charRg st="0" end="4"/>
                                            </p:txEl>
                                          </p:spTgt>
                                        </p:tgtEl>
                                        <p:attrNameLst>
                                          <p:attrName>style.visibility</p:attrName>
                                        </p:attrNameLst>
                                      </p:cBhvr>
                                      <p:to>
                                        <p:strVal val="visible"/>
                                      </p:to>
                                    </p:set>
                                    <p:anim calcmode="lin" valueType="num">
                                      <p:cBhvr additive="base">
                                        <p:cTn id="7" dur="500" fill="hold"/>
                                        <p:tgtEl>
                                          <p:spTgt spid="351236">
                                            <p:txEl>
                                              <p:charRg st="0" end="4"/>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51236">
                                            <p:txEl>
                                              <p:charRg st="0" end="4"/>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6" grpId="0" advAuto="100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51203" name="Rectangle 4"/>
          <p:cNvSpPr/>
          <p:nvPr/>
        </p:nvSpPr>
        <p:spPr>
          <a:xfrm>
            <a:off x="0" y="1484313"/>
            <a:ext cx="9144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b="1" dirty="0">
                <a:solidFill>
                  <a:schemeClr val="folHlink"/>
                </a:solidFill>
              </a:rPr>
              <a:t>第三节  会计账户</a:t>
            </a:r>
            <a:r>
              <a:rPr lang="zh-CN" altLang="en-US" sz="2400" dirty="0">
                <a:solidFill>
                  <a:schemeClr val="folHlink"/>
                </a:solidFill>
              </a:rPr>
              <a:t>        </a:t>
            </a:r>
            <a:endParaRPr lang="zh-CN" altLang="en-US" sz="2000" b="1" dirty="0">
              <a:solidFill>
                <a:schemeClr val="folHlink"/>
              </a:solidFill>
            </a:endParaRPr>
          </a:p>
        </p:txBody>
      </p:sp>
      <p:sp>
        <p:nvSpPr>
          <p:cNvPr id="349189" name="Rectangle 5"/>
          <p:cNvSpPr>
            <a:spLocks noGrp="1"/>
          </p:cNvSpPr>
          <p:nvPr>
            <p:ph idx="1"/>
          </p:nvPr>
        </p:nvSpPr>
        <p:spPr>
          <a:xfrm>
            <a:off x="395288" y="2060575"/>
            <a:ext cx="8748712" cy="3817938"/>
          </a:xfrm>
        </p:spPr>
        <p:txBody>
          <a:bodyPr vert="horz" wrap="square" lIns="91440" tIns="45720" rIns="91440" bIns="45720" anchor="t" anchorCtr="0"/>
          <a:p>
            <a:pPr eaLnBrk="1" hangingPunct="1">
              <a:lnSpc>
                <a:spcPct val="80000"/>
              </a:lnSpc>
            </a:pPr>
            <a:r>
              <a:rPr lang="zh-CN" altLang="en-US" sz="2400" b="1" dirty="0"/>
              <a:t>一、设置账户的意义</a:t>
            </a:r>
            <a:endParaRPr lang="zh-CN" altLang="en-US" sz="2400" b="1" dirty="0"/>
          </a:p>
          <a:p>
            <a:pPr eaLnBrk="1" hangingPunct="1">
              <a:lnSpc>
                <a:spcPct val="80000"/>
              </a:lnSpc>
            </a:pPr>
            <a:endParaRPr lang="zh-CN" altLang="en-US" sz="2400" b="1" dirty="0"/>
          </a:p>
          <a:p>
            <a:pPr eaLnBrk="1" hangingPunct="1">
              <a:lnSpc>
                <a:spcPct val="80000"/>
              </a:lnSpc>
            </a:pPr>
            <a:r>
              <a:rPr lang="zh-CN" altLang="en-US" sz="2400" b="1" dirty="0"/>
              <a:t>       账户是按照规定的会计科目在账簿中对各项经济业务的分类、系统、连续记录的一种手段。</a:t>
            </a:r>
            <a:endParaRPr lang="zh-CN" altLang="en-US" sz="2400" b="1" dirty="0"/>
          </a:p>
          <a:p>
            <a:pPr eaLnBrk="1" hangingPunct="1">
              <a:lnSpc>
                <a:spcPct val="80000"/>
              </a:lnSpc>
            </a:pPr>
            <a:r>
              <a:rPr lang="zh-CN" altLang="en-US" sz="2400" b="1" dirty="0"/>
              <a:t>      设置会计科目只是对会计要素进行了分类，但是个会计科目的内容会有增加、减少等的变化，为了反映这种变化，就要设置会计账户。</a:t>
            </a:r>
            <a:endParaRPr lang="zh-CN" altLang="en-US" sz="2400" b="1" dirty="0"/>
          </a:p>
          <a:p>
            <a:pPr eaLnBrk="1" hangingPunct="1">
              <a:lnSpc>
                <a:spcPct val="80000"/>
              </a:lnSpc>
            </a:pPr>
            <a:r>
              <a:rPr lang="zh-CN" altLang="en-US" sz="2400" b="1" dirty="0"/>
              <a:t>    会计账户与会计科目之间既有共同点，也有一定的区别。</a:t>
            </a:r>
            <a:endParaRPr lang="zh-CN" altLang="en-US" sz="2400" b="1" dirty="0"/>
          </a:p>
          <a:p>
            <a:pPr eaLnBrk="1" hangingPunct="1">
              <a:lnSpc>
                <a:spcPct val="80000"/>
              </a:lnSpc>
            </a:pPr>
            <a:endParaRPr lang="zh-CN" altLang="en-US" sz="2400" b="1" dirty="0"/>
          </a:p>
          <a:p>
            <a:pPr eaLnBrk="1" hangingPunct="1">
              <a:lnSpc>
                <a:spcPct val="80000"/>
              </a:lnSpc>
            </a:pPr>
            <a:r>
              <a:rPr lang="zh-CN" altLang="en-US" sz="2400" b="1" dirty="0"/>
              <a:t>    二者的共同点为：都要对经济业务进行分类，都要说明一定的经济业务内容。</a:t>
            </a:r>
            <a:endParaRPr lang="zh-CN" altLang="en-US" sz="2400" b="1" dirty="0"/>
          </a:p>
          <a:p>
            <a:pPr eaLnBrk="1" hangingPunct="1">
              <a:lnSpc>
                <a:spcPct val="80000"/>
              </a:lnSpc>
            </a:pPr>
            <a:r>
              <a:rPr lang="zh-CN" altLang="en-US" sz="2400" b="1" dirty="0"/>
              <a:t>    二者的不同点为：会计科目只是经济业务分类核算的项目或标志，只能说明一定经济业务的内容；而账户却可以具体记录经济业务内容、提供具体的数据资料。</a:t>
            </a:r>
            <a:r>
              <a:rPr lang="zh-CN" altLang="en-US" sz="2400" dirty="0"/>
              <a:t> </a:t>
            </a:r>
            <a:endParaRPr lang="zh-CN" altLang="en-US" sz="24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49189">
                                            <p:txEl>
                                              <p:charRg st="0" end="10"/>
                                            </p:txEl>
                                          </p:spTgt>
                                        </p:tgtEl>
                                        <p:attrNameLst>
                                          <p:attrName>style.visibility</p:attrName>
                                        </p:attrNameLst>
                                      </p:cBhvr>
                                      <p:to>
                                        <p:strVal val="visible"/>
                                      </p:to>
                                    </p:set>
                                    <p:anim calcmode="lin" valueType="num">
                                      <p:cBhvr additive="base">
                                        <p:cTn id="7" dur="500" fill="hold"/>
                                        <p:tgtEl>
                                          <p:spTgt spid="349189">
                                            <p:txEl>
                                              <p:charRg st="0" end="1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49189">
                                            <p:txEl>
                                              <p:charRg st="0" end="1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carbrake.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49189">
                                            <p:txEl>
                                              <p:charRg st="11" end="59"/>
                                            </p:txEl>
                                          </p:spTgt>
                                        </p:tgtEl>
                                        <p:attrNameLst>
                                          <p:attrName>style.visibility</p:attrName>
                                        </p:attrNameLst>
                                      </p:cBhvr>
                                      <p:to>
                                        <p:strVal val="visible"/>
                                      </p:to>
                                    </p:set>
                                    <p:anim calcmode="lin" valueType="num">
                                      <p:cBhvr additive="base">
                                        <p:cTn id="13" dur="500" fill="hold"/>
                                        <p:tgtEl>
                                          <p:spTgt spid="349189">
                                            <p:txEl>
                                              <p:charRg st="11" end="59"/>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49189">
                                            <p:txEl>
                                              <p:charRg st="11" end="5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1" name="carbrake.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49189">
                                            <p:txEl>
                                              <p:charRg st="59" end="125"/>
                                            </p:txEl>
                                          </p:spTgt>
                                        </p:tgtEl>
                                        <p:attrNameLst>
                                          <p:attrName>style.visibility</p:attrName>
                                        </p:attrNameLst>
                                      </p:cBhvr>
                                      <p:to>
                                        <p:strVal val="visible"/>
                                      </p:to>
                                    </p:set>
                                    <p:anim calcmode="lin" valueType="num">
                                      <p:cBhvr additive="base">
                                        <p:cTn id="19" dur="500" fill="hold"/>
                                        <p:tgtEl>
                                          <p:spTgt spid="349189">
                                            <p:txEl>
                                              <p:charRg st="59" end="125"/>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49189">
                                            <p:txEl>
                                              <p:charRg st="59" end="12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 name="carbrake.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49189">
                                            <p:txEl>
                                              <p:charRg st="125" end="155"/>
                                            </p:txEl>
                                          </p:spTgt>
                                        </p:tgtEl>
                                        <p:attrNameLst>
                                          <p:attrName>style.visibility</p:attrName>
                                        </p:attrNameLst>
                                      </p:cBhvr>
                                      <p:to>
                                        <p:strVal val="visible"/>
                                      </p:to>
                                    </p:set>
                                    <p:anim calcmode="lin" valueType="num">
                                      <p:cBhvr additive="base">
                                        <p:cTn id="25" dur="500" fill="hold"/>
                                        <p:tgtEl>
                                          <p:spTgt spid="349189">
                                            <p:txEl>
                                              <p:charRg st="125" end="155"/>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49189">
                                            <p:txEl>
                                              <p:charRg st="125" end="15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1" name="carbrake.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49189">
                                            <p:txEl>
                                              <p:charRg st="156" end="195"/>
                                            </p:txEl>
                                          </p:spTgt>
                                        </p:tgtEl>
                                        <p:attrNameLst>
                                          <p:attrName>style.visibility</p:attrName>
                                        </p:attrNameLst>
                                      </p:cBhvr>
                                      <p:to>
                                        <p:strVal val="visible"/>
                                      </p:to>
                                    </p:set>
                                    <p:anim calcmode="lin" valueType="num">
                                      <p:cBhvr additive="base">
                                        <p:cTn id="31" dur="500" fill="hold"/>
                                        <p:tgtEl>
                                          <p:spTgt spid="349189">
                                            <p:txEl>
                                              <p:charRg st="156" end="19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49189">
                                            <p:txEl>
                                              <p:charRg st="156" end="19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1" name="carbrake.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49189">
                                            <p:txEl>
                                              <p:charRg st="195" end="271"/>
                                            </p:txEl>
                                          </p:spTgt>
                                        </p:tgtEl>
                                        <p:attrNameLst>
                                          <p:attrName>style.visibility</p:attrName>
                                        </p:attrNameLst>
                                      </p:cBhvr>
                                      <p:to>
                                        <p:strVal val="visible"/>
                                      </p:to>
                                    </p:set>
                                    <p:anim calcmode="lin" valueType="num">
                                      <p:cBhvr additive="base">
                                        <p:cTn id="37" dur="500" fill="hold"/>
                                        <p:tgtEl>
                                          <p:spTgt spid="349189">
                                            <p:txEl>
                                              <p:charRg st="195" end="271"/>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49189">
                                            <p:txEl>
                                              <p:charRg st="195" end="27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1" name="carbrak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52227" name="Rectangle 4"/>
          <p:cNvSpPr/>
          <p:nvPr/>
        </p:nvSpPr>
        <p:spPr>
          <a:xfrm>
            <a:off x="250825" y="1484313"/>
            <a:ext cx="8424863" cy="641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1800" b="1" dirty="0">
                <a:solidFill>
                  <a:schemeClr val="folHlink"/>
                </a:solidFill>
              </a:rPr>
              <a:t>二、账户的结构内容</a:t>
            </a:r>
            <a:endParaRPr lang="zh-CN" altLang="en-US" sz="1800" dirty="0">
              <a:solidFill>
                <a:schemeClr val="folHlink"/>
              </a:solidFill>
            </a:endParaRPr>
          </a:p>
          <a:p>
            <a:pPr marL="0" lvl="0" indent="0" eaLnBrk="1" hangingPunct="1">
              <a:spcBef>
                <a:spcPct val="0"/>
              </a:spcBef>
              <a:buClrTx/>
              <a:buSzTx/>
              <a:buFontTx/>
              <a:buNone/>
            </a:pPr>
            <a:r>
              <a:rPr lang="zh-CN" altLang="en-US" sz="1800" dirty="0">
                <a:solidFill>
                  <a:schemeClr val="folHlink"/>
                </a:solidFill>
              </a:rPr>
              <a:t>        </a:t>
            </a:r>
            <a:endParaRPr lang="zh-CN" altLang="en-US" sz="1800" b="1" dirty="0">
              <a:solidFill>
                <a:schemeClr val="folHlink"/>
              </a:solidFill>
            </a:endParaRPr>
          </a:p>
        </p:txBody>
      </p:sp>
      <p:sp>
        <p:nvSpPr>
          <p:cNvPr id="52228" name="Rectangle 7"/>
          <p:cNvSpPr/>
          <p:nvPr/>
        </p:nvSpPr>
        <p:spPr>
          <a:xfrm>
            <a:off x="755650" y="2060575"/>
            <a:ext cx="6280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000" b="1" dirty="0">
                <a:solidFill>
                  <a:srgbClr val="333399"/>
                </a:solidFill>
                <a:ea typeface="华文宋体" pitchFamily="2" charset="-122"/>
              </a:rPr>
              <a:t>我国手工记账的账户格式（以银行存款为例）如下表：</a:t>
            </a:r>
            <a:endParaRPr lang="zh-CN" altLang="en-US" sz="2000" b="1" dirty="0">
              <a:solidFill>
                <a:srgbClr val="333399"/>
              </a:solidFill>
              <a:ea typeface="华文宋体" pitchFamily="2" charset="-122"/>
            </a:endParaRPr>
          </a:p>
        </p:txBody>
      </p:sp>
      <p:grpSp>
        <p:nvGrpSpPr>
          <p:cNvPr id="2" name="Group 8"/>
          <p:cNvGrpSpPr/>
          <p:nvPr/>
        </p:nvGrpSpPr>
        <p:grpSpPr>
          <a:xfrm>
            <a:off x="684213" y="2527300"/>
            <a:ext cx="7675562" cy="3836988"/>
            <a:chOff x="431" y="618"/>
            <a:chExt cx="4835" cy="2417"/>
          </a:xfrm>
        </p:grpSpPr>
        <p:graphicFrame>
          <p:nvGraphicFramePr>
            <p:cNvPr id="52231" name="Object 9"/>
            <p:cNvGraphicFramePr>
              <a:graphicFrameLocks noChangeAspect="1"/>
            </p:cNvGraphicFramePr>
            <p:nvPr/>
          </p:nvGraphicFramePr>
          <p:xfrm>
            <a:off x="431" y="981"/>
            <a:ext cx="4835" cy="2054"/>
          </p:xfrm>
          <a:graphic>
            <a:graphicData uri="http://schemas.openxmlformats.org/presentationml/2006/ole">
              <mc:AlternateContent xmlns:mc="http://schemas.openxmlformats.org/markup-compatibility/2006">
                <mc:Choice xmlns:v="urn:schemas-microsoft-com:vml" Requires="v">
                  <p:oleObj spid="_x0000_s3076" name="" r:id="rId1" imgW="5530850" imgH="2349500" progId="Word.Document.8">
                    <p:embed/>
                  </p:oleObj>
                </mc:Choice>
                <mc:Fallback>
                  <p:oleObj name="" r:id="rId1" imgW="5530850" imgH="2349500" progId="Word.Document.8">
                    <p:embed/>
                    <p:pic>
                      <p:nvPicPr>
                        <p:cNvPr id="0" name="图片 3075"/>
                        <p:cNvPicPr/>
                        <p:nvPr/>
                      </p:nvPicPr>
                      <p:blipFill>
                        <a:blip r:embed="rId2"/>
                        <a:stretch>
                          <a:fillRect/>
                        </a:stretch>
                      </p:blipFill>
                      <p:spPr>
                        <a:xfrm>
                          <a:off x="431" y="981"/>
                          <a:ext cx="4835" cy="2054"/>
                        </a:xfrm>
                        <a:prstGeom prst="rect">
                          <a:avLst/>
                        </a:prstGeom>
                        <a:noFill/>
                        <a:ln w="38100">
                          <a:noFill/>
                          <a:miter/>
                        </a:ln>
                      </p:spPr>
                    </p:pic>
                  </p:oleObj>
                </mc:Fallback>
              </mc:AlternateContent>
            </a:graphicData>
          </a:graphic>
        </p:graphicFrame>
        <p:sp>
          <p:nvSpPr>
            <p:cNvPr id="52232" name="Text Box 10"/>
            <p:cNvSpPr txBox="1"/>
            <p:nvPr/>
          </p:nvSpPr>
          <p:spPr>
            <a:xfrm>
              <a:off x="2109" y="618"/>
              <a:ext cx="1270" cy="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000" b="1" dirty="0">
                  <a:latin typeface="楷体_GB2312" pitchFamily="49" charset="-122"/>
                  <a:ea typeface="楷体_GB2312" pitchFamily="49" charset="-122"/>
                </a:rPr>
                <a:t>银行存款</a:t>
              </a:r>
              <a:endParaRPr lang="zh-CN" altLang="en-US" sz="2000" b="1" dirty="0">
                <a:latin typeface="楷体_GB2312" pitchFamily="49" charset="-122"/>
                <a:ea typeface="楷体_GB2312" pitchFamily="49" charset="-122"/>
              </a:endParaRPr>
            </a:p>
          </p:txBody>
        </p:sp>
      </p:grpSp>
      <p:sp>
        <p:nvSpPr>
          <p:cNvPr id="350219" name="Rectangle 11"/>
          <p:cNvSpPr/>
          <p:nvPr/>
        </p:nvSpPr>
        <p:spPr>
          <a:xfrm>
            <a:off x="684213" y="6056313"/>
            <a:ext cx="7169150" cy="3968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000" b="1" dirty="0">
                <a:solidFill>
                  <a:srgbClr val="333399"/>
                </a:solidFill>
                <a:latin typeface="楷体_GB2312" pitchFamily="49" charset="-122"/>
                <a:ea typeface="楷体_GB2312" pitchFamily="49" charset="-122"/>
              </a:rPr>
              <a:t>本期期末余额＝期初余额＋本期增加发生额－本期减少发生额 </a:t>
            </a:r>
            <a:endParaRPr lang="zh-CN" altLang="en-US" sz="2000" b="1" dirty="0">
              <a:solidFill>
                <a:srgbClr val="333399"/>
              </a:solidFill>
              <a:latin typeface="楷体_GB2312" pitchFamily="49" charset="-122"/>
              <a:ea typeface="楷体_GB2312" pitchFamily="49"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350219"/>
                                        </p:tgtEl>
                                        <p:attrNameLst>
                                          <p:attrName>style.visibility</p:attrName>
                                        </p:attrNameLst>
                                      </p:cBhvr>
                                      <p:to>
                                        <p:strVal val="visible"/>
                                      </p:to>
                                    </p:set>
                                    <p:anim calcmode="lin" valueType="num">
                                      <p:cBhvr additive="base">
                                        <p:cTn id="12" dur="500" fill="hold"/>
                                        <p:tgtEl>
                                          <p:spTgt spid="350219"/>
                                        </p:tgtEl>
                                        <p:attrNameLst>
                                          <p:attrName>ppt_x</p:attrName>
                                        </p:attrNameLst>
                                      </p:cBhvr>
                                      <p:tavLst>
                                        <p:tav tm="0">
                                          <p:val>
                                            <p:strVal val="1+#ppt_w/2"/>
                                          </p:val>
                                        </p:tav>
                                        <p:tav tm="100000">
                                          <p:val>
                                            <p:strVal val="#ppt_x"/>
                                          </p:val>
                                        </p:tav>
                                      </p:tavLst>
                                    </p:anim>
                                    <p:anim calcmode="lin" valueType="num">
                                      <p:cBhvr additive="base">
                                        <p:cTn id="13" dur="500" fill="hold"/>
                                        <p:tgtEl>
                                          <p:spTgt spid="3502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grpSp>
        <p:nvGrpSpPr>
          <p:cNvPr id="2" name="Group 4"/>
          <p:cNvGrpSpPr/>
          <p:nvPr/>
        </p:nvGrpSpPr>
        <p:grpSpPr>
          <a:xfrm>
            <a:off x="323850" y="2270125"/>
            <a:ext cx="3816350" cy="3240088"/>
            <a:chOff x="1488" y="1152"/>
            <a:chExt cx="2736" cy="2112"/>
          </a:xfrm>
        </p:grpSpPr>
        <p:grpSp>
          <p:nvGrpSpPr>
            <p:cNvPr id="53268" name="Group 5"/>
            <p:cNvGrpSpPr/>
            <p:nvPr/>
          </p:nvGrpSpPr>
          <p:grpSpPr>
            <a:xfrm>
              <a:off x="1488" y="1152"/>
              <a:ext cx="2640" cy="2112"/>
              <a:chOff x="1488" y="1152"/>
              <a:chExt cx="2640" cy="2112"/>
            </a:xfrm>
          </p:grpSpPr>
          <p:grpSp>
            <p:nvGrpSpPr>
              <p:cNvPr id="53274" name="Group 6"/>
              <p:cNvGrpSpPr/>
              <p:nvPr/>
            </p:nvGrpSpPr>
            <p:grpSpPr>
              <a:xfrm>
                <a:off x="1488" y="1536"/>
                <a:ext cx="2640" cy="1728"/>
                <a:chOff x="1632" y="1920"/>
                <a:chExt cx="2640" cy="1728"/>
              </a:xfrm>
            </p:grpSpPr>
            <p:sp>
              <p:nvSpPr>
                <p:cNvPr id="53276" name="Line 7"/>
                <p:cNvSpPr/>
                <p:nvPr/>
              </p:nvSpPr>
              <p:spPr>
                <a:xfrm>
                  <a:off x="1632" y="1920"/>
                  <a:ext cx="2640" cy="0"/>
                </a:xfrm>
                <a:prstGeom prst="line">
                  <a:avLst/>
                </a:prstGeom>
                <a:ln w="9525" cap="flat" cmpd="sng">
                  <a:solidFill>
                    <a:schemeClr val="tx1"/>
                  </a:solidFill>
                  <a:prstDash val="solid"/>
                  <a:headEnd type="none" w="med" len="med"/>
                  <a:tailEnd type="none" w="med" len="med"/>
                </a:ln>
              </p:spPr>
            </p:sp>
            <p:sp>
              <p:nvSpPr>
                <p:cNvPr id="53277" name="Line 8"/>
                <p:cNvSpPr/>
                <p:nvPr/>
              </p:nvSpPr>
              <p:spPr>
                <a:xfrm>
                  <a:off x="2928" y="1920"/>
                  <a:ext cx="0" cy="1728"/>
                </a:xfrm>
                <a:prstGeom prst="line">
                  <a:avLst/>
                </a:prstGeom>
                <a:ln w="9525" cap="flat" cmpd="sng">
                  <a:solidFill>
                    <a:schemeClr val="tx1"/>
                  </a:solidFill>
                  <a:prstDash val="solid"/>
                  <a:headEnd type="none" w="med" len="med"/>
                  <a:tailEnd type="none" w="med" len="med"/>
                </a:ln>
              </p:spPr>
            </p:sp>
          </p:grpSp>
          <p:sp>
            <p:nvSpPr>
              <p:cNvPr id="53275" name="Text Box 9"/>
              <p:cNvSpPr txBox="1"/>
              <p:nvPr/>
            </p:nvSpPr>
            <p:spPr>
              <a:xfrm>
                <a:off x="2303" y="1152"/>
                <a:ext cx="1345" cy="25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2000" b="1" dirty="0">
                    <a:latin typeface="Times New Roman" panose="02020603050405020304" pitchFamily="18" charset="0"/>
                    <a:ea typeface="楷体_GB2312" pitchFamily="49" charset="-122"/>
                  </a:rPr>
                  <a:t>科目名称</a:t>
                </a:r>
                <a:endParaRPr lang="zh-CN" altLang="en-US" sz="2000" b="1" dirty="0">
                  <a:latin typeface="Times New Roman" panose="02020603050405020304" pitchFamily="18" charset="0"/>
                  <a:ea typeface="楷体_GB2312" pitchFamily="49" charset="-122"/>
                </a:endParaRPr>
              </a:p>
            </p:txBody>
          </p:sp>
        </p:grpSp>
        <p:sp>
          <p:nvSpPr>
            <p:cNvPr id="53269" name="Text Box 10"/>
            <p:cNvSpPr txBox="1"/>
            <p:nvPr/>
          </p:nvSpPr>
          <p:spPr>
            <a:xfrm>
              <a:off x="1633" y="1680"/>
              <a:ext cx="1007" cy="25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2000" b="1" dirty="0">
                  <a:latin typeface="Times New Roman" panose="02020603050405020304" pitchFamily="18" charset="0"/>
                  <a:ea typeface="楷体_GB2312" pitchFamily="49" charset="-122"/>
                </a:rPr>
                <a:t>期初余额</a:t>
              </a:r>
              <a:endParaRPr lang="zh-CN" altLang="en-US" sz="2000" b="1" dirty="0">
                <a:latin typeface="Times New Roman" panose="02020603050405020304" pitchFamily="18" charset="0"/>
                <a:ea typeface="楷体_GB2312" pitchFamily="49" charset="-122"/>
              </a:endParaRPr>
            </a:p>
          </p:txBody>
        </p:sp>
        <p:sp>
          <p:nvSpPr>
            <p:cNvPr id="53270" name="Text Box 11"/>
            <p:cNvSpPr txBox="1"/>
            <p:nvPr/>
          </p:nvSpPr>
          <p:spPr>
            <a:xfrm>
              <a:off x="1488" y="2160"/>
              <a:ext cx="1103" cy="25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2000" b="1" dirty="0">
                  <a:latin typeface="Times New Roman" panose="02020603050405020304" pitchFamily="18" charset="0"/>
                  <a:ea typeface="楷体_GB2312" pitchFamily="49" charset="-122"/>
                </a:rPr>
                <a:t>本期增加额</a:t>
              </a:r>
              <a:endParaRPr lang="zh-CN" altLang="en-US" sz="2000" b="1" dirty="0">
                <a:latin typeface="Times New Roman" panose="02020603050405020304" pitchFamily="18" charset="0"/>
                <a:ea typeface="楷体_GB2312" pitchFamily="49" charset="-122"/>
              </a:endParaRPr>
            </a:p>
          </p:txBody>
        </p:sp>
        <p:sp>
          <p:nvSpPr>
            <p:cNvPr id="53271" name="Text Box 12"/>
            <p:cNvSpPr txBox="1"/>
            <p:nvPr/>
          </p:nvSpPr>
          <p:spPr>
            <a:xfrm>
              <a:off x="3121" y="2209"/>
              <a:ext cx="1103" cy="55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endParaRPr lang="zh-CN" altLang="en-US" sz="2000" b="1" dirty="0">
                <a:latin typeface="Times New Roman" panose="02020603050405020304" pitchFamily="18" charset="0"/>
                <a:ea typeface="楷体_GB2312" pitchFamily="49" charset="-122"/>
              </a:endParaRPr>
            </a:p>
            <a:p>
              <a:pPr marL="0" lvl="0" indent="0" eaLnBrk="1" hangingPunct="1">
                <a:spcBef>
                  <a:spcPct val="50000"/>
                </a:spcBef>
                <a:buClrTx/>
                <a:buSzTx/>
                <a:buFontTx/>
                <a:buNone/>
              </a:pPr>
              <a:r>
                <a:rPr lang="zh-CN" altLang="en-US" sz="2000" b="1" dirty="0">
                  <a:latin typeface="Times New Roman" panose="02020603050405020304" pitchFamily="18" charset="0"/>
                  <a:ea typeface="楷体_GB2312" pitchFamily="49" charset="-122"/>
                </a:rPr>
                <a:t>本期减少额</a:t>
              </a:r>
              <a:endParaRPr lang="zh-CN" altLang="en-US" sz="2000" b="1" dirty="0">
                <a:latin typeface="Times New Roman" panose="02020603050405020304" pitchFamily="18" charset="0"/>
                <a:ea typeface="楷体_GB2312" pitchFamily="49" charset="-122"/>
              </a:endParaRPr>
            </a:p>
          </p:txBody>
        </p:sp>
        <p:sp>
          <p:nvSpPr>
            <p:cNvPr id="53272" name="Line 13"/>
            <p:cNvSpPr/>
            <p:nvPr/>
          </p:nvSpPr>
          <p:spPr>
            <a:xfrm>
              <a:off x="1536" y="2832"/>
              <a:ext cx="2640" cy="0"/>
            </a:xfrm>
            <a:prstGeom prst="line">
              <a:avLst/>
            </a:prstGeom>
            <a:ln w="9525" cap="flat" cmpd="sng">
              <a:solidFill>
                <a:schemeClr val="tx1"/>
              </a:solidFill>
              <a:prstDash val="solid"/>
              <a:headEnd type="none" w="med" len="med"/>
              <a:tailEnd type="none" w="med" len="med"/>
            </a:ln>
          </p:spPr>
        </p:sp>
        <p:sp>
          <p:nvSpPr>
            <p:cNvPr id="53273" name="Text Box 14"/>
            <p:cNvSpPr txBox="1"/>
            <p:nvPr/>
          </p:nvSpPr>
          <p:spPr>
            <a:xfrm>
              <a:off x="1633" y="2976"/>
              <a:ext cx="958" cy="25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2000" b="1" dirty="0">
                  <a:latin typeface="Times New Roman" panose="02020603050405020304" pitchFamily="18" charset="0"/>
                  <a:ea typeface="楷体_GB2312" pitchFamily="49" charset="-122"/>
                </a:rPr>
                <a:t>期末余额</a:t>
              </a:r>
              <a:endParaRPr lang="zh-CN" altLang="en-US" sz="2000" b="1" dirty="0">
                <a:latin typeface="Times New Roman" panose="02020603050405020304" pitchFamily="18" charset="0"/>
                <a:ea typeface="楷体_GB2312" pitchFamily="49" charset="-122"/>
              </a:endParaRPr>
            </a:p>
          </p:txBody>
        </p:sp>
      </p:grpSp>
      <p:sp>
        <p:nvSpPr>
          <p:cNvPr id="451599" name="Text Box 15"/>
          <p:cNvSpPr txBox="1"/>
          <p:nvPr/>
        </p:nvSpPr>
        <p:spPr>
          <a:xfrm>
            <a:off x="4987925" y="3025775"/>
            <a:ext cx="1401763"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2400" dirty="0">
                <a:latin typeface="Times New Roman" panose="02020603050405020304" pitchFamily="18" charset="0"/>
                <a:ea typeface="隶书" pitchFamily="49" charset="-122"/>
              </a:rPr>
              <a:t>1000</a:t>
            </a:r>
            <a:endParaRPr lang="zh-CN" altLang="en-US" sz="2400" dirty="0">
              <a:latin typeface="Times New Roman" panose="02020603050405020304" pitchFamily="18" charset="0"/>
              <a:ea typeface="隶书" pitchFamily="49" charset="-122"/>
            </a:endParaRPr>
          </a:p>
        </p:txBody>
      </p:sp>
      <p:sp>
        <p:nvSpPr>
          <p:cNvPr id="451600" name="Text Box 16"/>
          <p:cNvSpPr txBox="1"/>
          <p:nvPr/>
        </p:nvSpPr>
        <p:spPr>
          <a:xfrm>
            <a:off x="4787900" y="3778250"/>
            <a:ext cx="1535113"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2400" dirty="0">
                <a:latin typeface="Times New Roman" panose="02020603050405020304" pitchFamily="18" charset="0"/>
                <a:ea typeface="隶书" pitchFamily="49" charset="-122"/>
              </a:rPr>
              <a:t>118000</a:t>
            </a:r>
            <a:endParaRPr lang="en-US" altLang="zh-CN" sz="2400" dirty="0">
              <a:latin typeface="Times New Roman" panose="02020603050405020304" pitchFamily="18" charset="0"/>
              <a:ea typeface="隶书" pitchFamily="49" charset="-122"/>
            </a:endParaRPr>
          </a:p>
        </p:txBody>
      </p:sp>
      <p:sp>
        <p:nvSpPr>
          <p:cNvPr id="451601" name="Text Box 17"/>
          <p:cNvSpPr txBox="1"/>
          <p:nvPr/>
        </p:nvSpPr>
        <p:spPr>
          <a:xfrm>
            <a:off x="7056438" y="3854450"/>
            <a:ext cx="1535112" cy="10048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endParaRPr lang="en-US" altLang="zh-CN" sz="2400" dirty="0">
              <a:latin typeface="Times New Roman" panose="02020603050405020304" pitchFamily="18" charset="0"/>
              <a:ea typeface="隶书" pitchFamily="49" charset="-122"/>
            </a:endParaRPr>
          </a:p>
          <a:p>
            <a:pPr marL="0" lvl="0" indent="0" eaLnBrk="1" hangingPunct="1">
              <a:spcBef>
                <a:spcPct val="50000"/>
              </a:spcBef>
              <a:buClrTx/>
              <a:buSzTx/>
              <a:buFontTx/>
              <a:buNone/>
            </a:pPr>
            <a:r>
              <a:rPr lang="en-US" altLang="zh-CN" sz="2400" dirty="0">
                <a:latin typeface="Times New Roman" panose="02020603050405020304" pitchFamily="18" charset="0"/>
                <a:ea typeface="隶书" pitchFamily="49" charset="-122"/>
              </a:rPr>
              <a:t>12000</a:t>
            </a:r>
            <a:endParaRPr lang="en-US" altLang="zh-CN" sz="2400" dirty="0">
              <a:latin typeface="Times New Roman" panose="02020603050405020304" pitchFamily="18" charset="0"/>
              <a:ea typeface="隶书" pitchFamily="49" charset="-122"/>
            </a:endParaRPr>
          </a:p>
        </p:txBody>
      </p:sp>
      <p:grpSp>
        <p:nvGrpSpPr>
          <p:cNvPr id="5" name="Group 18"/>
          <p:cNvGrpSpPr/>
          <p:nvPr/>
        </p:nvGrpSpPr>
        <p:grpSpPr>
          <a:xfrm>
            <a:off x="4787900" y="2197100"/>
            <a:ext cx="3736975" cy="3313113"/>
            <a:chOff x="3152" y="1207"/>
            <a:chExt cx="2354" cy="2087"/>
          </a:xfrm>
        </p:grpSpPr>
        <p:grpSp>
          <p:nvGrpSpPr>
            <p:cNvPr id="53263" name="Group 19"/>
            <p:cNvGrpSpPr/>
            <p:nvPr/>
          </p:nvGrpSpPr>
          <p:grpSpPr>
            <a:xfrm>
              <a:off x="3152" y="1586"/>
              <a:ext cx="2312" cy="1708"/>
              <a:chOff x="1632" y="1920"/>
              <a:chExt cx="2640" cy="1728"/>
            </a:xfrm>
          </p:grpSpPr>
          <p:sp>
            <p:nvSpPr>
              <p:cNvPr id="53266" name="Line 20"/>
              <p:cNvSpPr/>
              <p:nvPr/>
            </p:nvSpPr>
            <p:spPr>
              <a:xfrm>
                <a:off x="1632" y="1920"/>
                <a:ext cx="2640" cy="0"/>
              </a:xfrm>
              <a:prstGeom prst="line">
                <a:avLst/>
              </a:prstGeom>
              <a:ln w="9525" cap="flat" cmpd="sng">
                <a:solidFill>
                  <a:schemeClr val="tx1"/>
                </a:solidFill>
                <a:prstDash val="solid"/>
                <a:headEnd type="none" w="med" len="med"/>
                <a:tailEnd type="none" w="med" len="med"/>
              </a:ln>
            </p:spPr>
          </p:sp>
          <p:sp>
            <p:nvSpPr>
              <p:cNvPr id="53267" name="Line 21"/>
              <p:cNvSpPr/>
              <p:nvPr/>
            </p:nvSpPr>
            <p:spPr>
              <a:xfrm>
                <a:off x="2928" y="1920"/>
                <a:ext cx="0" cy="1728"/>
              </a:xfrm>
              <a:prstGeom prst="line">
                <a:avLst/>
              </a:prstGeom>
              <a:ln w="9525" cap="flat" cmpd="sng">
                <a:solidFill>
                  <a:schemeClr val="tx1"/>
                </a:solidFill>
                <a:prstDash val="solid"/>
                <a:headEnd type="none" w="med" len="med"/>
                <a:tailEnd type="none" w="med" len="med"/>
              </a:ln>
            </p:spPr>
          </p:sp>
        </p:grpSp>
        <p:sp>
          <p:nvSpPr>
            <p:cNvPr id="53264" name="Text Box 22"/>
            <p:cNvSpPr txBox="1"/>
            <p:nvPr/>
          </p:nvSpPr>
          <p:spPr>
            <a:xfrm>
              <a:off x="3867" y="1207"/>
              <a:ext cx="1177" cy="2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2400" dirty="0">
                  <a:latin typeface="Times New Roman" panose="02020603050405020304" pitchFamily="18" charset="0"/>
                  <a:ea typeface="隶书" pitchFamily="49" charset="-122"/>
                </a:rPr>
                <a:t>银行存款</a:t>
              </a:r>
              <a:endParaRPr lang="zh-CN" altLang="en-US" sz="2400" dirty="0">
                <a:latin typeface="Times New Roman" panose="02020603050405020304" pitchFamily="18" charset="0"/>
                <a:ea typeface="隶书" pitchFamily="49" charset="-122"/>
              </a:endParaRPr>
            </a:p>
          </p:txBody>
        </p:sp>
        <p:sp>
          <p:nvSpPr>
            <p:cNvPr id="53265" name="Line 23"/>
            <p:cNvSpPr/>
            <p:nvPr/>
          </p:nvSpPr>
          <p:spPr>
            <a:xfrm>
              <a:off x="3194" y="2867"/>
              <a:ext cx="2312" cy="0"/>
            </a:xfrm>
            <a:prstGeom prst="line">
              <a:avLst/>
            </a:prstGeom>
            <a:ln w="9525" cap="flat" cmpd="sng">
              <a:solidFill>
                <a:schemeClr val="tx1"/>
              </a:solidFill>
              <a:prstDash val="solid"/>
              <a:headEnd type="none" w="med" len="med"/>
              <a:tailEnd type="none" w="med" len="med"/>
            </a:ln>
          </p:spPr>
        </p:sp>
      </p:grpSp>
      <p:sp>
        <p:nvSpPr>
          <p:cNvPr id="451608" name="Text Box 24"/>
          <p:cNvSpPr txBox="1"/>
          <p:nvPr/>
        </p:nvSpPr>
        <p:spPr>
          <a:xfrm>
            <a:off x="4987925" y="5057775"/>
            <a:ext cx="1335088"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2400" dirty="0">
                <a:latin typeface="Times New Roman" panose="02020603050405020304" pitchFamily="18" charset="0"/>
                <a:ea typeface="隶书" pitchFamily="49" charset="-122"/>
              </a:rPr>
              <a:t>107000</a:t>
            </a:r>
            <a:endParaRPr lang="en-US" altLang="zh-CN" sz="2400" dirty="0">
              <a:latin typeface="Times New Roman" panose="02020603050405020304" pitchFamily="18" charset="0"/>
              <a:ea typeface="隶书" pitchFamily="49" charset="-122"/>
            </a:endParaRPr>
          </a:p>
        </p:txBody>
      </p:sp>
      <p:sp>
        <p:nvSpPr>
          <p:cNvPr id="53257" name="Rectangle 25"/>
          <p:cNvSpPr/>
          <p:nvPr/>
        </p:nvSpPr>
        <p:spPr>
          <a:xfrm>
            <a:off x="179388" y="1493838"/>
            <a:ext cx="8388350" cy="3968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000" b="1" dirty="0">
                <a:solidFill>
                  <a:srgbClr val="000066"/>
                </a:solidFill>
                <a:latin typeface="楷体_GB2312" pitchFamily="49" charset="-122"/>
                <a:ea typeface="楷体_GB2312" pitchFamily="49" charset="-122"/>
              </a:rPr>
              <a:t>   我们在具体解释问题，进行会计科研等时，经常采用</a:t>
            </a:r>
            <a:r>
              <a:rPr lang="zh-CN" altLang="en-US" sz="2000" b="1" dirty="0">
                <a:solidFill>
                  <a:srgbClr val="000066"/>
                </a:solidFill>
                <a:latin typeface="Arial" panose="020B0604020202020204" pitchFamily="34" charset="0"/>
                <a:ea typeface="楷体_GB2312" pitchFamily="49" charset="-122"/>
              </a:rPr>
              <a:t>“</a:t>
            </a:r>
            <a:r>
              <a:rPr lang="en-US" altLang="zh-CN" sz="2000" b="1" dirty="0">
                <a:solidFill>
                  <a:srgbClr val="000066"/>
                </a:solidFill>
                <a:latin typeface="楷体_GB2312" pitchFamily="49" charset="-122"/>
                <a:ea typeface="楷体_GB2312" pitchFamily="49" charset="-122"/>
              </a:rPr>
              <a:t>T</a:t>
            </a:r>
            <a:r>
              <a:rPr lang="en-US" altLang="zh-CN" sz="2000" b="1" dirty="0">
                <a:solidFill>
                  <a:srgbClr val="000066"/>
                </a:solidFill>
                <a:latin typeface="Arial" panose="020B0604020202020204" pitchFamily="34" charset="0"/>
                <a:ea typeface="楷体_GB2312" pitchFamily="49" charset="-122"/>
              </a:rPr>
              <a:t>”</a:t>
            </a:r>
            <a:r>
              <a:rPr lang="zh-CN" altLang="en-US" sz="2000" b="1" dirty="0">
                <a:solidFill>
                  <a:srgbClr val="000066"/>
                </a:solidFill>
                <a:latin typeface="楷体_GB2312" pitchFamily="49" charset="-122"/>
                <a:ea typeface="楷体_GB2312" pitchFamily="49" charset="-122"/>
              </a:rPr>
              <a:t>形账户图。 </a:t>
            </a:r>
            <a:endParaRPr lang="zh-CN" altLang="en-US" sz="2000" b="1" dirty="0">
              <a:solidFill>
                <a:srgbClr val="000066"/>
              </a:solidFill>
              <a:latin typeface="楷体_GB2312" pitchFamily="49" charset="-122"/>
              <a:ea typeface="楷体_GB2312" pitchFamily="49" charset="-122"/>
            </a:endParaRPr>
          </a:p>
        </p:txBody>
      </p:sp>
      <p:sp>
        <p:nvSpPr>
          <p:cNvPr id="451610" name="Rectangle 26"/>
          <p:cNvSpPr/>
          <p:nvPr/>
        </p:nvSpPr>
        <p:spPr>
          <a:xfrm>
            <a:off x="611188" y="6015038"/>
            <a:ext cx="7169150" cy="3968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000" b="1" dirty="0">
                <a:solidFill>
                  <a:srgbClr val="333399"/>
                </a:solidFill>
                <a:latin typeface="楷体_GB2312" pitchFamily="49" charset="-122"/>
                <a:ea typeface="楷体_GB2312" pitchFamily="49" charset="-122"/>
              </a:rPr>
              <a:t>本期期末余额＝期初余额＋本期增加发生额－本期减少发生额 </a:t>
            </a:r>
            <a:endParaRPr lang="zh-CN" altLang="en-US" sz="2000" b="1" dirty="0">
              <a:solidFill>
                <a:srgbClr val="333399"/>
              </a:solidFill>
              <a:latin typeface="楷体_GB2312" pitchFamily="49" charset="-122"/>
              <a:ea typeface="楷体_GB2312" pitchFamily="49" charset="-122"/>
            </a:endParaRPr>
          </a:p>
        </p:txBody>
      </p:sp>
      <p:sp>
        <p:nvSpPr>
          <p:cNvPr id="451611" name="Line 27"/>
          <p:cNvSpPr/>
          <p:nvPr/>
        </p:nvSpPr>
        <p:spPr>
          <a:xfrm>
            <a:off x="1763713" y="3278188"/>
            <a:ext cx="3240087" cy="0"/>
          </a:xfrm>
          <a:prstGeom prst="line">
            <a:avLst/>
          </a:prstGeom>
          <a:ln w="28575" cap="rnd" cmpd="sng">
            <a:solidFill>
              <a:srgbClr val="FF0000"/>
            </a:solidFill>
            <a:prstDash val="sysDot"/>
            <a:headEnd type="none" w="med" len="med"/>
            <a:tailEnd type="arrow" w="med" len="med"/>
          </a:ln>
        </p:spPr>
      </p:sp>
      <p:sp>
        <p:nvSpPr>
          <p:cNvPr id="451612" name="Line 28"/>
          <p:cNvSpPr/>
          <p:nvPr/>
        </p:nvSpPr>
        <p:spPr>
          <a:xfrm>
            <a:off x="1763713" y="3997325"/>
            <a:ext cx="3024187" cy="0"/>
          </a:xfrm>
          <a:prstGeom prst="line">
            <a:avLst/>
          </a:prstGeom>
          <a:ln w="28575" cap="rnd" cmpd="sng">
            <a:solidFill>
              <a:srgbClr val="FF0000"/>
            </a:solidFill>
            <a:prstDash val="sysDot"/>
            <a:headEnd type="none" w="med" len="med"/>
            <a:tailEnd type="arrow" w="med" len="med"/>
          </a:ln>
        </p:spPr>
      </p:sp>
      <p:sp>
        <p:nvSpPr>
          <p:cNvPr id="451613" name="Line 29"/>
          <p:cNvSpPr/>
          <p:nvPr/>
        </p:nvSpPr>
        <p:spPr>
          <a:xfrm>
            <a:off x="3995738" y="4573588"/>
            <a:ext cx="3024187" cy="0"/>
          </a:xfrm>
          <a:prstGeom prst="line">
            <a:avLst/>
          </a:prstGeom>
          <a:ln w="28575" cap="rnd" cmpd="sng">
            <a:solidFill>
              <a:srgbClr val="FF0000"/>
            </a:solidFill>
            <a:prstDash val="sysDot"/>
            <a:headEnd type="none" w="med" len="med"/>
            <a:tailEnd type="arrow" w="med" len="med"/>
          </a:ln>
        </p:spPr>
      </p:sp>
      <p:sp>
        <p:nvSpPr>
          <p:cNvPr id="451614" name="Line 30"/>
          <p:cNvSpPr/>
          <p:nvPr/>
        </p:nvSpPr>
        <p:spPr>
          <a:xfrm>
            <a:off x="1763713" y="5294313"/>
            <a:ext cx="3240087" cy="0"/>
          </a:xfrm>
          <a:prstGeom prst="line">
            <a:avLst/>
          </a:prstGeom>
          <a:ln w="28575" cap="rnd" cmpd="sng">
            <a:solidFill>
              <a:srgbClr val="FF0000"/>
            </a:solidFill>
            <a:prstDash val="sysDot"/>
            <a:headEnd type="none" w="med" len="med"/>
            <a:tailEnd type="arrow" w="med" len="med"/>
          </a:ln>
        </p:spPr>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4516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strips(downRight)">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nodeType="clickEffect">
                                  <p:stCondLst>
                                    <p:cond delay="0"/>
                                  </p:stCondLst>
                                  <p:childTnLst>
                                    <p:set>
                                      <p:cBhvr>
                                        <p:cTn id="20" dur="1" fill="hold">
                                          <p:stCondLst>
                                            <p:cond delay="0"/>
                                          </p:stCondLst>
                                        </p:cTn>
                                        <p:tgtEl>
                                          <p:spTgt spid="451611"/>
                                        </p:tgtEl>
                                        <p:attrNameLst>
                                          <p:attrName>style.visibility</p:attrName>
                                        </p:attrNameLst>
                                      </p:cBhvr>
                                      <p:to>
                                        <p:strVal val="visible"/>
                                      </p:to>
                                    </p:set>
                                    <p:animEffect transition="in" filter="slide(fromLeft)">
                                      <p:cBhvr>
                                        <p:cTn id="21" dur="500"/>
                                        <p:tgtEl>
                                          <p:spTgt spid="451611"/>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499"/>
                                          </p:stCondLst>
                                        </p:cTn>
                                        <p:tgtEl>
                                          <p:spTgt spid="45159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nodeType="clickEffect">
                                  <p:stCondLst>
                                    <p:cond delay="0"/>
                                  </p:stCondLst>
                                  <p:childTnLst>
                                    <p:set>
                                      <p:cBhvr>
                                        <p:cTn id="28" dur="1" fill="hold">
                                          <p:stCondLst>
                                            <p:cond delay="0"/>
                                          </p:stCondLst>
                                        </p:cTn>
                                        <p:tgtEl>
                                          <p:spTgt spid="451612"/>
                                        </p:tgtEl>
                                        <p:attrNameLst>
                                          <p:attrName>style.visibility</p:attrName>
                                        </p:attrNameLst>
                                      </p:cBhvr>
                                      <p:to>
                                        <p:strVal val="visible"/>
                                      </p:to>
                                    </p:set>
                                    <p:animEffect transition="in" filter="slide(fromLeft)">
                                      <p:cBhvr>
                                        <p:cTn id="29" dur="500"/>
                                        <p:tgtEl>
                                          <p:spTgt spid="451612"/>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499"/>
                                          </p:stCondLst>
                                        </p:cTn>
                                        <p:tgtEl>
                                          <p:spTgt spid="4516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nodeType="clickEffect">
                                  <p:stCondLst>
                                    <p:cond delay="0"/>
                                  </p:stCondLst>
                                  <p:childTnLst>
                                    <p:set>
                                      <p:cBhvr>
                                        <p:cTn id="36" dur="1" fill="hold">
                                          <p:stCondLst>
                                            <p:cond delay="0"/>
                                          </p:stCondLst>
                                        </p:cTn>
                                        <p:tgtEl>
                                          <p:spTgt spid="451613"/>
                                        </p:tgtEl>
                                        <p:attrNameLst>
                                          <p:attrName>style.visibility</p:attrName>
                                        </p:attrNameLst>
                                      </p:cBhvr>
                                      <p:to>
                                        <p:strVal val="visible"/>
                                      </p:to>
                                    </p:set>
                                    <p:animEffect transition="in" filter="slide(fromLeft)">
                                      <p:cBhvr>
                                        <p:cTn id="37" dur="500"/>
                                        <p:tgtEl>
                                          <p:spTgt spid="451613"/>
                                        </p:tgtEl>
                                      </p:cBhvr>
                                    </p:animEffec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499"/>
                                          </p:stCondLst>
                                        </p:cTn>
                                        <p:tgtEl>
                                          <p:spTgt spid="45160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2" presetClass="entr" presetSubtype="8" fill="hold" nodeType="clickEffect">
                                  <p:stCondLst>
                                    <p:cond delay="0"/>
                                  </p:stCondLst>
                                  <p:childTnLst>
                                    <p:set>
                                      <p:cBhvr>
                                        <p:cTn id="44" dur="1" fill="hold">
                                          <p:stCondLst>
                                            <p:cond delay="0"/>
                                          </p:stCondLst>
                                        </p:cTn>
                                        <p:tgtEl>
                                          <p:spTgt spid="451614"/>
                                        </p:tgtEl>
                                        <p:attrNameLst>
                                          <p:attrName>style.visibility</p:attrName>
                                        </p:attrNameLst>
                                      </p:cBhvr>
                                      <p:to>
                                        <p:strVal val="visible"/>
                                      </p:to>
                                    </p:set>
                                    <p:animEffect transition="in" filter="slide(fromLeft)">
                                      <p:cBhvr>
                                        <p:cTn id="45" dur="500"/>
                                        <p:tgtEl>
                                          <p:spTgt spid="451614"/>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4516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599" grpId="0"/>
      <p:bldP spid="451600" grpId="0"/>
      <p:bldP spid="451601" grpId="0"/>
      <p:bldP spid="451608" grpId="0"/>
      <p:bldP spid="4516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54275" name="Rectangle 4"/>
          <p:cNvSpPr/>
          <p:nvPr/>
        </p:nvSpPr>
        <p:spPr>
          <a:xfrm>
            <a:off x="539750" y="1196975"/>
            <a:ext cx="8207375" cy="7016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000" b="1" dirty="0">
                <a:solidFill>
                  <a:schemeClr val="folHlink"/>
                </a:solidFill>
              </a:rPr>
              <a:t>三、账户的分类</a:t>
            </a:r>
            <a:endParaRPr lang="zh-CN" altLang="en-US" sz="2000" b="1" dirty="0">
              <a:solidFill>
                <a:schemeClr val="folHlink"/>
              </a:solidFill>
            </a:endParaRPr>
          </a:p>
          <a:p>
            <a:pPr marL="0" lvl="0" indent="0" eaLnBrk="1" hangingPunct="1">
              <a:spcBef>
                <a:spcPct val="0"/>
              </a:spcBef>
              <a:buClrTx/>
              <a:buSzTx/>
              <a:buFontTx/>
              <a:buNone/>
            </a:pPr>
            <a:r>
              <a:rPr lang="zh-CN" altLang="en-US" sz="2000" b="1" dirty="0">
                <a:solidFill>
                  <a:schemeClr val="folHlink"/>
                </a:solidFill>
              </a:rPr>
              <a:t>              </a:t>
            </a:r>
            <a:endParaRPr lang="zh-CN" altLang="en-US" sz="2000" b="1" dirty="0">
              <a:solidFill>
                <a:schemeClr val="folHlink"/>
              </a:solidFill>
              <a:latin typeface="Times New Roman" panose="02020603050405020304" pitchFamily="18" charset="0"/>
            </a:endParaRPr>
          </a:p>
        </p:txBody>
      </p:sp>
      <p:sp>
        <p:nvSpPr>
          <p:cNvPr id="352261" name="Rectangle 5"/>
          <p:cNvSpPr/>
          <p:nvPr/>
        </p:nvSpPr>
        <p:spPr>
          <a:xfrm>
            <a:off x="323850" y="1679575"/>
            <a:ext cx="8064500" cy="490855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266700" eaLnBrk="1" hangingPunct="1">
              <a:spcBef>
                <a:spcPct val="0"/>
              </a:spcBef>
              <a:buClrTx/>
              <a:buSzTx/>
              <a:buFontTx/>
              <a:buNone/>
            </a:pPr>
            <a:r>
              <a:rPr lang="zh-CN" altLang="en-US" sz="2000" b="1" dirty="0">
                <a:solidFill>
                  <a:srgbClr val="333399"/>
                </a:solidFill>
                <a:ea typeface="华文宋体" pitchFamily="2" charset="-122"/>
              </a:rPr>
              <a:t>（一）按照会计要素分类</a:t>
            </a:r>
            <a:endParaRPr lang="zh-CN" altLang="en-US" sz="2000" b="1" dirty="0">
              <a:solidFill>
                <a:srgbClr val="333399"/>
              </a:solidFill>
              <a:ea typeface="华文宋体" pitchFamily="2" charset="-122"/>
            </a:endParaRPr>
          </a:p>
          <a:p>
            <a:pPr marL="0" lvl="0" indent="266700" eaLnBrk="1" hangingPunct="1">
              <a:spcBef>
                <a:spcPct val="0"/>
              </a:spcBef>
              <a:buClrTx/>
              <a:buSzTx/>
              <a:buFontTx/>
              <a:buNone/>
            </a:pPr>
            <a:r>
              <a:rPr lang="en-US" altLang="zh-CN" sz="1600" dirty="0">
                <a:solidFill>
                  <a:srgbClr val="333399"/>
                </a:solidFill>
                <a:latin typeface="楷体_GB2312" pitchFamily="49" charset="-122"/>
                <a:ea typeface="楷体_GB2312" pitchFamily="49" charset="-122"/>
              </a:rPr>
              <a:t>     </a:t>
            </a:r>
            <a:endParaRPr lang="en-US" altLang="zh-CN" sz="1600" dirty="0">
              <a:solidFill>
                <a:srgbClr val="333399"/>
              </a:solidFill>
              <a:latin typeface="楷体_GB2312" pitchFamily="49" charset="-122"/>
              <a:ea typeface="楷体_GB2312" pitchFamily="49" charset="-122"/>
            </a:endParaRPr>
          </a:p>
          <a:p>
            <a:pPr marL="0" lvl="0" indent="266700" eaLnBrk="1" hangingPunct="1">
              <a:spcBef>
                <a:spcPct val="0"/>
              </a:spcBef>
              <a:buClrTx/>
              <a:buSzTx/>
              <a:buFontTx/>
              <a:buNone/>
            </a:pPr>
            <a:r>
              <a:rPr lang="en-US" altLang="zh-CN" sz="2000" b="1" dirty="0">
                <a:latin typeface="楷体_GB2312" pitchFamily="49" charset="-122"/>
                <a:ea typeface="楷体_GB2312" pitchFamily="49" charset="-122"/>
              </a:rPr>
              <a:t>1</a:t>
            </a:r>
            <a:r>
              <a:rPr lang="zh-CN" altLang="en-US" sz="2000" b="1" dirty="0">
                <a:latin typeface="楷体_GB2312" pitchFamily="49" charset="-122"/>
                <a:ea typeface="楷体_GB2312" pitchFamily="49" charset="-122"/>
              </a:rPr>
              <a:t>、反映</a:t>
            </a:r>
            <a:r>
              <a:rPr lang="zh-CN" altLang="en-US" sz="2000" b="1" dirty="0">
                <a:solidFill>
                  <a:srgbClr val="FF0000"/>
                </a:solidFill>
                <a:latin typeface="楷体_GB2312" pitchFamily="49" charset="-122"/>
                <a:ea typeface="楷体_GB2312" pitchFamily="49" charset="-122"/>
              </a:rPr>
              <a:t>资产</a:t>
            </a:r>
            <a:r>
              <a:rPr lang="zh-CN" altLang="en-US" sz="2000" b="1" dirty="0">
                <a:latin typeface="楷体_GB2312" pitchFamily="49" charset="-122"/>
                <a:ea typeface="楷体_GB2312" pitchFamily="49" charset="-122"/>
              </a:rPr>
              <a:t>的账户，如</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现金</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银行存款</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应收账款</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其他应收款</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原材料</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出产品</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固定资产</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累计折旧</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等。</a:t>
            </a:r>
            <a:endParaRPr lang="zh-CN" altLang="en-US" sz="2000" b="1" dirty="0">
              <a:latin typeface="楷体_GB2312" pitchFamily="49" charset="-122"/>
              <a:ea typeface="楷体_GB2312" pitchFamily="49" charset="-122"/>
            </a:endParaRPr>
          </a:p>
          <a:p>
            <a:pPr marL="0" lvl="0" indent="266700" eaLnBrk="1" hangingPunct="1">
              <a:spcBef>
                <a:spcPct val="0"/>
              </a:spcBef>
              <a:buClrTx/>
              <a:buSzTx/>
              <a:buFontTx/>
              <a:buNone/>
            </a:pPr>
            <a:endParaRPr lang="zh-CN" altLang="en-US" sz="2000" b="1" dirty="0">
              <a:latin typeface="楷体_GB2312" pitchFamily="49" charset="-122"/>
              <a:ea typeface="楷体_GB2312" pitchFamily="49" charset="-122"/>
            </a:endParaRPr>
          </a:p>
          <a:p>
            <a:pPr marL="0" lvl="0" indent="266700" eaLnBrk="1" hangingPunct="1">
              <a:spcBef>
                <a:spcPct val="0"/>
              </a:spcBef>
              <a:buClrTx/>
              <a:buSzTx/>
              <a:buFontTx/>
              <a:buNone/>
            </a:pPr>
            <a:r>
              <a:rPr lang="en-US" altLang="zh-CN" sz="2000" dirty="0">
                <a:solidFill>
                  <a:srgbClr val="333399"/>
                </a:solidFill>
                <a:latin typeface="楷体_GB2312" pitchFamily="49" charset="-122"/>
                <a:ea typeface="楷体_GB2312" pitchFamily="49" charset="-122"/>
              </a:rPr>
              <a:t>    </a:t>
            </a:r>
            <a:r>
              <a:rPr lang="en-US" altLang="zh-CN" sz="2000" b="1" dirty="0">
                <a:latin typeface="楷体_GB2312" pitchFamily="49" charset="-122"/>
                <a:ea typeface="楷体_GB2312" pitchFamily="49" charset="-122"/>
              </a:rPr>
              <a:t>2</a:t>
            </a:r>
            <a:r>
              <a:rPr lang="zh-CN" altLang="en-US" sz="2000" b="1" dirty="0">
                <a:latin typeface="楷体_GB2312" pitchFamily="49" charset="-122"/>
                <a:ea typeface="楷体_GB2312" pitchFamily="49" charset="-122"/>
              </a:rPr>
              <a:t>、反映</a:t>
            </a:r>
            <a:r>
              <a:rPr lang="zh-CN" altLang="en-US" sz="2000" b="1" dirty="0">
                <a:solidFill>
                  <a:srgbClr val="FF0000"/>
                </a:solidFill>
                <a:latin typeface="楷体_GB2312" pitchFamily="49" charset="-122"/>
                <a:ea typeface="楷体_GB2312" pitchFamily="49" charset="-122"/>
              </a:rPr>
              <a:t>负债</a:t>
            </a:r>
            <a:r>
              <a:rPr lang="zh-CN" altLang="en-US" sz="2000" b="1" dirty="0">
                <a:latin typeface="楷体_GB2312" pitchFamily="49" charset="-122"/>
                <a:ea typeface="楷体_GB2312" pitchFamily="49" charset="-122"/>
              </a:rPr>
              <a:t>的账户，如</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应付账款</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预收账款</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银行借款</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应交税金</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应付利润</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等。</a:t>
            </a:r>
            <a:endParaRPr lang="zh-CN" altLang="en-US" sz="2000" b="1" dirty="0">
              <a:latin typeface="楷体_GB2312" pitchFamily="49" charset="-122"/>
              <a:ea typeface="楷体_GB2312" pitchFamily="49" charset="-122"/>
            </a:endParaRPr>
          </a:p>
          <a:p>
            <a:pPr marL="0" lvl="0" indent="266700" eaLnBrk="1" hangingPunct="1">
              <a:spcBef>
                <a:spcPct val="0"/>
              </a:spcBef>
              <a:buClrTx/>
              <a:buSzTx/>
              <a:buFontTx/>
              <a:buNone/>
            </a:pPr>
            <a:endParaRPr lang="en-US" altLang="zh-CN" sz="2000" b="1" dirty="0">
              <a:solidFill>
                <a:srgbClr val="333399"/>
              </a:solidFill>
              <a:latin typeface="楷体_GB2312" pitchFamily="49" charset="-122"/>
              <a:ea typeface="楷体_GB2312" pitchFamily="49" charset="-122"/>
            </a:endParaRPr>
          </a:p>
          <a:p>
            <a:pPr marL="0" lvl="0" indent="266700" eaLnBrk="1" hangingPunct="1">
              <a:spcBef>
                <a:spcPct val="0"/>
              </a:spcBef>
              <a:buClrTx/>
              <a:buSzTx/>
              <a:buFontTx/>
              <a:buNone/>
            </a:pPr>
            <a:r>
              <a:rPr lang="en-US" altLang="zh-CN" sz="2000" b="1" dirty="0">
                <a:solidFill>
                  <a:srgbClr val="333399"/>
                </a:solidFill>
                <a:latin typeface="楷体_GB2312" pitchFamily="49" charset="-122"/>
                <a:ea typeface="楷体_GB2312" pitchFamily="49" charset="-122"/>
              </a:rPr>
              <a:t>    </a:t>
            </a:r>
            <a:r>
              <a:rPr lang="en-US" altLang="zh-CN" sz="2000" b="1" dirty="0">
                <a:latin typeface="楷体_GB2312" pitchFamily="49" charset="-122"/>
                <a:ea typeface="楷体_GB2312" pitchFamily="49" charset="-122"/>
              </a:rPr>
              <a:t>3</a:t>
            </a:r>
            <a:r>
              <a:rPr lang="zh-CN" altLang="en-US" sz="2000" b="1" dirty="0">
                <a:latin typeface="楷体_GB2312" pitchFamily="49" charset="-122"/>
                <a:ea typeface="楷体_GB2312" pitchFamily="49" charset="-122"/>
              </a:rPr>
              <a:t>、反映</a:t>
            </a:r>
            <a:r>
              <a:rPr lang="zh-CN" altLang="en-US" sz="2000" b="1" dirty="0">
                <a:solidFill>
                  <a:srgbClr val="FF0000"/>
                </a:solidFill>
                <a:latin typeface="楷体_GB2312" pitchFamily="49" charset="-122"/>
                <a:ea typeface="楷体_GB2312" pitchFamily="49" charset="-122"/>
              </a:rPr>
              <a:t>所有者权益</a:t>
            </a:r>
            <a:r>
              <a:rPr lang="zh-CN" altLang="en-US" sz="2000" b="1" dirty="0">
                <a:latin typeface="楷体_GB2312" pitchFamily="49" charset="-122"/>
                <a:ea typeface="楷体_GB2312" pitchFamily="49" charset="-122"/>
              </a:rPr>
              <a:t>的账户，如</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实收资本</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公积金</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本年利润</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利润分配</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等。</a:t>
            </a:r>
            <a:endParaRPr lang="zh-CN" altLang="en-US" sz="2000" b="1" dirty="0">
              <a:latin typeface="楷体_GB2312" pitchFamily="49" charset="-122"/>
              <a:ea typeface="楷体_GB2312" pitchFamily="49" charset="-122"/>
            </a:endParaRPr>
          </a:p>
          <a:p>
            <a:pPr marL="0" lvl="0" indent="266700" eaLnBrk="1" hangingPunct="1">
              <a:spcBef>
                <a:spcPct val="0"/>
              </a:spcBef>
              <a:buClrTx/>
              <a:buSzTx/>
              <a:buFontTx/>
              <a:buNone/>
            </a:pPr>
            <a:endParaRPr lang="en-US" altLang="zh-CN" sz="2000" b="1" dirty="0">
              <a:latin typeface="楷体_GB2312" pitchFamily="49" charset="-122"/>
              <a:ea typeface="楷体_GB2312" pitchFamily="49" charset="-122"/>
            </a:endParaRPr>
          </a:p>
          <a:p>
            <a:pPr marL="0" lvl="0" indent="266700" eaLnBrk="1" hangingPunct="1">
              <a:spcBef>
                <a:spcPct val="0"/>
              </a:spcBef>
              <a:buClrTx/>
              <a:buSzTx/>
              <a:buFontTx/>
              <a:buNone/>
            </a:pPr>
            <a:r>
              <a:rPr lang="en-US" altLang="zh-CN" sz="2000" b="1" dirty="0">
                <a:latin typeface="楷体_GB2312" pitchFamily="49" charset="-122"/>
                <a:ea typeface="楷体_GB2312" pitchFamily="49" charset="-122"/>
              </a:rPr>
              <a:t>    4</a:t>
            </a:r>
            <a:r>
              <a:rPr lang="zh-CN" altLang="en-US" sz="2000" b="1" dirty="0">
                <a:latin typeface="楷体_GB2312" pitchFamily="49" charset="-122"/>
                <a:ea typeface="楷体_GB2312" pitchFamily="49" charset="-122"/>
              </a:rPr>
              <a:t>、反映</a:t>
            </a:r>
            <a:r>
              <a:rPr lang="zh-CN" altLang="en-US" sz="2000" b="1" dirty="0">
                <a:solidFill>
                  <a:srgbClr val="FF0000"/>
                </a:solidFill>
                <a:latin typeface="楷体_GB2312" pitchFamily="49" charset="-122"/>
                <a:ea typeface="楷体_GB2312" pitchFamily="49" charset="-122"/>
              </a:rPr>
              <a:t>损益</a:t>
            </a:r>
            <a:r>
              <a:rPr lang="zh-CN" altLang="en-US" sz="2000" b="1" dirty="0">
                <a:latin typeface="楷体_GB2312" pitchFamily="49" charset="-122"/>
                <a:ea typeface="楷体_GB2312" pitchFamily="49" charset="-122"/>
              </a:rPr>
              <a:t>的账户，如</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营业收入</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营业外收入</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等。</a:t>
            </a:r>
            <a:endParaRPr lang="zh-CN" altLang="en-US" sz="2000" b="1" dirty="0">
              <a:latin typeface="楷体_GB2312" pitchFamily="49" charset="-122"/>
              <a:ea typeface="楷体_GB2312" pitchFamily="49" charset="-122"/>
            </a:endParaRPr>
          </a:p>
          <a:p>
            <a:pPr marL="0" lvl="0" indent="266700" eaLnBrk="1" hangingPunct="1">
              <a:spcBef>
                <a:spcPct val="0"/>
              </a:spcBef>
              <a:buClrTx/>
              <a:buSzTx/>
              <a:buFontTx/>
              <a:buNone/>
            </a:pPr>
            <a:endParaRPr lang="en-US" altLang="zh-CN" sz="2000" b="1" dirty="0">
              <a:latin typeface="楷体_GB2312" pitchFamily="49" charset="-122"/>
              <a:ea typeface="楷体_GB2312" pitchFamily="49" charset="-122"/>
            </a:endParaRPr>
          </a:p>
          <a:p>
            <a:pPr marL="0" lvl="0" indent="266700" eaLnBrk="1" hangingPunct="1">
              <a:spcBef>
                <a:spcPct val="0"/>
              </a:spcBef>
              <a:buClrTx/>
              <a:buSzTx/>
              <a:buFontTx/>
              <a:buNone/>
            </a:pPr>
            <a:r>
              <a:rPr lang="en-US" altLang="zh-CN" sz="2000" b="1" dirty="0">
                <a:latin typeface="楷体_GB2312" pitchFamily="49" charset="-122"/>
                <a:ea typeface="楷体_GB2312" pitchFamily="49" charset="-122"/>
              </a:rPr>
              <a:t>    5</a:t>
            </a:r>
            <a:r>
              <a:rPr lang="zh-CN" altLang="en-US" sz="2000" b="1" dirty="0">
                <a:latin typeface="楷体_GB2312" pitchFamily="49" charset="-122"/>
                <a:ea typeface="楷体_GB2312" pitchFamily="49" charset="-122"/>
              </a:rPr>
              <a:t>、反映</a:t>
            </a:r>
            <a:r>
              <a:rPr lang="zh-CN" altLang="en-US" sz="2000" b="1" dirty="0">
                <a:solidFill>
                  <a:srgbClr val="FF0000"/>
                </a:solidFill>
                <a:latin typeface="楷体_GB2312" pitchFamily="49" charset="-122"/>
                <a:ea typeface="楷体_GB2312" pitchFamily="49" charset="-122"/>
              </a:rPr>
              <a:t>成本费用</a:t>
            </a:r>
            <a:r>
              <a:rPr lang="zh-CN" altLang="en-US" sz="2000" b="1" dirty="0">
                <a:latin typeface="楷体_GB2312" pitchFamily="49" charset="-122"/>
                <a:ea typeface="楷体_GB2312" pitchFamily="49" charset="-122"/>
              </a:rPr>
              <a:t>的账户，如</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生产成本</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制造费用</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等。</a:t>
            </a:r>
            <a:endParaRPr lang="zh-CN" altLang="en-US" sz="2000" b="1" dirty="0">
              <a:latin typeface="楷体_GB2312" pitchFamily="49" charset="-122"/>
              <a:ea typeface="楷体_GB2312" pitchFamily="49" charset="-122"/>
            </a:endParaRPr>
          </a:p>
          <a:p>
            <a:pPr marL="0" lvl="0" indent="266700" eaLnBrk="1" hangingPunct="1">
              <a:spcBef>
                <a:spcPct val="0"/>
              </a:spcBef>
              <a:buClrTx/>
              <a:buSzTx/>
              <a:buFontTx/>
              <a:buNone/>
            </a:pPr>
            <a:endParaRPr lang="zh-CN" altLang="en-US" sz="2000" b="1" dirty="0">
              <a:latin typeface="楷体_GB2312" pitchFamily="49" charset="-122"/>
              <a:ea typeface="楷体_GB2312" pitchFamily="49" charset="-122"/>
            </a:endParaRPr>
          </a:p>
          <a:p>
            <a:pPr marL="0" lvl="0" indent="266700" eaLnBrk="1" hangingPunct="1">
              <a:spcBef>
                <a:spcPct val="0"/>
              </a:spcBef>
              <a:buClrTx/>
              <a:buSzTx/>
              <a:buFontTx/>
              <a:buNone/>
            </a:pPr>
            <a:r>
              <a:rPr lang="zh-CN" altLang="en-US" sz="2000" b="1" dirty="0">
                <a:solidFill>
                  <a:srgbClr val="333399"/>
                </a:solidFill>
                <a:latin typeface="楷体_GB2312" pitchFamily="49" charset="-122"/>
                <a:ea typeface="楷体_GB2312" pitchFamily="49" charset="-122"/>
              </a:rPr>
              <a:t>    可以看出，上述账户分类完全等同于会计科目的名称。 </a:t>
            </a:r>
            <a:endParaRPr lang="zh-CN" altLang="en-US" sz="2000" b="1" dirty="0">
              <a:solidFill>
                <a:srgbClr val="333399"/>
              </a:solidFill>
              <a:latin typeface="楷体_GB2312" pitchFamily="49" charset="-122"/>
              <a:ea typeface="楷体_GB2312" pitchFamily="49"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2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6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452612" name="Rectangle 4"/>
          <p:cNvSpPr/>
          <p:nvPr/>
        </p:nvSpPr>
        <p:spPr>
          <a:xfrm>
            <a:off x="250825" y="2338388"/>
            <a:ext cx="7920038" cy="16160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266700" eaLnBrk="1" hangingPunct="1">
              <a:spcBef>
                <a:spcPct val="0"/>
              </a:spcBef>
              <a:buClrTx/>
              <a:buSzTx/>
              <a:buFontTx/>
              <a:buNone/>
            </a:pPr>
            <a:r>
              <a:rPr lang="en-US" altLang="zh-CN" sz="2000" b="1" dirty="0">
                <a:latin typeface="楷体_GB2312" pitchFamily="49" charset="-122"/>
                <a:ea typeface="楷体_GB2312" pitchFamily="49" charset="-122"/>
              </a:rPr>
              <a:t>   </a:t>
            </a:r>
            <a:r>
              <a:rPr lang="en-US" altLang="zh-CN" sz="2000" b="1" dirty="0">
                <a:solidFill>
                  <a:srgbClr val="FF0000"/>
                </a:solidFill>
                <a:latin typeface="楷体_GB2312" pitchFamily="49" charset="-122"/>
                <a:ea typeface="楷体_GB2312" pitchFamily="49" charset="-122"/>
              </a:rPr>
              <a:t>1</a:t>
            </a:r>
            <a:r>
              <a:rPr lang="zh-CN" altLang="en-US" sz="2000" b="1" dirty="0">
                <a:solidFill>
                  <a:srgbClr val="FF0000"/>
                </a:solidFill>
                <a:latin typeface="楷体_GB2312" pitchFamily="49" charset="-122"/>
                <a:ea typeface="楷体_GB2312" pitchFamily="49" charset="-122"/>
              </a:rPr>
              <a:t>、总分类账户。</a:t>
            </a:r>
            <a:r>
              <a:rPr lang="zh-CN" altLang="en-US" sz="2000" b="1" dirty="0">
                <a:latin typeface="楷体_GB2312" pitchFamily="49" charset="-122"/>
                <a:ea typeface="楷体_GB2312" pitchFamily="49" charset="-122"/>
              </a:rPr>
              <a:t>基本上是按照会计科目设置的账户。</a:t>
            </a:r>
            <a:endParaRPr lang="zh-CN" altLang="en-US" sz="2000" b="1" dirty="0">
              <a:latin typeface="楷体_GB2312" pitchFamily="49" charset="-122"/>
              <a:ea typeface="楷体_GB2312" pitchFamily="49" charset="-122"/>
            </a:endParaRPr>
          </a:p>
          <a:p>
            <a:pPr marL="0" lvl="0" indent="266700" eaLnBrk="1" hangingPunct="1">
              <a:spcBef>
                <a:spcPct val="0"/>
              </a:spcBef>
              <a:buClrTx/>
              <a:buSzTx/>
              <a:buFontTx/>
              <a:buNone/>
            </a:pPr>
            <a:endParaRPr lang="zh-CN" altLang="en-US" sz="2000" b="1" dirty="0">
              <a:latin typeface="楷体_GB2312" pitchFamily="49" charset="-122"/>
              <a:ea typeface="楷体_GB2312" pitchFamily="49" charset="-122"/>
            </a:endParaRPr>
          </a:p>
          <a:p>
            <a:pPr marL="0" lvl="0" indent="266700" eaLnBrk="1" hangingPunct="1">
              <a:spcBef>
                <a:spcPct val="0"/>
              </a:spcBef>
              <a:buClrTx/>
              <a:buSzTx/>
              <a:buFontTx/>
              <a:buNone/>
            </a:pPr>
            <a:r>
              <a:rPr lang="en-US" altLang="zh-CN" sz="2000" b="1" dirty="0">
                <a:latin typeface="楷体_GB2312" pitchFamily="49" charset="-122"/>
                <a:ea typeface="楷体_GB2312" pitchFamily="49" charset="-122"/>
              </a:rPr>
              <a:t>   </a:t>
            </a:r>
            <a:r>
              <a:rPr lang="en-US" altLang="zh-CN" sz="2000" b="1" dirty="0">
                <a:solidFill>
                  <a:srgbClr val="FF0000"/>
                </a:solidFill>
                <a:latin typeface="楷体_GB2312" pitchFamily="49" charset="-122"/>
                <a:ea typeface="楷体_GB2312" pitchFamily="49" charset="-122"/>
              </a:rPr>
              <a:t>2</a:t>
            </a:r>
            <a:r>
              <a:rPr lang="zh-CN" altLang="en-US" sz="2000" b="1" dirty="0">
                <a:solidFill>
                  <a:srgbClr val="FF0000"/>
                </a:solidFill>
                <a:latin typeface="楷体_GB2312" pitchFamily="49" charset="-122"/>
                <a:ea typeface="楷体_GB2312" pitchFamily="49" charset="-122"/>
              </a:rPr>
              <a:t>、明细分类账户。</a:t>
            </a:r>
            <a:r>
              <a:rPr lang="zh-CN" altLang="en-US" sz="2000" b="1" dirty="0">
                <a:latin typeface="楷体_GB2312" pitchFamily="49" charset="-122"/>
                <a:ea typeface="楷体_GB2312" pitchFamily="49" charset="-122"/>
              </a:rPr>
              <a:t>提供某一具体经济业务明细核算指标的账户。</a:t>
            </a:r>
            <a:endParaRPr lang="zh-CN" altLang="en-US" sz="2000" b="1" dirty="0">
              <a:latin typeface="楷体_GB2312" pitchFamily="49" charset="-122"/>
              <a:ea typeface="楷体_GB2312" pitchFamily="49" charset="-122"/>
            </a:endParaRPr>
          </a:p>
          <a:p>
            <a:pPr marL="0" lvl="0" indent="266700" eaLnBrk="1" hangingPunct="1">
              <a:spcBef>
                <a:spcPct val="0"/>
              </a:spcBef>
              <a:buClrTx/>
              <a:buSzTx/>
              <a:buFontTx/>
              <a:buNone/>
            </a:pPr>
            <a:endParaRPr lang="zh-CN" altLang="en-US" sz="2000" b="1" dirty="0">
              <a:latin typeface="楷体_GB2312" pitchFamily="49" charset="-122"/>
              <a:ea typeface="楷体_GB2312" pitchFamily="49" charset="-122"/>
            </a:endParaRPr>
          </a:p>
          <a:p>
            <a:pPr marL="0" lvl="0" indent="266700" eaLnBrk="1" hangingPunct="1">
              <a:spcBef>
                <a:spcPct val="0"/>
              </a:spcBef>
              <a:buClrTx/>
              <a:buSzTx/>
              <a:buFontTx/>
              <a:buNone/>
            </a:pPr>
            <a:r>
              <a:rPr lang="zh-CN" altLang="en-US" sz="2000" b="1" dirty="0">
                <a:latin typeface="楷体_GB2312" pitchFamily="49" charset="-122"/>
                <a:ea typeface="楷体_GB2312" pitchFamily="49" charset="-122"/>
              </a:rPr>
              <a:t>   二者之间是统驭和具体化的关系。比如：  </a:t>
            </a:r>
            <a:endParaRPr lang="zh-CN" altLang="en-US" sz="2000" b="1" dirty="0">
              <a:latin typeface="楷体_GB2312" pitchFamily="49" charset="-122"/>
              <a:ea typeface="楷体_GB2312" pitchFamily="49" charset="-122"/>
            </a:endParaRPr>
          </a:p>
        </p:txBody>
      </p:sp>
      <p:sp>
        <p:nvSpPr>
          <p:cNvPr id="452613" name="Rectangle 5"/>
          <p:cNvSpPr/>
          <p:nvPr/>
        </p:nvSpPr>
        <p:spPr>
          <a:xfrm>
            <a:off x="466725" y="1568450"/>
            <a:ext cx="5761038" cy="45720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266700" eaLnBrk="1" hangingPunct="1">
              <a:spcBef>
                <a:spcPct val="0"/>
              </a:spcBef>
              <a:buClrTx/>
              <a:buSzTx/>
              <a:buFontTx/>
              <a:buNone/>
            </a:pPr>
            <a:r>
              <a:rPr lang="zh-CN" altLang="en-US" sz="2400" b="1" dirty="0">
                <a:solidFill>
                  <a:srgbClr val="333399"/>
                </a:solidFill>
                <a:latin typeface="楷体_GB2312" pitchFamily="49" charset="-122"/>
                <a:ea typeface="楷体_GB2312" pitchFamily="49" charset="-122"/>
              </a:rPr>
              <a:t>（二）按照提供指标的详细程度分</a:t>
            </a:r>
            <a:r>
              <a:rPr lang="zh-CN" altLang="en-US" sz="2000" b="1" dirty="0">
                <a:solidFill>
                  <a:srgbClr val="333399"/>
                </a:solidFill>
                <a:latin typeface="楷体_GB2312" pitchFamily="49" charset="-122"/>
                <a:ea typeface="楷体_GB2312" pitchFamily="49" charset="-122"/>
              </a:rPr>
              <a:t>类</a:t>
            </a:r>
            <a:endParaRPr lang="zh-CN" altLang="en-US" sz="2000" b="1" dirty="0">
              <a:solidFill>
                <a:srgbClr val="333399"/>
              </a:solidFill>
              <a:latin typeface="楷体_GB2312" pitchFamily="49" charset="-122"/>
              <a:ea typeface="楷体_GB2312" pitchFamily="49" charset="-122"/>
            </a:endParaRPr>
          </a:p>
        </p:txBody>
      </p:sp>
      <p:sp>
        <p:nvSpPr>
          <p:cNvPr id="452614" name="Rectangle 6"/>
          <p:cNvSpPr/>
          <p:nvPr/>
        </p:nvSpPr>
        <p:spPr>
          <a:xfrm>
            <a:off x="682625" y="4138613"/>
            <a:ext cx="583247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000" b="1" u="sng" dirty="0">
                <a:latin typeface="楷体_GB2312" pitchFamily="49" charset="-122"/>
                <a:ea typeface="楷体_GB2312" pitchFamily="49" charset="-122"/>
              </a:rPr>
              <a:t>总分类账户               明细分类账户</a:t>
            </a:r>
            <a:r>
              <a:rPr lang="zh-CN" altLang="en-US" sz="2000" b="1" dirty="0">
                <a:latin typeface="楷体_GB2312" pitchFamily="49" charset="-122"/>
                <a:ea typeface="楷体_GB2312" pitchFamily="49" charset="-122"/>
              </a:rPr>
              <a:t>      </a:t>
            </a:r>
            <a:endParaRPr lang="zh-CN" altLang="en-US" sz="2000" b="1" dirty="0">
              <a:latin typeface="楷体_GB2312" pitchFamily="49" charset="-122"/>
              <a:ea typeface="楷体_GB2312" pitchFamily="49" charset="-122"/>
            </a:endParaRPr>
          </a:p>
          <a:p>
            <a:pPr marL="0" lvl="0" indent="0" eaLnBrk="1" hangingPunct="1">
              <a:spcBef>
                <a:spcPct val="0"/>
              </a:spcBef>
              <a:buClrTx/>
              <a:buSzTx/>
              <a:buFontTx/>
              <a:buNone/>
            </a:pPr>
            <a:endParaRPr lang="zh-CN" altLang="en-US" sz="2000" b="1" dirty="0">
              <a:latin typeface="楷体_GB2312" pitchFamily="49" charset="-122"/>
              <a:ea typeface="楷体_GB2312" pitchFamily="49" charset="-122"/>
            </a:endParaRPr>
          </a:p>
          <a:p>
            <a:pPr marL="0" lvl="0" indent="0" eaLnBrk="1" hangingPunct="1">
              <a:spcBef>
                <a:spcPct val="0"/>
              </a:spcBef>
              <a:buClrTx/>
              <a:buSzTx/>
              <a:buFontTx/>
              <a:buNone/>
            </a:pPr>
            <a:r>
              <a:rPr lang="zh-CN" altLang="en-US" sz="2000" b="1" dirty="0">
                <a:latin typeface="楷体_GB2312" pitchFamily="49" charset="-122"/>
                <a:ea typeface="楷体_GB2312" pitchFamily="49" charset="-122"/>
              </a:rPr>
              <a:t>                            </a:t>
            </a:r>
            <a:endParaRPr lang="zh-CN" altLang="en-US" sz="2000" b="1" dirty="0">
              <a:latin typeface="楷体_GB2312" pitchFamily="49" charset="-122"/>
              <a:ea typeface="楷体_GB2312" pitchFamily="49" charset="-122"/>
            </a:endParaRPr>
          </a:p>
        </p:txBody>
      </p:sp>
      <p:sp>
        <p:nvSpPr>
          <p:cNvPr id="452615" name="Rectangle 7"/>
          <p:cNvSpPr/>
          <p:nvPr/>
        </p:nvSpPr>
        <p:spPr>
          <a:xfrm>
            <a:off x="2266950" y="4138613"/>
            <a:ext cx="1296988"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000" b="1" dirty="0">
                <a:latin typeface="楷体_GB2312" pitchFamily="49" charset="-122"/>
                <a:ea typeface="楷体_GB2312" pitchFamily="49" charset="-122"/>
              </a:rPr>
              <a:t>二级账户</a:t>
            </a:r>
            <a:endParaRPr lang="zh-CN" altLang="en-US" sz="2000" b="1" dirty="0">
              <a:latin typeface="楷体_GB2312" pitchFamily="49" charset="-122"/>
              <a:ea typeface="楷体_GB2312" pitchFamily="49" charset="-122"/>
            </a:endParaRPr>
          </a:p>
          <a:p>
            <a:pPr marL="0" lvl="0" indent="0" eaLnBrk="1" hangingPunct="1">
              <a:spcBef>
                <a:spcPct val="0"/>
              </a:spcBef>
              <a:buClrTx/>
              <a:buSzTx/>
              <a:buFontTx/>
              <a:buNone/>
            </a:pPr>
            <a:r>
              <a:rPr lang="zh-CN" altLang="en-US" sz="2000" b="1" dirty="0">
                <a:latin typeface="楷体_GB2312" pitchFamily="49" charset="-122"/>
                <a:ea typeface="楷体_GB2312" pitchFamily="49" charset="-122"/>
              </a:rPr>
              <a:t>   </a:t>
            </a:r>
            <a:endParaRPr lang="zh-CN" altLang="en-US" sz="2000" b="1" dirty="0">
              <a:latin typeface="楷体_GB2312" pitchFamily="49" charset="-122"/>
              <a:ea typeface="楷体_GB2312" pitchFamily="49" charset="-122"/>
            </a:endParaRPr>
          </a:p>
          <a:p>
            <a:pPr marL="0" lvl="0" indent="0" eaLnBrk="1" hangingPunct="1">
              <a:spcBef>
                <a:spcPct val="0"/>
              </a:spcBef>
              <a:buClrTx/>
              <a:buSzTx/>
              <a:buFontTx/>
              <a:buNone/>
            </a:pPr>
            <a:r>
              <a:rPr lang="zh-CN" altLang="en-US" sz="2000" b="1" dirty="0">
                <a:latin typeface="楷体_GB2312" pitchFamily="49" charset="-122"/>
                <a:ea typeface="楷体_GB2312" pitchFamily="49" charset="-122"/>
              </a:rPr>
              <a:t>  钢材</a:t>
            </a:r>
            <a:endParaRPr lang="en-US" altLang="zh-CN" sz="2000" b="1" dirty="0">
              <a:latin typeface="楷体_GB2312" pitchFamily="49" charset="-122"/>
              <a:ea typeface="楷体_GB2312" pitchFamily="49" charset="-122"/>
            </a:endParaRPr>
          </a:p>
        </p:txBody>
      </p:sp>
      <p:sp>
        <p:nvSpPr>
          <p:cNvPr id="452616" name="Rectangle 8"/>
          <p:cNvSpPr/>
          <p:nvPr/>
        </p:nvSpPr>
        <p:spPr>
          <a:xfrm>
            <a:off x="901700" y="4570413"/>
            <a:ext cx="946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000" b="1" dirty="0">
                <a:latin typeface="楷体_GB2312" pitchFamily="49" charset="-122"/>
                <a:ea typeface="楷体_GB2312" pitchFamily="49" charset="-122"/>
              </a:rPr>
              <a:t>原材料</a:t>
            </a:r>
            <a:endParaRPr lang="zh-CN" altLang="en-US" sz="2000" b="1" dirty="0">
              <a:latin typeface="楷体_GB2312" pitchFamily="49" charset="-122"/>
              <a:ea typeface="楷体_GB2312" pitchFamily="49" charset="-122"/>
            </a:endParaRPr>
          </a:p>
        </p:txBody>
      </p:sp>
      <p:sp>
        <p:nvSpPr>
          <p:cNvPr id="452617" name="Text Box 9"/>
          <p:cNvSpPr txBox="1"/>
          <p:nvPr/>
        </p:nvSpPr>
        <p:spPr>
          <a:xfrm>
            <a:off x="4067175" y="4570413"/>
            <a:ext cx="1223963" cy="8540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2000" b="1" dirty="0">
                <a:latin typeface="楷体_GB2312" pitchFamily="49" charset="-122"/>
                <a:ea typeface="楷体_GB2312" pitchFamily="49" charset="-122"/>
              </a:rPr>
              <a:t>钢材</a:t>
            </a:r>
            <a:endParaRPr lang="zh-CN" altLang="en-US" sz="2000" b="1" dirty="0">
              <a:latin typeface="楷体_GB2312" pitchFamily="49" charset="-122"/>
              <a:ea typeface="楷体_GB2312" pitchFamily="49" charset="-122"/>
            </a:endParaRPr>
          </a:p>
          <a:p>
            <a:pPr marL="0" lvl="0" indent="0" eaLnBrk="1" hangingPunct="1">
              <a:spcBef>
                <a:spcPct val="50000"/>
              </a:spcBef>
              <a:buClrTx/>
              <a:buSzTx/>
              <a:buFontTx/>
              <a:buNone/>
            </a:pPr>
            <a:r>
              <a:rPr lang="zh-CN" altLang="en-US" sz="2000" b="1" dirty="0">
                <a:latin typeface="楷体_GB2312" pitchFamily="49" charset="-122"/>
                <a:ea typeface="楷体_GB2312" pitchFamily="49" charset="-122"/>
              </a:rPr>
              <a:t>木材</a:t>
            </a:r>
            <a:endParaRPr lang="zh-CN" altLang="en-US" sz="2000" b="1" dirty="0">
              <a:latin typeface="楷体_GB2312" pitchFamily="49" charset="-122"/>
              <a:ea typeface="楷体_GB2312" pitchFamily="49" charset="-122"/>
            </a:endParaRPr>
          </a:p>
        </p:txBody>
      </p:sp>
      <p:sp>
        <p:nvSpPr>
          <p:cNvPr id="452618" name="Text Box 10"/>
          <p:cNvSpPr txBox="1"/>
          <p:nvPr/>
        </p:nvSpPr>
        <p:spPr>
          <a:xfrm>
            <a:off x="5214938" y="5662613"/>
            <a:ext cx="1081087"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000" b="1" dirty="0">
                <a:latin typeface="楷体_GB2312" pitchFamily="49" charset="-122"/>
                <a:ea typeface="楷体_GB2312" pitchFamily="49" charset="-122"/>
              </a:rPr>
              <a:t>板材</a:t>
            </a:r>
            <a:endParaRPr lang="zh-CN" altLang="en-US" sz="2000" b="1" dirty="0">
              <a:latin typeface="楷体_GB2312" pitchFamily="49" charset="-122"/>
              <a:ea typeface="楷体_GB2312" pitchFamily="49" charset="-122"/>
            </a:endParaRPr>
          </a:p>
          <a:p>
            <a:pPr marL="0" lvl="0" indent="0" eaLnBrk="1" hangingPunct="1">
              <a:spcBef>
                <a:spcPct val="0"/>
              </a:spcBef>
              <a:buClrTx/>
              <a:buSzTx/>
              <a:buFontTx/>
              <a:buNone/>
            </a:pPr>
            <a:r>
              <a:rPr lang="zh-CN" altLang="en-US" sz="2000" b="1" dirty="0">
                <a:latin typeface="楷体_GB2312" pitchFamily="49" charset="-122"/>
                <a:ea typeface="楷体_GB2312" pitchFamily="49" charset="-122"/>
              </a:rPr>
              <a:t>               线材               </a:t>
            </a:r>
            <a:endParaRPr lang="zh-CN" altLang="en-US" sz="2000" dirty="0">
              <a:solidFill>
                <a:srgbClr val="333399"/>
              </a:solidFill>
              <a:latin typeface="楷体_GB2312" pitchFamily="49" charset="-122"/>
              <a:ea typeface="楷体_GB2312" pitchFamily="49" charset="-122"/>
            </a:endParaRPr>
          </a:p>
        </p:txBody>
      </p:sp>
      <p:sp>
        <p:nvSpPr>
          <p:cNvPr id="452619" name="Text Box 11"/>
          <p:cNvSpPr txBox="1"/>
          <p:nvPr/>
        </p:nvSpPr>
        <p:spPr>
          <a:xfrm>
            <a:off x="5138738" y="4519613"/>
            <a:ext cx="838200"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000" b="1" dirty="0">
                <a:latin typeface="楷体_GB2312" pitchFamily="49" charset="-122"/>
                <a:ea typeface="楷体_GB2312" pitchFamily="49" charset="-122"/>
              </a:rPr>
              <a:t>条钢</a:t>
            </a:r>
            <a:endParaRPr lang="zh-CN" altLang="en-US" sz="2000" b="1" dirty="0">
              <a:latin typeface="楷体_GB2312" pitchFamily="49" charset="-122"/>
              <a:ea typeface="楷体_GB2312" pitchFamily="49" charset="-122"/>
            </a:endParaRPr>
          </a:p>
          <a:p>
            <a:pPr marL="0" lvl="0" indent="0" eaLnBrk="1" hangingPunct="1">
              <a:spcBef>
                <a:spcPct val="0"/>
              </a:spcBef>
              <a:buClrTx/>
              <a:buSzTx/>
              <a:buFontTx/>
              <a:buNone/>
            </a:pPr>
            <a:r>
              <a:rPr lang="zh-CN" altLang="en-US" sz="2000" b="1" dirty="0">
                <a:latin typeface="楷体_GB2312" pitchFamily="49" charset="-122"/>
                <a:ea typeface="楷体_GB2312" pitchFamily="49" charset="-122"/>
              </a:rPr>
              <a:t>               角钢</a:t>
            </a:r>
            <a:endParaRPr lang="zh-CN" altLang="en-US" sz="2000" b="1" dirty="0">
              <a:latin typeface="楷体_GB2312" pitchFamily="49" charset="-122"/>
              <a:ea typeface="楷体_GB2312" pitchFamily="49"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52613">
                                            <p:txEl>
                                              <p:charRg st="0" end="17"/>
                                            </p:txEl>
                                          </p:spTgt>
                                        </p:tgtEl>
                                        <p:attrNameLst>
                                          <p:attrName>style.visibility</p:attrName>
                                        </p:attrNameLst>
                                      </p:cBhvr>
                                      <p:to>
                                        <p:strVal val="visible"/>
                                      </p:to>
                                    </p:set>
                                    <p:anim calcmode="lin" valueType="num">
                                      <p:cBhvr additive="base">
                                        <p:cTn id="7" dur="500" fill="hold"/>
                                        <p:tgtEl>
                                          <p:spTgt spid="452613">
                                            <p:txEl>
                                              <p:charRg st="0" end="17"/>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52613">
                                            <p:txEl>
                                              <p:charRg st="0" end="1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carbrake.wav"/>
                                        </p:tgtEl>
                                      </p:cMediaNode>
                                    </p:audio>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4526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52614"/>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499"/>
                                          </p:stCondLst>
                                        </p:cTn>
                                        <p:tgtEl>
                                          <p:spTgt spid="4526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452617"/>
                                        </p:tgtEl>
                                        <p:attrNameLst>
                                          <p:attrName>style.visibility</p:attrName>
                                        </p:attrNameLst>
                                      </p:cBhvr>
                                      <p:to>
                                        <p:strVal val="visible"/>
                                      </p:to>
                                    </p:set>
                                    <p:anim calcmode="lin" valueType="num">
                                      <p:cBhvr additive="base">
                                        <p:cTn id="24" dur="500" fill="hold"/>
                                        <p:tgtEl>
                                          <p:spTgt spid="452617"/>
                                        </p:tgtEl>
                                        <p:attrNameLst>
                                          <p:attrName>ppt_x</p:attrName>
                                        </p:attrNameLst>
                                      </p:cBhvr>
                                      <p:tavLst>
                                        <p:tav tm="0">
                                          <p:val>
                                            <p:strVal val="0-#ppt_w/2"/>
                                          </p:val>
                                        </p:tav>
                                        <p:tav tm="100000">
                                          <p:val>
                                            <p:strVal val="#ppt_x"/>
                                          </p:val>
                                        </p:tav>
                                      </p:tavLst>
                                    </p:anim>
                                    <p:anim calcmode="lin" valueType="num">
                                      <p:cBhvr additive="base">
                                        <p:cTn id="25" dur="500" fill="hold"/>
                                        <p:tgtEl>
                                          <p:spTgt spid="452617"/>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452617"/>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452619">
                                            <p:txEl>
                                              <p:charRg st="0" end="3"/>
                                            </p:txEl>
                                          </p:spTgt>
                                        </p:tgtEl>
                                        <p:attrNameLst>
                                          <p:attrName>style.visibility</p:attrName>
                                        </p:attrNameLst>
                                      </p:cBhvr>
                                      <p:to>
                                        <p:strVal val="visible"/>
                                      </p:to>
                                    </p:set>
                                    <p:anim calcmode="lin" valueType="num">
                                      <p:cBhvr additive="base">
                                        <p:cTn id="30" dur="500" fill="hold"/>
                                        <p:tgtEl>
                                          <p:spTgt spid="452619">
                                            <p:txEl>
                                              <p:charRg st="0" end="3"/>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452619">
                                            <p:txEl>
                                              <p:charRg st="0"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8"/>
                                            </p:cond>
                                          </p:stCondLst>
                                          <p:endCondLst>
                                            <p:cond evt="onStopAudio" delay="0">
                                              <p:tgtEl>
                                                <p:sldTgt/>
                                              </p:tgtEl>
                                            </p:cond>
                                          </p:endCondLst>
                                        </p:cTn>
                                        <p:tgtEl>
                                          <p:sndTgt r:embed="rId1" name="carbrake.wav"/>
                                        </p:tgtEl>
                                      </p:cMediaNode>
                                    </p:audio>
                                  </p:sub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452619">
                                            <p:txEl>
                                              <p:charRg st="3" end="21"/>
                                            </p:txEl>
                                          </p:spTgt>
                                        </p:tgtEl>
                                        <p:attrNameLst>
                                          <p:attrName>style.visibility</p:attrName>
                                        </p:attrNameLst>
                                      </p:cBhvr>
                                      <p:to>
                                        <p:strVal val="visible"/>
                                      </p:to>
                                    </p:set>
                                    <p:anim calcmode="lin" valueType="num">
                                      <p:cBhvr additive="base">
                                        <p:cTn id="36" dur="500" fill="hold"/>
                                        <p:tgtEl>
                                          <p:spTgt spid="452619">
                                            <p:txEl>
                                              <p:charRg st="3" end="21"/>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452619">
                                            <p:txEl>
                                              <p:charRg st="3" end="2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4"/>
                                            </p:cond>
                                          </p:stCondLst>
                                          <p:endCondLst>
                                            <p:cond evt="onStopAudio" delay="0">
                                              <p:tgtEl>
                                                <p:sldTgt/>
                                              </p:tgtEl>
                                            </p:cond>
                                          </p:endCondLst>
                                        </p:cTn>
                                        <p:tgtEl>
                                          <p:sndTgt r:embed="rId1" name="carbrake.wav"/>
                                        </p:tgtEl>
                                      </p:cMediaNode>
                                    </p:audio>
                                  </p:sub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452618"/>
                                        </p:tgtEl>
                                        <p:attrNameLst>
                                          <p:attrName>style.visibility</p:attrName>
                                        </p:attrNameLst>
                                      </p:cBhvr>
                                      <p:to>
                                        <p:strVal val="visible"/>
                                      </p:to>
                                    </p:set>
                                    <p:anim calcmode="lin" valueType="num">
                                      <p:cBhvr additive="base">
                                        <p:cTn id="42" dur="500" fill="hold"/>
                                        <p:tgtEl>
                                          <p:spTgt spid="452618"/>
                                        </p:tgtEl>
                                        <p:attrNameLst>
                                          <p:attrName>ppt_x</p:attrName>
                                        </p:attrNameLst>
                                      </p:cBhvr>
                                      <p:tavLst>
                                        <p:tav tm="0">
                                          <p:val>
                                            <p:strVal val="0-#ppt_w/2"/>
                                          </p:val>
                                        </p:tav>
                                        <p:tav tm="100000">
                                          <p:val>
                                            <p:strVal val="#ppt_x"/>
                                          </p:val>
                                        </p:tav>
                                      </p:tavLst>
                                    </p:anim>
                                    <p:anim calcmode="lin" valueType="num">
                                      <p:cBhvr additive="base">
                                        <p:cTn id="43" dur="500" fill="hold"/>
                                        <p:tgtEl>
                                          <p:spTgt spid="452618"/>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452615"/>
                                        </p:tgtEl>
                                        <p:attrNameLst>
                                          <p:attrName>style.visibility</p:attrName>
                                        </p:attrNameLst>
                                      </p:cBhvr>
                                      <p:to>
                                        <p:strVal val="visible"/>
                                      </p:to>
                                    </p:set>
                                    <p:anim calcmode="lin" valueType="num">
                                      <p:cBhvr additive="base">
                                        <p:cTn id="48" dur="500" fill="hold"/>
                                        <p:tgtEl>
                                          <p:spTgt spid="452615"/>
                                        </p:tgtEl>
                                        <p:attrNameLst>
                                          <p:attrName>ppt_x</p:attrName>
                                        </p:attrNameLst>
                                      </p:cBhvr>
                                      <p:tavLst>
                                        <p:tav tm="0">
                                          <p:val>
                                            <p:strVal val="0-#ppt_w/2"/>
                                          </p:val>
                                        </p:tav>
                                        <p:tav tm="100000">
                                          <p:val>
                                            <p:strVal val="#ppt_x"/>
                                          </p:val>
                                        </p:tav>
                                      </p:tavLst>
                                    </p:anim>
                                    <p:anim calcmode="lin" valueType="num">
                                      <p:cBhvr additive="base">
                                        <p:cTn id="49" dur="500" fill="hold"/>
                                        <p:tgtEl>
                                          <p:spTgt spid="4526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612" grpId="0"/>
      <p:bldP spid="452613" grpId="0" build="p"/>
      <p:bldP spid="452614" grpId="0"/>
      <p:bldP spid="452615" grpId="0"/>
      <p:bldP spid="452616" grpId="0"/>
      <p:bldP spid="452617" grpId="0"/>
      <p:bldP spid="452618" grpId="0"/>
      <p:bldP spid="45261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9219" name="Rectangle 5"/>
          <p:cNvSpPr/>
          <p:nvPr/>
        </p:nvSpPr>
        <p:spPr>
          <a:xfrm>
            <a:off x="611188" y="1989138"/>
            <a:ext cx="7345362" cy="22828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dirty="0"/>
              <a:t>二、会计的特点</a:t>
            </a:r>
            <a:r>
              <a:rPr lang="en-US" altLang="zh-CN" sz="2400" dirty="0"/>
              <a:t>.</a:t>
            </a:r>
            <a:endParaRPr lang="en-US" altLang="zh-CN" sz="2400" dirty="0"/>
          </a:p>
          <a:p>
            <a:pPr marL="0" lvl="0" indent="0" eaLnBrk="1" hangingPunct="1">
              <a:spcBef>
                <a:spcPct val="0"/>
              </a:spcBef>
              <a:buClrTx/>
              <a:buSzTx/>
              <a:buFontTx/>
              <a:buNone/>
            </a:pPr>
            <a:r>
              <a:rPr lang="en-US" altLang="zh-CN" sz="2400" dirty="0"/>
              <a:t>	1</a:t>
            </a:r>
            <a:r>
              <a:rPr lang="zh-CN" altLang="en-US" sz="2400" dirty="0"/>
              <a:t>、会计是以货币为主要计量单位。</a:t>
            </a:r>
            <a:endParaRPr lang="zh-CN" altLang="en-US" sz="2400" dirty="0"/>
          </a:p>
          <a:p>
            <a:pPr marL="0" lvl="0" indent="0" eaLnBrk="1" hangingPunct="1">
              <a:spcBef>
                <a:spcPct val="0"/>
              </a:spcBef>
              <a:buClrTx/>
              <a:buSzTx/>
              <a:buFontTx/>
              <a:buNone/>
            </a:pPr>
            <a:r>
              <a:rPr lang="zh-CN" altLang="en-US" sz="2400" dirty="0"/>
              <a:t>	</a:t>
            </a:r>
            <a:r>
              <a:rPr lang="en-US" altLang="zh-CN" sz="2400" dirty="0"/>
              <a:t>2</a:t>
            </a:r>
            <a:r>
              <a:rPr lang="zh-CN" altLang="en-US" sz="2400" dirty="0"/>
              <a:t>、会计对经济活动所提供的数据资料具有连续性、系统性。</a:t>
            </a:r>
            <a:endParaRPr lang="zh-CN" altLang="en-US" sz="2400" dirty="0"/>
          </a:p>
          <a:p>
            <a:pPr marL="0" lvl="0" indent="0" eaLnBrk="1" hangingPunct="1">
              <a:spcBef>
                <a:spcPct val="0"/>
              </a:spcBef>
              <a:buClrTx/>
              <a:buSzTx/>
              <a:buFontTx/>
              <a:buNone/>
            </a:pPr>
            <a:r>
              <a:rPr lang="zh-CN" altLang="en-US" sz="2400" dirty="0"/>
              <a:t>	</a:t>
            </a:r>
            <a:r>
              <a:rPr lang="en-US" altLang="zh-CN" sz="2400" dirty="0"/>
              <a:t>3</a:t>
            </a:r>
            <a:r>
              <a:rPr lang="zh-CN" altLang="en-US" sz="2400" dirty="0"/>
              <a:t>、会计的基本功能是：反映和监督</a:t>
            </a:r>
            <a:r>
              <a:rPr lang="en-US" altLang="zh-CN" sz="2400" dirty="0"/>
              <a:t>.</a:t>
            </a:r>
            <a:endParaRPr lang="en-US" altLang="zh-CN" sz="2400" dirty="0"/>
          </a:p>
          <a:p>
            <a:pPr marL="0" lvl="0" indent="0" eaLnBrk="1" hangingPunct="1">
              <a:spcBef>
                <a:spcPct val="0"/>
              </a:spcBef>
              <a:buClrTx/>
              <a:buSzTx/>
              <a:buFontTx/>
              <a:buNone/>
            </a:pPr>
            <a:r>
              <a:rPr lang="en-US" altLang="zh-CN" sz="2400" dirty="0"/>
              <a:t>         4</a:t>
            </a:r>
            <a:r>
              <a:rPr lang="zh-CN" altLang="en-US" sz="2400" dirty="0"/>
              <a:t>、会计的最终目的是：提高经济效益</a:t>
            </a:r>
            <a:r>
              <a:rPr lang="en-US" altLang="zh-CN" sz="2400" dirty="0"/>
              <a:t>.</a:t>
            </a:r>
            <a:endParaRPr lang="en-US" altLang="zh-CN" sz="2400" dirty="0"/>
          </a:p>
        </p:txBody>
      </p:sp>
    </p:spTree>
  </p:cSld>
  <p:clrMapOvr>
    <a:masterClrMapping/>
  </p:clrMapOvr>
  <p:transition spd="med">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56323" name="Rectangle 4"/>
          <p:cNvSpPr/>
          <p:nvPr/>
        </p:nvSpPr>
        <p:spPr>
          <a:xfrm>
            <a:off x="755650" y="1249363"/>
            <a:ext cx="8137525" cy="37433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b="1" dirty="0">
                <a:solidFill>
                  <a:schemeClr val="folHlink"/>
                </a:solidFill>
              </a:rPr>
              <a:t>第四节  复式记账</a:t>
            </a:r>
            <a:endParaRPr lang="zh-CN" altLang="en-US" sz="2400" dirty="0">
              <a:solidFill>
                <a:schemeClr val="folHlink"/>
              </a:solidFill>
            </a:endParaRPr>
          </a:p>
          <a:p>
            <a:pPr marL="0" lvl="0" indent="0" eaLnBrk="1" hangingPunct="1">
              <a:spcBef>
                <a:spcPct val="0"/>
              </a:spcBef>
              <a:buClrTx/>
              <a:buSzTx/>
              <a:buFontTx/>
              <a:buNone/>
            </a:pPr>
            <a:r>
              <a:rPr lang="zh-CN" altLang="en-US" sz="2400" b="1" dirty="0">
                <a:solidFill>
                  <a:schemeClr val="folHlink"/>
                </a:solidFill>
              </a:rPr>
              <a:t>           一、记账方法概述</a:t>
            </a:r>
            <a:endParaRPr lang="zh-CN" altLang="en-US" sz="2400" dirty="0">
              <a:solidFill>
                <a:schemeClr val="folHlink"/>
              </a:solidFill>
            </a:endParaRPr>
          </a:p>
          <a:p>
            <a:pPr marL="0" lvl="0" indent="0" eaLnBrk="1" hangingPunct="1">
              <a:spcBef>
                <a:spcPct val="0"/>
              </a:spcBef>
              <a:buClrTx/>
              <a:buSzTx/>
              <a:buFontTx/>
              <a:buNone/>
            </a:pPr>
            <a:r>
              <a:rPr lang="zh-CN" altLang="en-US" sz="2400" dirty="0">
                <a:solidFill>
                  <a:schemeClr val="folHlink"/>
                </a:solidFill>
              </a:rPr>
              <a:t>        </a:t>
            </a:r>
            <a:r>
              <a:rPr lang="zh-CN" altLang="en-US" sz="2400" b="1" dirty="0">
                <a:solidFill>
                  <a:schemeClr val="folHlink"/>
                </a:solidFill>
              </a:rPr>
              <a:t>记账方法是指在账户中记录经济业务的方法，分为单式记账法和复式记账法两类。    </a:t>
            </a:r>
            <a:endParaRPr lang="zh-CN" altLang="en-US" sz="2400" b="1" dirty="0">
              <a:solidFill>
                <a:schemeClr val="folHlink"/>
              </a:solidFill>
            </a:endParaRPr>
          </a:p>
          <a:p>
            <a:pPr marL="0" lvl="0" indent="0" eaLnBrk="1" hangingPunct="1">
              <a:spcBef>
                <a:spcPct val="0"/>
              </a:spcBef>
              <a:buClrTx/>
              <a:buSzTx/>
              <a:buFontTx/>
              <a:buNone/>
            </a:pPr>
            <a:r>
              <a:rPr lang="zh-CN" altLang="en-US" sz="2400" b="1" dirty="0">
                <a:solidFill>
                  <a:schemeClr val="folHlink"/>
                </a:solidFill>
              </a:rPr>
              <a:t>        （一）单式记账法。是对发生经济业务所引起的会计要素的增减变动，一般只在一个账户中进行登记的方法。</a:t>
            </a:r>
            <a:r>
              <a:rPr lang="en-US" altLang="zh-CN" sz="2400" b="1" dirty="0">
                <a:solidFill>
                  <a:schemeClr val="folHlink"/>
                </a:solidFill>
              </a:rPr>
              <a:t>[</a:t>
            </a:r>
            <a:r>
              <a:rPr lang="zh-CN" altLang="en-US" sz="2400" b="1" dirty="0">
                <a:solidFill>
                  <a:schemeClr val="folHlink"/>
                </a:solidFill>
              </a:rPr>
              <a:t>评价</a:t>
            </a:r>
            <a:r>
              <a:rPr lang="en-US" altLang="zh-CN" sz="2400" b="1" dirty="0">
                <a:solidFill>
                  <a:schemeClr val="folHlink"/>
                </a:solidFill>
              </a:rPr>
              <a:t>] </a:t>
            </a:r>
            <a:r>
              <a:rPr lang="zh-CN" altLang="en-US" sz="2400" b="1" dirty="0">
                <a:solidFill>
                  <a:schemeClr val="folHlink"/>
                </a:solidFill>
              </a:rPr>
              <a:t>这种记账方法造成账户之间的记录没有直接的联系，没有相互平衡的关系，不能全面地、系统地反映经济业务的来龙去脉，也不便于检查账户记录的正确性、真实性。实际工作中很少采用。</a:t>
            </a:r>
            <a:endParaRPr lang="zh-CN" altLang="en-US" sz="2400" b="1" dirty="0">
              <a:solidFill>
                <a:schemeClr val="folHlink"/>
              </a:solidFill>
            </a:endParaRPr>
          </a:p>
        </p:txBody>
      </p:sp>
    </p:spTree>
  </p:cSld>
  <p:clrMapOvr>
    <a:masterClrMapping/>
  </p:clrMapOvr>
  <p:transition spd="med">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57347" name="Rectangle 4"/>
          <p:cNvSpPr/>
          <p:nvPr/>
        </p:nvSpPr>
        <p:spPr>
          <a:xfrm>
            <a:off x="576263" y="1568450"/>
            <a:ext cx="7740650" cy="48387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b="1" dirty="0">
                <a:solidFill>
                  <a:schemeClr val="folHlink"/>
                </a:solidFill>
              </a:rPr>
              <a:t>（二）复式记账法。是对发生的每一项经济业务都要以相等的金额，在相互联系的两个或两个以上账户中进行登记的一种记账方法。</a:t>
            </a:r>
            <a:endParaRPr lang="zh-CN" altLang="en-US" sz="2400" b="1" dirty="0">
              <a:solidFill>
                <a:schemeClr val="folHlink"/>
              </a:solidFill>
            </a:endParaRPr>
          </a:p>
          <a:p>
            <a:pPr marL="0" lvl="0" indent="0" eaLnBrk="1" hangingPunct="1">
              <a:spcBef>
                <a:spcPct val="0"/>
              </a:spcBef>
              <a:buClrTx/>
              <a:buSzTx/>
              <a:buFontTx/>
              <a:buNone/>
            </a:pPr>
            <a:r>
              <a:rPr lang="zh-CN" altLang="en-US" sz="2400" b="1" dirty="0">
                <a:solidFill>
                  <a:schemeClr val="folHlink"/>
                </a:solidFill>
              </a:rPr>
              <a:t>       </a:t>
            </a:r>
            <a:r>
              <a:rPr lang="en-US" altLang="zh-CN" sz="2400" b="1" dirty="0">
                <a:solidFill>
                  <a:schemeClr val="folHlink"/>
                </a:solidFill>
              </a:rPr>
              <a:t>[</a:t>
            </a:r>
            <a:r>
              <a:rPr lang="zh-CN" altLang="en-US" sz="2400" b="1" dirty="0">
                <a:solidFill>
                  <a:schemeClr val="folHlink"/>
                </a:solidFill>
              </a:rPr>
              <a:t>评价</a:t>
            </a:r>
            <a:r>
              <a:rPr lang="en-US" altLang="zh-CN" sz="2400" b="1" dirty="0">
                <a:solidFill>
                  <a:schemeClr val="folHlink"/>
                </a:solidFill>
              </a:rPr>
              <a:t>]</a:t>
            </a:r>
            <a:r>
              <a:rPr lang="zh-CN" altLang="en-US" sz="2400" b="1" dirty="0">
                <a:solidFill>
                  <a:schemeClr val="folHlink"/>
                </a:solidFill>
              </a:rPr>
              <a:t>：（</a:t>
            </a:r>
            <a:r>
              <a:rPr lang="en-US" altLang="zh-CN" sz="2400" b="1" dirty="0">
                <a:solidFill>
                  <a:schemeClr val="folHlink"/>
                </a:solidFill>
              </a:rPr>
              <a:t>1</a:t>
            </a:r>
            <a:r>
              <a:rPr lang="zh-CN" altLang="en-US" sz="2400" b="1" dirty="0">
                <a:solidFill>
                  <a:schemeClr val="folHlink"/>
                </a:solidFill>
              </a:rPr>
              <a:t>）由于对每一项经济业务都要在相互联系的两个或两个以上账户中做记录，根据账户记录的结果不仅可以了解每一项经济业务的来龙去脉，而且可以通过会计要素的增减变动，全面、系统地了解经济活动的过程和结果；（</a:t>
            </a:r>
            <a:r>
              <a:rPr lang="en-US" altLang="zh-CN" sz="2400" b="1" dirty="0">
                <a:solidFill>
                  <a:schemeClr val="folHlink"/>
                </a:solidFill>
              </a:rPr>
              <a:t>2</a:t>
            </a:r>
            <a:r>
              <a:rPr lang="zh-CN" altLang="en-US" sz="2400" b="1" dirty="0">
                <a:solidFill>
                  <a:schemeClr val="folHlink"/>
                </a:solidFill>
              </a:rPr>
              <a:t>）由于复式记账法要求以相等的金额在两个或两个以上账户中同时登记，因此可以对账户记录的结果进行试算平衡，以检查账户记录的正确完整性。</a:t>
            </a:r>
            <a:endParaRPr lang="zh-CN" altLang="en-US" sz="2400" b="1" dirty="0">
              <a:solidFill>
                <a:schemeClr val="folHlink"/>
              </a:solidFill>
            </a:endParaRPr>
          </a:p>
          <a:p>
            <a:pPr marL="0" lvl="0" indent="0" eaLnBrk="1" hangingPunct="1">
              <a:spcBef>
                <a:spcPct val="0"/>
              </a:spcBef>
              <a:buClrTx/>
              <a:buSzTx/>
              <a:buFontTx/>
              <a:buNone/>
            </a:pPr>
            <a:r>
              <a:rPr lang="zh-CN" altLang="en-US" sz="2400" b="1" dirty="0">
                <a:solidFill>
                  <a:schemeClr val="folHlink"/>
                </a:solidFill>
              </a:rPr>
              <a:t>        复式记账法的种类： 借贷记账法</a:t>
            </a:r>
            <a:endParaRPr lang="zh-CN" altLang="en-US" sz="2400" b="1" dirty="0">
              <a:solidFill>
                <a:schemeClr val="folHlink"/>
              </a:solidFill>
            </a:endParaRPr>
          </a:p>
          <a:p>
            <a:pPr marL="0" lvl="0" indent="0" eaLnBrk="1" hangingPunct="1">
              <a:spcBef>
                <a:spcPct val="0"/>
              </a:spcBef>
              <a:buClrTx/>
              <a:buSzTx/>
              <a:buFontTx/>
              <a:buNone/>
            </a:pPr>
            <a:r>
              <a:rPr lang="zh-CN" altLang="en-US" sz="2400" b="1" dirty="0">
                <a:solidFill>
                  <a:schemeClr val="folHlink"/>
                </a:solidFill>
              </a:rPr>
              <a:t>                                        增减记账法</a:t>
            </a:r>
            <a:endParaRPr lang="zh-CN" altLang="en-US" sz="2400" b="1" dirty="0">
              <a:solidFill>
                <a:schemeClr val="folHlink"/>
              </a:solidFill>
            </a:endParaRPr>
          </a:p>
          <a:p>
            <a:pPr marL="0" lvl="0" indent="0" eaLnBrk="1" hangingPunct="1">
              <a:spcBef>
                <a:spcPct val="0"/>
              </a:spcBef>
              <a:buClrTx/>
              <a:buSzTx/>
              <a:buFontTx/>
              <a:buNone/>
            </a:pPr>
            <a:r>
              <a:rPr lang="zh-CN" altLang="en-US" sz="2400" b="1" dirty="0">
                <a:solidFill>
                  <a:schemeClr val="folHlink"/>
                </a:solidFill>
              </a:rPr>
              <a:t>                                        收付记账法</a:t>
            </a:r>
            <a:endParaRPr lang="zh-CN" altLang="en-US" sz="2400" b="1" dirty="0">
              <a:solidFill>
                <a:schemeClr val="folHlink"/>
              </a:solidFill>
            </a:endParaRPr>
          </a:p>
        </p:txBody>
      </p:sp>
      <p:sp>
        <p:nvSpPr>
          <p:cNvPr id="57348" name="AutoShape 5"/>
          <p:cNvSpPr/>
          <p:nvPr/>
        </p:nvSpPr>
        <p:spPr>
          <a:xfrm>
            <a:off x="3995738" y="5394325"/>
            <a:ext cx="152400" cy="914400"/>
          </a:xfrm>
          <a:prstGeom prst="leftBrace">
            <a:avLst>
              <a:gd name="adj1" fmla="val 50000"/>
              <a:gd name="adj2" fmla="val 50000"/>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Tree>
  </p:cSld>
  <p:clrMapOvr>
    <a:masterClrMapping/>
  </p:clrMapOvr>
  <p:transition spd="med">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58371" name="Rectangle 4"/>
          <p:cNvSpPr/>
          <p:nvPr/>
        </p:nvSpPr>
        <p:spPr>
          <a:xfrm>
            <a:off x="827088" y="1385888"/>
            <a:ext cx="7777162" cy="2867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000" b="1" dirty="0">
                <a:solidFill>
                  <a:schemeClr val="folHlink"/>
                </a:solidFill>
              </a:rPr>
              <a:t>二、借贷记账法</a:t>
            </a:r>
            <a:endParaRPr lang="zh-CN" altLang="en-US" sz="2000" dirty="0">
              <a:solidFill>
                <a:schemeClr val="folHlink"/>
              </a:solidFill>
            </a:endParaRPr>
          </a:p>
          <a:p>
            <a:pPr marL="0" lvl="0" indent="0" eaLnBrk="1" hangingPunct="1">
              <a:spcBef>
                <a:spcPct val="0"/>
              </a:spcBef>
              <a:buClrTx/>
              <a:buSzTx/>
              <a:buFontTx/>
              <a:buNone/>
            </a:pPr>
            <a:r>
              <a:rPr lang="zh-CN" altLang="en-US" sz="2000" dirty="0">
                <a:solidFill>
                  <a:schemeClr val="folHlink"/>
                </a:solidFill>
              </a:rPr>
              <a:t>        </a:t>
            </a:r>
            <a:r>
              <a:rPr lang="zh-CN" altLang="en-US" sz="2000" b="1" dirty="0">
                <a:solidFill>
                  <a:schemeClr val="folHlink"/>
                </a:solidFill>
              </a:rPr>
              <a:t>借贷记账法是以</a:t>
            </a:r>
            <a:r>
              <a:rPr lang="zh-CN" altLang="en-US" sz="2000" b="1" dirty="0">
                <a:solidFill>
                  <a:schemeClr val="folHlink"/>
                </a:solidFill>
                <a:latin typeface="Times New Roman" panose="02020603050405020304" pitchFamily="18" charset="0"/>
              </a:rPr>
              <a:t>“</a:t>
            </a:r>
            <a:r>
              <a:rPr lang="zh-CN" altLang="en-US" sz="2000" b="1" dirty="0">
                <a:solidFill>
                  <a:schemeClr val="folHlink"/>
                </a:solidFill>
              </a:rPr>
              <a:t>借</a:t>
            </a:r>
            <a:r>
              <a:rPr lang="zh-CN" altLang="en-US" sz="2000" b="1" dirty="0">
                <a:solidFill>
                  <a:schemeClr val="folHlink"/>
                </a:solidFill>
                <a:latin typeface="Times New Roman" panose="02020603050405020304" pitchFamily="18" charset="0"/>
              </a:rPr>
              <a:t>”</a:t>
            </a:r>
            <a:r>
              <a:rPr lang="zh-CN" altLang="en-US" sz="2000" b="1" dirty="0">
                <a:solidFill>
                  <a:schemeClr val="folHlink"/>
                </a:solidFill>
              </a:rPr>
              <a:t>、</a:t>
            </a:r>
            <a:r>
              <a:rPr lang="zh-CN" altLang="en-US" sz="2000" b="1" dirty="0">
                <a:solidFill>
                  <a:schemeClr val="folHlink"/>
                </a:solidFill>
                <a:latin typeface="Times New Roman" panose="02020603050405020304" pitchFamily="18" charset="0"/>
              </a:rPr>
              <a:t>“</a:t>
            </a:r>
            <a:r>
              <a:rPr lang="zh-CN" altLang="en-US" sz="2000" b="1" dirty="0">
                <a:solidFill>
                  <a:schemeClr val="folHlink"/>
                </a:solidFill>
              </a:rPr>
              <a:t>贷</a:t>
            </a:r>
            <a:r>
              <a:rPr lang="zh-CN" altLang="en-US" sz="2000" b="1" dirty="0">
                <a:solidFill>
                  <a:schemeClr val="folHlink"/>
                </a:solidFill>
                <a:latin typeface="Times New Roman" panose="02020603050405020304" pitchFamily="18" charset="0"/>
              </a:rPr>
              <a:t>”</a:t>
            </a:r>
            <a:r>
              <a:rPr lang="zh-CN" altLang="en-US" sz="2000" b="1" dirty="0">
                <a:solidFill>
                  <a:schemeClr val="folHlink"/>
                </a:solidFill>
              </a:rPr>
              <a:t>二字作为记账符号，记录经济业务的一种复式记账方法。它是世界各国普遍采用的一种科学的记账方法，在我国也正在全面推行借贷记账法。</a:t>
            </a:r>
            <a:endParaRPr lang="zh-CN" altLang="en-US" sz="2000" b="1" dirty="0">
              <a:solidFill>
                <a:schemeClr val="folHlink"/>
              </a:solidFill>
            </a:endParaRPr>
          </a:p>
          <a:p>
            <a:pPr marL="0" lvl="0" indent="0" eaLnBrk="1" hangingPunct="1">
              <a:spcBef>
                <a:spcPct val="0"/>
              </a:spcBef>
              <a:buClrTx/>
              <a:buSzTx/>
              <a:buFontTx/>
              <a:buNone/>
            </a:pPr>
            <a:r>
              <a:rPr lang="zh-CN" altLang="en-US" sz="2000" b="1" dirty="0">
                <a:solidFill>
                  <a:schemeClr val="folHlink"/>
                </a:solidFill>
              </a:rPr>
              <a:t>        借贷记账法的基本内容：</a:t>
            </a:r>
            <a:endParaRPr lang="zh-CN" altLang="en-US" sz="2000" b="1" dirty="0">
              <a:solidFill>
                <a:schemeClr val="folHlink"/>
              </a:solidFill>
            </a:endParaRPr>
          </a:p>
          <a:p>
            <a:pPr marL="0" lvl="0" indent="0" eaLnBrk="1" hangingPunct="1">
              <a:spcBef>
                <a:spcPct val="0"/>
              </a:spcBef>
              <a:buClrTx/>
              <a:buSzTx/>
              <a:buFontTx/>
              <a:buNone/>
            </a:pPr>
            <a:r>
              <a:rPr lang="zh-CN" altLang="en-US" sz="2000" b="1" dirty="0">
                <a:solidFill>
                  <a:schemeClr val="folHlink"/>
                </a:solidFill>
              </a:rPr>
              <a:t>        （一）理论基础：资产</a:t>
            </a:r>
            <a:r>
              <a:rPr lang="en-US" altLang="zh-CN" sz="2000" b="1" dirty="0">
                <a:solidFill>
                  <a:schemeClr val="folHlink"/>
                </a:solidFill>
              </a:rPr>
              <a:t>=</a:t>
            </a:r>
            <a:r>
              <a:rPr lang="zh-CN" altLang="en-US" sz="2000" b="1" dirty="0">
                <a:solidFill>
                  <a:schemeClr val="folHlink"/>
                </a:solidFill>
              </a:rPr>
              <a:t>负债</a:t>
            </a:r>
            <a:r>
              <a:rPr lang="en-US" altLang="zh-CN" sz="2000" b="1" dirty="0">
                <a:solidFill>
                  <a:schemeClr val="folHlink"/>
                </a:solidFill>
              </a:rPr>
              <a:t>+</a:t>
            </a:r>
            <a:r>
              <a:rPr lang="zh-CN" altLang="en-US" sz="2000" b="1" dirty="0">
                <a:solidFill>
                  <a:schemeClr val="folHlink"/>
                </a:solidFill>
              </a:rPr>
              <a:t>所有者权益</a:t>
            </a:r>
            <a:endParaRPr lang="zh-CN" altLang="en-US" sz="2000" b="1" dirty="0">
              <a:solidFill>
                <a:schemeClr val="folHlink"/>
              </a:solidFill>
            </a:endParaRPr>
          </a:p>
          <a:p>
            <a:pPr marL="0" lvl="0" indent="0" eaLnBrk="1" hangingPunct="1">
              <a:spcBef>
                <a:spcPct val="0"/>
              </a:spcBef>
              <a:buClrTx/>
              <a:buSzTx/>
              <a:buFontTx/>
              <a:buNone/>
            </a:pPr>
            <a:r>
              <a:rPr lang="zh-CN" altLang="en-US" sz="2000" b="1" dirty="0">
                <a:solidFill>
                  <a:schemeClr val="folHlink"/>
                </a:solidFill>
              </a:rPr>
              <a:t>        （二）记账符号：</a:t>
            </a:r>
            <a:r>
              <a:rPr lang="zh-CN" altLang="en-US" sz="2000" b="1" dirty="0">
                <a:solidFill>
                  <a:schemeClr val="folHlink"/>
                </a:solidFill>
                <a:latin typeface="Times New Roman" panose="02020603050405020304" pitchFamily="18" charset="0"/>
              </a:rPr>
              <a:t>“</a:t>
            </a:r>
            <a:r>
              <a:rPr lang="zh-CN" altLang="en-US" sz="2000" b="1" dirty="0">
                <a:solidFill>
                  <a:schemeClr val="folHlink"/>
                </a:solidFill>
              </a:rPr>
              <a:t>借</a:t>
            </a:r>
            <a:r>
              <a:rPr lang="zh-CN" altLang="en-US" sz="2000" b="1" dirty="0">
                <a:solidFill>
                  <a:schemeClr val="folHlink"/>
                </a:solidFill>
                <a:latin typeface="Times New Roman" panose="02020603050405020304" pitchFamily="18" charset="0"/>
              </a:rPr>
              <a:t>”</a:t>
            </a:r>
            <a:r>
              <a:rPr lang="zh-CN" altLang="en-US" sz="2000" b="1" dirty="0">
                <a:solidFill>
                  <a:schemeClr val="folHlink"/>
                </a:solidFill>
              </a:rPr>
              <a:t>、</a:t>
            </a:r>
            <a:r>
              <a:rPr lang="zh-CN" altLang="en-US" sz="2000" b="1" dirty="0">
                <a:solidFill>
                  <a:schemeClr val="folHlink"/>
                </a:solidFill>
                <a:latin typeface="Times New Roman" panose="02020603050405020304" pitchFamily="18" charset="0"/>
              </a:rPr>
              <a:t>“</a:t>
            </a:r>
            <a:r>
              <a:rPr lang="zh-CN" altLang="en-US" sz="2000" b="1" dirty="0">
                <a:solidFill>
                  <a:schemeClr val="folHlink"/>
                </a:solidFill>
              </a:rPr>
              <a:t>贷</a:t>
            </a:r>
            <a:r>
              <a:rPr lang="zh-CN" altLang="en-US" sz="2000" b="1" dirty="0">
                <a:solidFill>
                  <a:schemeClr val="folHlink"/>
                </a:solidFill>
                <a:latin typeface="Times New Roman" panose="02020603050405020304" pitchFamily="18" charset="0"/>
              </a:rPr>
              <a:t>”</a:t>
            </a:r>
            <a:r>
              <a:rPr lang="zh-CN" altLang="en-US" sz="2000" b="1" dirty="0">
                <a:solidFill>
                  <a:schemeClr val="folHlink"/>
                </a:solidFill>
              </a:rPr>
              <a:t>二字。</a:t>
            </a:r>
            <a:endParaRPr lang="zh-CN" altLang="en-US" sz="2000" b="1" dirty="0">
              <a:solidFill>
                <a:schemeClr val="folHlink"/>
              </a:solidFill>
            </a:endParaRPr>
          </a:p>
          <a:p>
            <a:pPr marL="0" lvl="0" indent="0" eaLnBrk="1" hangingPunct="1">
              <a:spcBef>
                <a:spcPct val="50000"/>
              </a:spcBef>
              <a:buClrTx/>
              <a:buSzTx/>
              <a:buFontTx/>
              <a:buNone/>
            </a:pPr>
            <a:endParaRPr lang="zh-CN" altLang="en-US" sz="2800" b="1" dirty="0">
              <a:solidFill>
                <a:schemeClr val="folHlink"/>
              </a:solidFill>
              <a:latin typeface="Times New Roman" panose="02020603050405020304" pitchFamily="18" charset="0"/>
            </a:endParaRPr>
          </a:p>
        </p:txBody>
      </p:sp>
    </p:spTree>
  </p:cSld>
  <p:clrMapOvr>
    <a:masterClrMapping/>
  </p:clrMapOvr>
  <p:transition spd="med">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59395" name="Rectangle 4"/>
          <p:cNvSpPr/>
          <p:nvPr/>
        </p:nvSpPr>
        <p:spPr>
          <a:xfrm>
            <a:off x="755650" y="1385888"/>
            <a:ext cx="7272338" cy="39147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000" b="1" dirty="0">
                <a:solidFill>
                  <a:schemeClr val="folHlink"/>
                </a:solidFill>
              </a:rPr>
              <a:t>（三）账户结构：在借贷记账法下将所有账户左方为</a:t>
            </a:r>
            <a:r>
              <a:rPr lang="zh-CN" altLang="en-US" sz="2000" b="1" dirty="0">
                <a:solidFill>
                  <a:schemeClr val="folHlink"/>
                </a:solidFill>
                <a:latin typeface="Times New Roman" panose="02020603050405020304" pitchFamily="18" charset="0"/>
              </a:rPr>
              <a:t>“</a:t>
            </a:r>
            <a:r>
              <a:rPr lang="zh-CN" altLang="en-US" sz="2000" b="1" dirty="0">
                <a:solidFill>
                  <a:schemeClr val="folHlink"/>
                </a:solidFill>
              </a:rPr>
              <a:t>借方</a:t>
            </a:r>
            <a:r>
              <a:rPr lang="zh-CN" altLang="en-US" sz="2000" b="1" dirty="0">
                <a:solidFill>
                  <a:schemeClr val="folHlink"/>
                </a:solidFill>
                <a:latin typeface="Times New Roman" panose="02020603050405020304" pitchFamily="18" charset="0"/>
              </a:rPr>
              <a:t>”</a:t>
            </a:r>
            <a:r>
              <a:rPr lang="zh-CN" altLang="en-US" sz="2000" b="1" dirty="0">
                <a:solidFill>
                  <a:schemeClr val="folHlink"/>
                </a:solidFill>
              </a:rPr>
              <a:t>，右方为</a:t>
            </a:r>
            <a:r>
              <a:rPr lang="zh-CN" altLang="en-US" sz="2000" b="1" dirty="0">
                <a:solidFill>
                  <a:schemeClr val="folHlink"/>
                </a:solidFill>
                <a:latin typeface="Times New Roman" panose="02020603050405020304" pitchFamily="18" charset="0"/>
              </a:rPr>
              <a:t>“</a:t>
            </a:r>
            <a:r>
              <a:rPr lang="zh-CN" altLang="en-US" sz="2000" b="1" dirty="0">
                <a:solidFill>
                  <a:schemeClr val="folHlink"/>
                </a:solidFill>
              </a:rPr>
              <a:t>贷方</a:t>
            </a:r>
            <a:r>
              <a:rPr lang="zh-CN" altLang="en-US" sz="2000" b="1" dirty="0">
                <a:solidFill>
                  <a:schemeClr val="folHlink"/>
                </a:solidFill>
                <a:latin typeface="Times New Roman" panose="02020603050405020304" pitchFamily="18" charset="0"/>
              </a:rPr>
              <a:t>”</a:t>
            </a:r>
            <a:r>
              <a:rPr lang="zh-CN" altLang="en-US" sz="2000" b="1" dirty="0">
                <a:solidFill>
                  <a:schemeClr val="folHlink"/>
                </a:solidFill>
              </a:rPr>
              <a:t>，其中一方记录增加额，另一方记录减少额。哪一方记录增加额，哪一方记录减少额，则取决于账户所反映的经济内容，即不同性质的账户中记录增加额和减少额的方向是不同的。      </a:t>
            </a:r>
            <a:endParaRPr lang="zh-CN" altLang="en-US" sz="2000" b="1" dirty="0">
              <a:solidFill>
                <a:schemeClr val="folHlink"/>
              </a:solidFill>
            </a:endParaRPr>
          </a:p>
          <a:p>
            <a:pPr marL="0" lvl="0" indent="0" eaLnBrk="1" hangingPunct="1">
              <a:spcBef>
                <a:spcPct val="0"/>
              </a:spcBef>
              <a:buClrTx/>
              <a:buSzTx/>
              <a:buFontTx/>
              <a:buNone/>
            </a:pPr>
            <a:r>
              <a:rPr lang="zh-CN" altLang="en-US" sz="2000" b="1" dirty="0">
                <a:solidFill>
                  <a:schemeClr val="folHlink"/>
                </a:solidFill>
              </a:rPr>
              <a:t>         </a:t>
            </a:r>
            <a:r>
              <a:rPr lang="en-US" altLang="zh-CN" sz="2000" b="1" dirty="0">
                <a:solidFill>
                  <a:schemeClr val="folHlink"/>
                </a:solidFill>
              </a:rPr>
              <a:t>1</a:t>
            </a:r>
            <a:r>
              <a:rPr lang="zh-CN" altLang="en-US" sz="2000" b="1" dirty="0">
                <a:solidFill>
                  <a:schemeClr val="folHlink"/>
                </a:solidFill>
              </a:rPr>
              <a:t>．资产类账户的结构：</a:t>
            </a:r>
            <a:endParaRPr lang="zh-CN" altLang="en-US" sz="2000" b="1" dirty="0">
              <a:solidFill>
                <a:schemeClr val="folHlink"/>
              </a:solidFill>
            </a:endParaRPr>
          </a:p>
          <a:p>
            <a:pPr marL="0" lvl="0" indent="0" eaLnBrk="1" hangingPunct="1">
              <a:spcBef>
                <a:spcPct val="0"/>
              </a:spcBef>
              <a:buClrTx/>
              <a:buSzTx/>
              <a:buFontTx/>
              <a:buNone/>
            </a:pPr>
            <a:r>
              <a:rPr lang="zh-CN" altLang="en-US" sz="2000" b="1" dirty="0">
                <a:solidFill>
                  <a:schemeClr val="folHlink"/>
                </a:solidFill>
              </a:rPr>
              <a:t>             借方                     资产类账户                  贷方</a:t>
            </a:r>
            <a:endParaRPr lang="zh-CN" altLang="en-US" sz="2000" b="1" dirty="0">
              <a:solidFill>
                <a:schemeClr val="folHlink"/>
              </a:solidFill>
            </a:endParaRPr>
          </a:p>
          <a:p>
            <a:pPr marL="0" lvl="0" indent="0" eaLnBrk="1" hangingPunct="1">
              <a:spcBef>
                <a:spcPct val="0"/>
              </a:spcBef>
              <a:buClrTx/>
              <a:buSzTx/>
              <a:buFontTx/>
              <a:buNone/>
            </a:pPr>
            <a:r>
              <a:rPr lang="zh-CN" altLang="en-US" sz="2000" b="1" dirty="0">
                <a:solidFill>
                  <a:schemeClr val="folHlink"/>
                </a:solidFill>
              </a:rPr>
              <a:t>           期初余额           </a:t>
            </a:r>
            <a:r>
              <a:rPr lang="en-US" altLang="zh-CN" sz="2000" b="1" dirty="0">
                <a:solidFill>
                  <a:schemeClr val="folHlink"/>
                </a:solidFill>
              </a:rPr>
              <a:t>××× </a:t>
            </a:r>
            <a:endParaRPr lang="en-US" altLang="zh-CN" sz="2000" b="1" dirty="0">
              <a:solidFill>
                <a:schemeClr val="folHlink"/>
              </a:solidFill>
            </a:endParaRPr>
          </a:p>
          <a:p>
            <a:pPr marL="0" lvl="0" indent="0" eaLnBrk="1" hangingPunct="1">
              <a:spcBef>
                <a:spcPct val="0"/>
              </a:spcBef>
              <a:buClrTx/>
              <a:buSzTx/>
              <a:buFontTx/>
              <a:buNone/>
            </a:pPr>
            <a:r>
              <a:rPr lang="en-US" altLang="zh-CN" sz="2000" b="1" dirty="0">
                <a:solidFill>
                  <a:schemeClr val="folHlink"/>
                </a:solidFill>
              </a:rPr>
              <a:t>           </a:t>
            </a:r>
            <a:r>
              <a:rPr lang="zh-CN" altLang="en-US" sz="2000" b="1" dirty="0">
                <a:solidFill>
                  <a:schemeClr val="folHlink"/>
                </a:solidFill>
              </a:rPr>
              <a:t>增加额       </a:t>
            </a:r>
            <a:r>
              <a:rPr lang="en-US" altLang="zh-CN" sz="2000" b="1" dirty="0">
                <a:solidFill>
                  <a:schemeClr val="folHlink"/>
                </a:solidFill>
              </a:rPr>
              <a:t>×××                        </a:t>
            </a:r>
            <a:r>
              <a:rPr lang="zh-CN" altLang="en-US" sz="2000" b="1" dirty="0">
                <a:solidFill>
                  <a:schemeClr val="folHlink"/>
                </a:solidFill>
              </a:rPr>
              <a:t>减少额      </a:t>
            </a:r>
            <a:r>
              <a:rPr lang="en-US" altLang="zh-CN" sz="2000" b="1" dirty="0">
                <a:solidFill>
                  <a:schemeClr val="folHlink"/>
                </a:solidFill>
              </a:rPr>
              <a:t>×××</a:t>
            </a:r>
            <a:endParaRPr lang="en-US" altLang="zh-CN" sz="2000" b="1" dirty="0">
              <a:solidFill>
                <a:schemeClr val="folHlink"/>
              </a:solidFill>
            </a:endParaRPr>
          </a:p>
          <a:p>
            <a:pPr marL="0" lvl="0" indent="0" eaLnBrk="1" hangingPunct="1">
              <a:spcBef>
                <a:spcPct val="0"/>
              </a:spcBef>
              <a:buClrTx/>
              <a:buSzTx/>
              <a:buFontTx/>
              <a:buNone/>
            </a:pPr>
            <a:r>
              <a:rPr lang="en-US" altLang="zh-CN" sz="2000" b="1" dirty="0">
                <a:solidFill>
                  <a:schemeClr val="folHlink"/>
                </a:solidFill>
              </a:rPr>
              <a:t>         </a:t>
            </a:r>
            <a:r>
              <a:rPr lang="en-US" altLang="zh-CN" sz="2000" b="1" dirty="0">
                <a:solidFill>
                  <a:schemeClr val="folHlink"/>
                </a:solidFill>
                <a:latin typeface="Times New Roman" panose="02020603050405020304" pitchFamily="18" charset="0"/>
              </a:rPr>
              <a:t>…</a:t>
            </a:r>
            <a:r>
              <a:rPr lang="en-US" altLang="zh-CN" sz="2000" b="1" dirty="0">
                <a:solidFill>
                  <a:schemeClr val="folHlink"/>
                </a:solidFill>
              </a:rPr>
              <a:t>       </a:t>
            </a:r>
            <a:r>
              <a:rPr lang="en-US" altLang="zh-CN" sz="2000" b="1" dirty="0">
                <a:solidFill>
                  <a:schemeClr val="folHlink"/>
                </a:solidFill>
                <a:latin typeface="Times New Roman" panose="02020603050405020304" pitchFamily="18" charset="0"/>
              </a:rPr>
              <a:t>…</a:t>
            </a:r>
            <a:r>
              <a:rPr lang="en-US" altLang="zh-CN" sz="2000" b="1" dirty="0">
                <a:solidFill>
                  <a:schemeClr val="folHlink"/>
                </a:solidFill>
              </a:rPr>
              <a:t>        </a:t>
            </a:r>
            <a:r>
              <a:rPr lang="en-US" altLang="zh-CN" sz="2000" b="1" dirty="0">
                <a:solidFill>
                  <a:schemeClr val="folHlink"/>
                </a:solidFill>
                <a:latin typeface="Times New Roman" panose="02020603050405020304" pitchFamily="18" charset="0"/>
              </a:rPr>
              <a:t>…</a:t>
            </a:r>
            <a:r>
              <a:rPr lang="en-US" altLang="zh-CN" sz="2000" b="1" dirty="0">
                <a:solidFill>
                  <a:schemeClr val="folHlink"/>
                </a:solidFill>
              </a:rPr>
              <a:t>           </a:t>
            </a:r>
            <a:r>
              <a:rPr lang="en-US" altLang="zh-CN" sz="2000" b="1" dirty="0">
                <a:solidFill>
                  <a:schemeClr val="folHlink"/>
                </a:solidFill>
                <a:latin typeface="Times New Roman" panose="02020603050405020304" pitchFamily="18" charset="0"/>
              </a:rPr>
              <a:t>…</a:t>
            </a:r>
            <a:endParaRPr lang="en-US" altLang="zh-CN" sz="2000" b="1" dirty="0">
              <a:solidFill>
                <a:schemeClr val="folHlink"/>
              </a:solidFill>
            </a:endParaRPr>
          </a:p>
          <a:p>
            <a:pPr marL="0" lvl="0" indent="0" eaLnBrk="1" hangingPunct="1">
              <a:spcBef>
                <a:spcPct val="0"/>
              </a:spcBef>
              <a:buClrTx/>
              <a:buSzTx/>
              <a:buFontTx/>
              <a:buNone/>
            </a:pPr>
            <a:r>
              <a:rPr lang="en-US" altLang="zh-CN" sz="2000" b="1" dirty="0">
                <a:solidFill>
                  <a:schemeClr val="folHlink"/>
                </a:solidFill>
              </a:rPr>
              <a:t>           </a:t>
            </a:r>
            <a:r>
              <a:rPr lang="zh-CN" altLang="en-US" sz="2000" b="1" dirty="0">
                <a:solidFill>
                  <a:schemeClr val="folHlink"/>
                </a:solidFill>
              </a:rPr>
              <a:t>本期发生额    </a:t>
            </a:r>
            <a:r>
              <a:rPr lang="en-US" altLang="zh-CN" sz="2000" b="1" dirty="0">
                <a:solidFill>
                  <a:schemeClr val="folHlink"/>
                </a:solidFill>
              </a:rPr>
              <a:t>×××                  </a:t>
            </a:r>
            <a:r>
              <a:rPr lang="zh-CN" altLang="en-US" sz="2000" b="1" dirty="0">
                <a:solidFill>
                  <a:schemeClr val="folHlink"/>
                </a:solidFill>
              </a:rPr>
              <a:t>本期发生额   </a:t>
            </a:r>
            <a:r>
              <a:rPr lang="en-US" altLang="zh-CN" sz="2000" b="1" dirty="0">
                <a:solidFill>
                  <a:schemeClr val="folHlink"/>
                </a:solidFill>
              </a:rPr>
              <a:t>×××</a:t>
            </a:r>
            <a:endParaRPr lang="en-US" altLang="zh-CN" sz="2000" b="1" dirty="0">
              <a:solidFill>
                <a:schemeClr val="folHlink"/>
              </a:solidFill>
            </a:endParaRPr>
          </a:p>
          <a:p>
            <a:pPr marL="0" lvl="0" indent="0" eaLnBrk="1" hangingPunct="1">
              <a:spcBef>
                <a:spcPct val="0"/>
              </a:spcBef>
              <a:buClrTx/>
              <a:buSzTx/>
              <a:buFontTx/>
              <a:buNone/>
            </a:pPr>
            <a:r>
              <a:rPr lang="en-US" altLang="zh-CN" sz="2000" b="1" dirty="0">
                <a:solidFill>
                  <a:schemeClr val="folHlink"/>
                </a:solidFill>
              </a:rPr>
              <a:t>            </a:t>
            </a:r>
            <a:r>
              <a:rPr lang="zh-CN" altLang="en-US" sz="2000" b="1" dirty="0">
                <a:solidFill>
                  <a:schemeClr val="folHlink"/>
                </a:solidFill>
              </a:rPr>
              <a:t>期末余额          </a:t>
            </a:r>
            <a:r>
              <a:rPr lang="en-US" altLang="zh-CN" sz="2000" b="1" dirty="0">
                <a:solidFill>
                  <a:schemeClr val="folHlink"/>
                </a:solidFill>
              </a:rPr>
              <a:t>×××</a:t>
            </a:r>
            <a:endParaRPr lang="en-US" altLang="zh-CN" sz="2000" b="1" dirty="0">
              <a:solidFill>
                <a:schemeClr val="folHlink"/>
              </a:solidFill>
            </a:endParaRPr>
          </a:p>
          <a:p>
            <a:pPr marL="0" lvl="0" indent="0" eaLnBrk="1" hangingPunct="1">
              <a:lnSpc>
                <a:spcPct val="85000"/>
              </a:lnSpc>
              <a:spcBef>
                <a:spcPct val="50000"/>
              </a:spcBef>
              <a:buClrTx/>
              <a:buSzTx/>
              <a:buFontTx/>
              <a:buNone/>
            </a:pPr>
            <a:endParaRPr lang="zh-CN" altLang="en-US" sz="800" b="1" dirty="0">
              <a:solidFill>
                <a:schemeClr val="folHlink"/>
              </a:solidFill>
              <a:latin typeface="宋体" panose="02010600030101010101" pitchFamily="2" charset="-122"/>
            </a:endParaRPr>
          </a:p>
        </p:txBody>
      </p:sp>
      <p:sp>
        <p:nvSpPr>
          <p:cNvPr id="59396" name="Line 5"/>
          <p:cNvSpPr/>
          <p:nvPr/>
        </p:nvSpPr>
        <p:spPr>
          <a:xfrm>
            <a:off x="1619250" y="3573463"/>
            <a:ext cx="5545138" cy="0"/>
          </a:xfrm>
          <a:prstGeom prst="line">
            <a:avLst/>
          </a:prstGeom>
          <a:ln w="9525" cap="flat" cmpd="sng">
            <a:solidFill>
              <a:schemeClr val="tx1"/>
            </a:solidFill>
            <a:prstDash val="solid"/>
            <a:miter/>
            <a:headEnd type="none" w="med" len="med"/>
            <a:tailEnd type="none" w="med" len="med"/>
          </a:ln>
        </p:spPr>
      </p:sp>
      <p:sp>
        <p:nvSpPr>
          <p:cNvPr id="59397" name="Line 6"/>
          <p:cNvSpPr/>
          <p:nvPr/>
        </p:nvSpPr>
        <p:spPr>
          <a:xfrm>
            <a:off x="4500563" y="3573463"/>
            <a:ext cx="0" cy="1655762"/>
          </a:xfrm>
          <a:prstGeom prst="line">
            <a:avLst/>
          </a:prstGeom>
          <a:ln w="9525" cap="flat" cmpd="sng">
            <a:solidFill>
              <a:schemeClr val="tx1"/>
            </a:solidFill>
            <a:prstDash val="solid"/>
            <a:miter/>
            <a:headEnd type="none" w="med" len="med"/>
            <a:tailEnd type="none" w="med" len="med"/>
          </a:ln>
        </p:spPr>
      </p:sp>
      <p:sp>
        <p:nvSpPr>
          <p:cNvPr id="59398" name="Line 7"/>
          <p:cNvSpPr/>
          <p:nvPr/>
        </p:nvSpPr>
        <p:spPr>
          <a:xfrm>
            <a:off x="1547813" y="4508500"/>
            <a:ext cx="6048375" cy="0"/>
          </a:xfrm>
          <a:prstGeom prst="line">
            <a:avLst/>
          </a:prstGeom>
          <a:ln w="9525" cap="flat" cmpd="sng">
            <a:solidFill>
              <a:schemeClr val="tx1"/>
            </a:solidFill>
            <a:prstDash val="solid"/>
            <a:miter/>
            <a:headEnd type="none" w="med" len="med"/>
            <a:tailEnd type="none" w="med" len="med"/>
          </a:ln>
        </p:spPr>
      </p:sp>
      <p:sp>
        <p:nvSpPr>
          <p:cNvPr id="59399" name="Line 8"/>
          <p:cNvSpPr/>
          <p:nvPr/>
        </p:nvSpPr>
        <p:spPr>
          <a:xfrm>
            <a:off x="1547813" y="4797425"/>
            <a:ext cx="6048375" cy="0"/>
          </a:xfrm>
          <a:prstGeom prst="line">
            <a:avLst/>
          </a:prstGeom>
          <a:ln w="9525" cap="flat" cmpd="sng">
            <a:solidFill>
              <a:schemeClr val="tx1"/>
            </a:solidFill>
            <a:prstDash val="solid"/>
            <a:miter/>
            <a:headEnd type="none" w="med" len="med"/>
            <a:tailEnd type="none" w="med" len="med"/>
          </a:ln>
        </p:spPr>
      </p:sp>
    </p:spTree>
  </p:cSld>
  <p:clrMapOvr>
    <a:masterClrMapping/>
  </p:clrMapOvr>
  <p:transition spd="med">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60419" name="Rectangle 4"/>
          <p:cNvSpPr/>
          <p:nvPr/>
        </p:nvSpPr>
        <p:spPr>
          <a:xfrm>
            <a:off x="395288" y="1916113"/>
            <a:ext cx="8748712" cy="4616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dirty="0">
              <a:solidFill>
                <a:schemeClr val="folHlink"/>
              </a:solidFill>
            </a:endParaRPr>
          </a:p>
          <a:p>
            <a:pPr marL="0" lvl="0" indent="0" eaLnBrk="1" hangingPunct="1">
              <a:spcBef>
                <a:spcPct val="0"/>
              </a:spcBef>
              <a:buClrTx/>
              <a:buSzTx/>
              <a:buFontTx/>
              <a:buNone/>
            </a:pPr>
            <a:r>
              <a:rPr lang="zh-CN" altLang="en-US" sz="2000" dirty="0">
                <a:solidFill>
                  <a:schemeClr val="folHlink"/>
                </a:solidFill>
              </a:rPr>
              <a:t>     </a:t>
            </a:r>
            <a:r>
              <a:rPr lang="en-US" altLang="zh-CN" sz="2000" b="1" dirty="0">
                <a:solidFill>
                  <a:schemeClr val="folHlink"/>
                </a:solidFill>
              </a:rPr>
              <a:t>2</a:t>
            </a:r>
            <a:r>
              <a:rPr lang="zh-CN" altLang="en-US" sz="2000" b="1" dirty="0">
                <a:solidFill>
                  <a:schemeClr val="folHlink"/>
                </a:solidFill>
              </a:rPr>
              <a:t>．权益类账户的结构：</a:t>
            </a:r>
            <a:endParaRPr lang="zh-CN" altLang="en-US" sz="2000" b="1" dirty="0">
              <a:solidFill>
                <a:schemeClr val="folHlink"/>
              </a:solidFill>
            </a:endParaRPr>
          </a:p>
          <a:p>
            <a:pPr marL="0" lvl="0" indent="0" eaLnBrk="1" hangingPunct="1">
              <a:spcBef>
                <a:spcPct val="0"/>
              </a:spcBef>
              <a:buClrTx/>
              <a:buSzTx/>
              <a:buFontTx/>
              <a:buNone/>
            </a:pPr>
            <a:r>
              <a:rPr lang="zh-CN" altLang="en-US" sz="2000" b="1" dirty="0">
                <a:solidFill>
                  <a:schemeClr val="folHlink"/>
                </a:solidFill>
              </a:rPr>
              <a:t>         借方                           权益类账户                      贷方</a:t>
            </a:r>
            <a:endParaRPr lang="zh-CN" altLang="en-US" sz="2000" b="1" dirty="0">
              <a:solidFill>
                <a:schemeClr val="folHlink"/>
              </a:solidFill>
            </a:endParaRPr>
          </a:p>
          <a:p>
            <a:pPr marL="0" lvl="0" indent="0" eaLnBrk="1" hangingPunct="1">
              <a:spcBef>
                <a:spcPct val="0"/>
              </a:spcBef>
              <a:buClrTx/>
              <a:buSzTx/>
              <a:buFontTx/>
              <a:buNone/>
            </a:pPr>
            <a:r>
              <a:rPr lang="zh-CN" altLang="en-US" sz="2000" b="1" dirty="0">
                <a:solidFill>
                  <a:schemeClr val="folHlink"/>
                </a:solidFill>
              </a:rPr>
              <a:t>                                                期初余额      </a:t>
            </a:r>
            <a:r>
              <a:rPr lang="en-US" altLang="zh-CN" sz="2000" b="1" dirty="0">
                <a:solidFill>
                  <a:schemeClr val="folHlink"/>
                </a:solidFill>
              </a:rPr>
              <a:t>×××</a:t>
            </a:r>
            <a:endParaRPr lang="en-US" altLang="zh-CN" sz="2000" b="1" dirty="0">
              <a:solidFill>
                <a:schemeClr val="folHlink"/>
              </a:solidFill>
            </a:endParaRPr>
          </a:p>
          <a:p>
            <a:pPr marL="0" lvl="0" indent="0" eaLnBrk="1" hangingPunct="1">
              <a:spcBef>
                <a:spcPct val="0"/>
              </a:spcBef>
              <a:buClrTx/>
              <a:buSzTx/>
              <a:buFontTx/>
              <a:buNone/>
            </a:pPr>
            <a:r>
              <a:rPr lang="en-US" altLang="zh-CN" sz="2000" b="1" dirty="0">
                <a:solidFill>
                  <a:schemeClr val="folHlink"/>
                </a:solidFill>
              </a:rPr>
              <a:t>       </a:t>
            </a:r>
            <a:r>
              <a:rPr lang="zh-CN" altLang="en-US" sz="2000" b="1" dirty="0">
                <a:solidFill>
                  <a:schemeClr val="folHlink"/>
                </a:solidFill>
              </a:rPr>
              <a:t>减少额         </a:t>
            </a:r>
            <a:r>
              <a:rPr lang="en-US" altLang="zh-CN" sz="2000" b="1" dirty="0">
                <a:solidFill>
                  <a:schemeClr val="folHlink"/>
                </a:solidFill>
              </a:rPr>
              <a:t>×××            </a:t>
            </a:r>
            <a:r>
              <a:rPr lang="zh-CN" altLang="en-US" sz="2000" b="1" dirty="0">
                <a:solidFill>
                  <a:schemeClr val="folHlink"/>
                </a:solidFill>
              </a:rPr>
              <a:t>增加额        </a:t>
            </a:r>
            <a:r>
              <a:rPr lang="en-US" altLang="zh-CN" sz="2000" b="1" dirty="0">
                <a:solidFill>
                  <a:schemeClr val="folHlink"/>
                </a:solidFill>
              </a:rPr>
              <a:t>×××</a:t>
            </a:r>
            <a:endParaRPr lang="en-US" altLang="zh-CN" sz="2000" b="1" dirty="0">
              <a:solidFill>
                <a:schemeClr val="folHlink"/>
              </a:solidFill>
            </a:endParaRPr>
          </a:p>
          <a:p>
            <a:pPr marL="0" lvl="0" indent="0" eaLnBrk="1" hangingPunct="1">
              <a:spcBef>
                <a:spcPct val="0"/>
              </a:spcBef>
              <a:buClrTx/>
              <a:buSzTx/>
              <a:buFontTx/>
              <a:buNone/>
            </a:pPr>
            <a:r>
              <a:rPr lang="en-US" altLang="zh-CN" sz="2000" b="1" dirty="0">
                <a:solidFill>
                  <a:schemeClr val="folHlink"/>
                </a:solidFill>
              </a:rPr>
              <a:t>         </a:t>
            </a:r>
            <a:r>
              <a:rPr lang="en-US" altLang="zh-CN" sz="2000" b="1" dirty="0">
                <a:solidFill>
                  <a:schemeClr val="folHlink"/>
                </a:solidFill>
                <a:latin typeface="Times New Roman" panose="02020603050405020304" pitchFamily="18" charset="0"/>
              </a:rPr>
              <a:t>…</a:t>
            </a:r>
            <a:r>
              <a:rPr lang="en-US" altLang="zh-CN" sz="2000" b="1" dirty="0">
                <a:solidFill>
                  <a:schemeClr val="folHlink"/>
                </a:solidFill>
              </a:rPr>
              <a:t>             </a:t>
            </a:r>
            <a:r>
              <a:rPr lang="en-US" altLang="zh-CN" sz="2000" b="1" dirty="0">
                <a:solidFill>
                  <a:schemeClr val="folHlink"/>
                </a:solidFill>
                <a:latin typeface="Times New Roman" panose="02020603050405020304" pitchFamily="18" charset="0"/>
              </a:rPr>
              <a:t>…</a:t>
            </a:r>
            <a:r>
              <a:rPr lang="en-US" altLang="zh-CN" sz="2000" b="1" dirty="0">
                <a:solidFill>
                  <a:schemeClr val="folHlink"/>
                </a:solidFill>
              </a:rPr>
              <a:t>      </a:t>
            </a:r>
            <a:r>
              <a:rPr lang="en-US" altLang="zh-CN" sz="2000" b="1" dirty="0">
                <a:solidFill>
                  <a:schemeClr val="folHlink"/>
                </a:solidFill>
                <a:latin typeface="Times New Roman" panose="02020603050405020304" pitchFamily="18" charset="0"/>
              </a:rPr>
              <a:t>…</a:t>
            </a:r>
            <a:r>
              <a:rPr lang="en-US" altLang="zh-CN" sz="2000" b="1" dirty="0">
                <a:solidFill>
                  <a:schemeClr val="folHlink"/>
                </a:solidFill>
              </a:rPr>
              <a:t>            </a:t>
            </a:r>
            <a:r>
              <a:rPr lang="en-US" altLang="zh-CN" sz="2000" b="1" dirty="0">
                <a:solidFill>
                  <a:schemeClr val="folHlink"/>
                </a:solidFill>
                <a:latin typeface="Times New Roman" panose="02020603050405020304" pitchFamily="18" charset="0"/>
              </a:rPr>
              <a:t>…</a:t>
            </a:r>
            <a:endParaRPr lang="en-US" altLang="zh-CN" sz="2000" b="1" dirty="0">
              <a:solidFill>
                <a:schemeClr val="folHlink"/>
              </a:solidFill>
            </a:endParaRPr>
          </a:p>
          <a:p>
            <a:pPr marL="0" lvl="0" indent="0" eaLnBrk="1" hangingPunct="1">
              <a:spcBef>
                <a:spcPct val="0"/>
              </a:spcBef>
              <a:buClrTx/>
              <a:buSzTx/>
              <a:buFontTx/>
              <a:buNone/>
            </a:pPr>
            <a:r>
              <a:rPr lang="en-US" altLang="zh-CN" sz="2000" b="1" dirty="0">
                <a:solidFill>
                  <a:schemeClr val="folHlink"/>
                </a:solidFill>
              </a:rPr>
              <a:t>      </a:t>
            </a:r>
            <a:r>
              <a:rPr lang="zh-CN" altLang="en-US" sz="2000" b="1" dirty="0">
                <a:solidFill>
                  <a:schemeClr val="folHlink"/>
                </a:solidFill>
              </a:rPr>
              <a:t>本期发生额      </a:t>
            </a:r>
            <a:r>
              <a:rPr lang="en-US" altLang="zh-CN" sz="2000" b="1" dirty="0">
                <a:solidFill>
                  <a:schemeClr val="folHlink"/>
                </a:solidFill>
              </a:rPr>
              <a:t>×××         </a:t>
            </a:r>
            <a:r>
              <a:rPr lang="zh-CN" altLang="en-US" sz="2000" b="1" dirty="0">
                <a:solidFill>
                  <a:schemeClr val="folHlink"/>
                </a:solidFill>
              </a:rPr>
              <a:t>本期发生额    </a:t>
            </a:r>
            <a:r>
              <a:rPr lang="en-US" altLang="zh-CN" sz="2000" b="1" dirty="0">
                <a:solidFill>
                  <a:schemeClr val="folHlink"/>
                </a:solidFill>
              </a:rPr>
              <a:t>×××</a:t>
            </a:r>
            <a:endParaRPr lang="en-US" altLang="zh-CN" sz="2000" b="1" dirty="0">
              <a:solidFill>
                <a:schemeClr val="folHlink"/>
              </a:solidFill>
            </a:endParaRPr>
          </a:p>
          <a:p>
            <a:pPr marL="0" lvl="0" indent="0" eaLnBrk="1" hangingPunct="1">
              <a:spcBef>
                <a:spcPct val="0"/>
              </a:spcBef>
              <a:buClrTx/>
              <a:buSzTx/>
              <a:buFontTx/>
              <a:buNone/>
            </a:pPr>
            <a:r>
              <a:rPr lang="en-US" altLang="zh-CN" sz="2000" b="1" dirty="0">
                <a:solidFill>
                  <a:schemeClr val="folHlink"/>
                </a:solidFill>
              </a:rPr>
              <a:t>                                                </a:t>
            </a:r>
            <a:r>
              <a:rPr lang="zh-CN" altLang="en-US" sz="2000" b="1" dirty="0">
                <a:solidFill>
                  <a:schemeClr val="folHlink"/>
                </a:solidFill>
              </a:rPr>
              <a:t>期末余额      </a:t>
            </a:r>
            <a:r>
              <a:rPr lang="en-US" altLang="zh-CN" sz="2000" b="1" dirty="0">
                <a:solidFill>
                  <a:schemeClr val="folHlink"/>
                </a:solidFill>
              </a:rPr>
              <a:t>×××</a:t>
            </a:r>
            <a:endParaRPr lang="en-US" altLang="zh-CN" sz="2000" b="1" dirty="0">
              <a:solidFill>
                <a:schemeClr val="folHlink"/>
              </a:solidFill>
            </a:endParaRPr>
          </a:p>
          <a:p>
            <a:pPr marL="0" lvl="0" indent="0" eaLnBrk="1" hangingPunct="1">
              <a:spcBef>
                <a:spcPct val="0"/>
              </a:spcBef>
              <a:buClrTx/>
              <a:buSzTx/>
              <a:buFontTx/>
              <a:buNone/>
            </a:pPr>
            <a:r>
              <a:rPr lang="en-US" altLang="zh-CN" sz="2000" b="1" dirty="0">
                <a:solidFill>
                  <a:schemeClr val="folHlink"/>
                </a:solidFill>
              </a:rPr>
              <a:t>    </a:t>
            </a:r>
            <a:endParaRPr lang="en-US" altLang="zh-CN" sz="2000" b="1" dirty="0">
              <a:solidFill>
                <a:schemeClr val="folHlink"/>
              </a:solidFill>
            </a:endParaRPr>
          </a:p>
          <a:p>
            <a:pPr marL="0" lvl="0" indent="0" eaLnBrk="1" hangingPunct="1">
              <a:spcBef>
                <a:spcPct val="0"/>
              </a:spcBef>
              <a:buClrTx/>
              <a:buSzTx/>
              <a:buFontTx/>
              <a:buNone/>
            </a:pPr>
            <a:r>
              <a:rPr lang="en-US" altLang="zh-CN" sz="2000" b="1" dirty="0">
                <a:solidFill>
                  <a:schemeClr val="folHlink"/>
                </a:solidFill>
              </a:rPr>
              <a:t> 3</a:t>
            </a:r>
            <a:r>
              <a:rPr lang="zh-CN" altLang="en-US" sz="2000" b="1" dirty="0">
                <a:solidFill>
                  <a:schemeClr val="folHlink"/>
                </a:solidFill>
              </a:rPr>
              <a:t>．费用类账户的结构：</a:t>
            </a:r>
            <a:endParaRPr lang="zh-CN" altLang="en-US" sz="2000" b="1" dirty="0">
              <a:solidFill>
                <a:schemeClr val="folHlink"/>
              </a:solidFill>
            </a:endParaRPr>
          </a:p>
          <a:p>
            <a:pPr marL="0" lvl="0" indent="0" eaLnBrk="1" hangingPunct="1">
              <a:spcBef>
                <a:spcPct val="0"/>
              </a:spcBef>
              <a:buClrTx/>
              <a:buSzTx/>
              <a:buFontTx/>
              <a:buNone/>
            </a:pPr>
            <a:r>
              <a:rPr lang="zh-CN" altLang="en-US" sz="2000" b="1" dirty="0">
                <a:solidFill>
                  <a:schemeClr val="folHlink"/>
                </a:solidFill>
              </a:rPr>
              <a:t>                 借方                        费用类账户                      贷方 </a:t>
            </a:r>
            <a:endParaRPr lang="zh-CN" altLang="en-US" sz="2000" b="1" dirty="0">
              <a:solidFill>
                <a:schemeClr val="folHlink"/>
              </a:solidFill>
            </a:endParaRPr>
          </a:p>
          <a:p>
            <a:pPr marL="0" lvl="0" indent="0" eaLnBrk="1" hangingPunct="1">
              <a:spcBef>
                <a:spcPct val="0"/>
              </a:spcBef>
              <a:buClrTx/>
              <a:buSzTx/>
              <a:buFontTx/>
              <a:buNone/>
            </a:pPr>
            <a:r>
              <a:rPr lang="zh-CN" altLang="en-US" sz="2000" b="1" dirty="0">
                <a:solidFill>
                  <a:schemeClr val="folHlink"/>
                </a:solidFill>
              </a:rPr>
              <a:t>             增加额                   </a:t>
            </a:r>
            <a:r>
              <a:rPr lang="en-US" altLang="zh-CN" sz="2000" b="1" dirty="0">
                <a:solidFill>
                  <a:schemeClr val="folHlink"/>
                </a:solidFill>
              </a:rPr>
              <a:t>×××                               </a:t>
            </a:r>
            <a:endParaRPr lang="en-US" altLang="zh-CN" sz="2000" b="1" dirty="0">
              <a:solidFill>
                <a:schemeClr val="folHlink"/>
              </a:solidFill>
            </a:endParaRPr>
          </a:p>
          <a:p>
            <a:pPr marL="0" lvl="0" indent="0" eaLnBrk="1" hangingPunct="1">
              <a:spcBef>
                <a:spcPct val="0"/>
              </a:spcBef>
              <a:buClrTx/>
              <a:buSzTx/>
              <a:buFontTx/>
              <a:buNone/>
            </a:pPr>
            <a:r>
              <a:rPr lang="en-US" altLang="zh-CN" sz="2000" b="1" dirty="0">
                <a:solidFill>
                  <a:schemeClr val="folHlink"/>
                </a:solidFill>
              </a:rPr>
              <a:t>         </a:t>
            </a:r>
            <a:r>
              <a:rPr lang="en-US" altLang="zh-CN" sz="2000" b="1" dirty="0">
                <a:solidFill>
                  <a:schemeClr val="folHlink"/>
                </a:solidFill>
                <a:latin typeface="Times New Roman" panose="02020603050405020304" pitchFamily="18" charset="0"/>
              </a:rPr>
              <a:t>…</a:t>
            </a:r>
            <a:r>
              <a:rPr lang="en-US" altLang="zh-CN" sz="2000" b="1" dirty="0">
                <a:solidFill>
                  <a:schemeClr val="folHlink"/>
                </a:solidFill>
              </a:rPr>
              <a:t>             </a:t>
            </a:r>
            <a:r>
              <a:rPr lang="en-US" altLang="zh-CN" sz="2000" b="1" dirty="0">
                <a:solidFill>
                  <a:schemeClr val="folHlink"/>
                </a:solidFill>
                <a:latin typeface="Times New Roman" panose="02020603050405020304" pitchFamily="18" charset="0"/>
              </a:rPr>
              <a:t>…</a:t>
            </a:r>
            <a:r>
              <a:rPr lang="en-US" altLang="zh-CN" sz="2000" b="1" dirty="0">
                <a:solidFill>
                  <a:schemeClr val="folHlink"/>
                </a:solidFill>
              </a:rPr>
              <a:t>                                  </a:t>
            </a:r>
            <a:r>
              <a:rPr lang="zh-CN" altLang="en-US" sz="2000" b="1" dirty="0">
                <a:solidFill>
                  <a:schemeClr val="folHlink"/>
                </a:solidFill>
              </a:rPr>
              <a:t>转出额       </a:t>
            </a:r>
            <a:r>
              <a:rPr lang="en-US" altLang="zh-CN" sz="2000" b="1" dirty="0">
                <a:solidFill>
                  <a:schemeClr val="folHlink"/>
                </a:solidFill>
              </a:rPr>
              <a:t>×××</a:t>
            </a:r>
            <a:endParaRPr lang="en-US" altLang="zh-CN" sz="2000" b="1" dirty="0">
              <a:solidFill>
                <a:schemeClr val="folHlink"/>
              </a:solidFill>
            </a:endParaRPr>
          </a:p>
          <a:p>
            <a:pPr marL="0" lvl="0" indent="0" eaLnBrk="1" hangingPunct="1">
              <a:spcBef>
                <a:spcPct val="0"/>
              </a:spcBef>
              <a:buClrTx/>
              <a:buSzTx/>
              <a:buFontTx/>
              <a:buNone/>
            </a:pPr>
            <a:r>
              <a:rPr lang="en-US" altLang="zh-CN" sz="2000" b="1" dirty="0">
                <a:solidFill>
                  <a:schemeClr val="folHlink"/>
                </a:solidFill>
              </a:rPr>
              <a:t>      </a:t>
            </a:r>
            <a:r>
              <a:rPr lang="zh-CN" altLang="en-US" sz="2000" b="1" dirty="0">
                <a:solidFill>
                  <a:schemeClr val="folHlink"/>
                </a:solidFill>
              </a:rPr>
              <a:t>本期发生额      </a:t>
            </a:r>
            <a:r>
              <a:rPr lang="en-US" altLang="zh-CN" sz="2000" b="1" dirty="0">
                <a:solidFill>
                  <a:schemeClr val="folHlink"/>
                </a:solidFill>
              </a:rPr>
              <a:t>×××                       </a:t>
            </a:r>
            <a:r>
              <a:rPr lang="zh-CN" altLang="en-US" sz="2000" b="1" dirty="0">
                <a:solidFill>
                  <a:schemeClr val="folHlink"/>
                </a:solidFill>
              </a:rPr>
              <a:t>本期发生额    </a:t>
            </a:r>
            <a:r>
              <a:rPr lang="en-US" altLang="zh-CN" sz="2000" b="1" dirty="0">
                <a:solidFill>
                  <a:schemeClr val="folHlink"/>
                </a:solidFill>
              </a:rPr>
              <a:t>×××</a:t>
            </a:r>
            <a:endParaRPr lang="en-US" altLang="zh-CN" sz="2000" b="1" dirty="0">
              <a:solidFill>
                <a:schemeClr val="folHlink"/>
              </a:solidFill>
            </a:endParaRPr>
          </a:p>
          <a:p>
            <a:pPr marL="0" lvl="0" indent="0" eaLnBrk="1" hangingPunct="1">
              <a:lnSpc>
                <a:spcPct val="90000"/>
              </a:lnSpc>
              <a:spcBef>
                <a:spcPct val="50000"/>
              </a:spcBef>
              <a:buClrTx/>
              <a:buSzTx/>
              <a:buFontTx/>
              <a:buNone/>
            </a:pPr>
            <a:endParaRPr lang="zh-CN" altLang="en-US" sz="1200" b="1" dirty="0">
              <a:solidFill>
                <a:schemeClr val="folHlink"/>
              </a:solidFill>
              <a:latin typeface="Times New Roman" panose="02020603050405020304" pitchFamily="18" charset="0"/>
            </a:endParaRPr>
          </a:p>
        </p:txBody>
      </p:sp>
      <p:sp>
        <p:nvSpPr>
          <p:cNvPr id="60420" name="Line 5"/>
          <p:cNvSpPr/>
          <p:nvPr/>
        </p:nvSpPr>
        <p:spPr>
          <a:xfrm>
            <a:off x="971550" y="2852738"/>
            <a:ext cx="7129463" cy="0"/>
          </a:xfrm>
          <a:prstGeom prst="line">
            <a:avLst/>
          </a:prstGeom>
          <a:ln w="9525" cap="flat" cmpd="sng">
            <a:solidFill>
              <a:schemeClr val="tx1"/>
            </a:solidFill>
            <a:prstDash val="solid"/>
            <a:miter/>
            <a:headEnd type="none" w="med" len="med"/>
            <a:tailEnd type="none" w="med" len="med"/>
          </a:ln>
        </p:spPr>
      </p:sp>
      <p:sp>
        <p:nvSpPr>
          <p:cNvPr id="60421" name="Line 6"/>
          <p:cNvSpPr/>
          <p:nvPr/>
        </p:nvSpPr>
        <p:spPr>
          <a:xfrm>
            <a:off x="971550" y="3789363"/>
            <a:ext cx="7129463" cy="0"/>
          </a:xfrm>
          <a:prstGeom prst="line">
            <a:avLst/>
          </a:prstGeom>
          <a:ln w="9525" cap="flat" cmpd="sng">
            <a:solidFill>
              <a:schemeClr val="tx1"/>
            </a:solidFill>
            <a:prstDash val="solid"/>
            <a:miter/>
            <a:headEnd type="none" w="med" len="med"/>
            <a:tailEnd type="none" w="med" len="med"/>
          </a:ln>
        </p:spPr>
      </p:sp>
      <p:sp>
        <p:nvSpPr>
          <p:cNvPr id="60422" name="Line 7"/>
          <p:cNvSpPr/>
          <p:nvPr/>
        </p:nvSpPr>
        <p:spPr>
          <a:xfrm>
            <a:off x="1042988" y="4076700"/>
            <a:ext cx="7129462" cy="0"/>
          </a:xfrm>
          <a:prstGeom prst="line">
            <a:avLst/>
          </a:prstGeom>
          <a:ln w="9525" cap="flat" cmpd="sng">
            <a:solidFill>
              <a:schemeClr val="tx1"/>
            </a:solidFill>
            <a:prstDash val="solid"/>
            <a:miter/>
            <a:headEnd type="none" w="med" len="med"/>
            <a:tailEnd type="none" w="med" len="med"/>
          </a:ln>
        </p:spPr>
      </p:sp>
      <p:sp>
        <p:nvSpPr>
          <p:cNvPr id="60423" name="Line 8"/>
          <p:cNvSpPr/>
          <p:nvPr/>
        </p:nvSpPr>
        <p:spPr>
          <a:xfrm>
            <a:off x="1116013" y="5300663"/>
            <a:ext cx="7129462" cy="0"/>
          </a:xfrm>
          <a:prstGeom prst="line">
            <a:avLst/>
          </a:prstGeom>
          <a:ln w="9525" cap="flat" cmpd="sng">
            <a:solidFill>
              <a:schemeClr val="tx1"/>
            </a:solidFill>
            <a:prstDash val="solid"/>
            <a:miter/>
            <a:headEnd type="none" w="med" len="med"/>
            <a:tailEnd type="none" w="med" len="med"/>
          </a:ln>
        </p:spPr>
      </p:sp>
      <p:sp>
        <p:nvSpPr>
          <p:cNvPr id="60424" name="Line 9"/>
          <p:cNvSpPr/>
          <p:nvPr/>
        </p:nvSpPr>
        <p:spPr>
          <a:xfrm>
            <a:off x="971550" y="5949950"/>
            <a:ext cx="7129463" cy="0"/>
          </a:xfrm>
          <a:prstGeom prst="line">
            <a:avLst/>
          </a:prstGeom>
          <a:ln w="9525" cap="flat" cmpd="sng">
            <a:solidFill>
              <a:schemeClr val="tx1"/>
            </a:solidFill>
            <a:prstDash val="solid"/>
            <a:miter/>
            <a:headEnd type="none" w="med" len="med"/>
            <a:tailEnd type="none" w="med" len="med"/>
          </a:ln>
        </p:spPr>
      </p:sp>
      <p:sp>
        <p:nvSpPr>
          <p:cNvPr id="60425" name="Line 10"/>
          <p:cNvSpPr/>
          <p:nvPr/>
        </p:nvSpPr>
        <p:spPr>
          <a:xfrm>
            <a:off x="971550" y="6237288"/>
            <a:ext cx="7129463" cy="0"/>
          </a:xfrm>
          <a:prstGeom prst="line">
            <a:avLst/>
          </a:prstGeom>
          <a:ln w="9525" cap="flat" cmpd="sng">
            <a:solidFill>
              <a:schemeClr val="tx1"/>
            </a:solidFill>
            <a:prstDash val="solid"/>
            <a:miter/>
            <a:headEnd type="none" w="med" len="med"/>
            <a:tailEnd type="none" w="med" len="med"/>
          </a:ln>
        </p:spPr>
      </p:sp>
      <p:sp>
        <p:nvSpPr>
          <p:cNvPr id="60426" name="Line 11"/>
          <p:cNvSpPr/>
          <p:nvPr/>
        </p:nvSpPr>
        <p:spPr>
          <a:xfrm>
            <a:off x="3995738" y="2852738"/>
            <a:ext cx="0" cy="1728787"/>
          </a:xfrm>
          <a:prstGeom prst="line">
            <a:avLst/>
          </a:prstGeom>
          <a:ln w="9525" cap="flat" cmpd="sng">
            <a:solidFill>
              <a:schemeClr val="tx1"/>
            </a:solidFill>
            <a:prstDash val="solid"/>
            <a:miter/>
            <a:headEnd type="none" w="med" len="med"/>
            <a:tailEnd type="none" w="med" len="med"/>
          </a:ln>
        </p:spPr>
      </p:sp>
      <p:sp>
        <p:nvSpPr>
          <p:cNvPr id="60427" name="Line 12"/>
          <p:cNvSpPr/>
          <p:nvPr/>
        </p:nvSpPr>
        <p:spPr>
          <a:xfrm>
            <a:off x="4716463" y="5300663"/>
            <a:ext cx="0" cy="936625"/>
          </a:xfrm>
          <a:prstGeom prst="line">
            <a:avLst/>
          </a:prstGeom>
          <a:ln w="9525" cap="flat" cmpd="sng">
            <a:solidFill>
              <a:schemeClr val="tx1"/>
            </a:solidFill>
            <a:prstDash val="solid"/>
            <a:miter/>
            <a:headEnd type="none" w="med" len="med"/>
            <a:tailEnd type="none" w="med" len="med"/>
          </a:ln>
        </p:spPr>
      </p:sp>
      <p:sp>
        <p:nvSpPr>
          <p:cNvPr id="60428" name="Line 13"/>
          <p:cNvSpPr/>
          <p:nvPr/>
        </p:nvSpPr>
        <p:spPr>
          <a:xfrm>
            <a:off x="971550" y="6308725"/>
            <a:ext cx="7129463" cy="0"/>
          </a:xfrm>
          <a:prstGeom prst="line">
            <a:avLst/>
          </a:prstGeom>
          <a:ln w="9525" cap="flat" cmpd="sng">
            <a:solidFill>
              <a:schemeClr val="tx1"/>
            </a:solidFill>
            <a:prstDash val="solid"/>
            <a:miter/>
            <a:headEnd type="none" w="med" len="med"/>
            <a:tailEnd type="none" w="med" len="med"/>
          </a:ln>
        </p:spPr>
      </p:sp>
    </p:spTree>
  </p:cSld>
  <p:clrMapOvr>
    <a:masterClrMapping/>
  </p:clrMapOvr>
  <p:transition spd="med">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61443" name="Rectangle 4"/>
          <p:cNvSpPr/>
          <p:nvPr/>
        </p:nvSpPr>
        <p:spPr>
          <a:xfrm>
            <a:off x="468313" y="1639888"/>
            <a:ext cx="8351837" cy="3444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en-US" altLang="zh-CN" sz="2000" b="1" dirty="0">
                <a:solidFill>
                  <a:schemeClr val="folHlink"/>
                </a:solidFill>
              </a:rPr>
              <a:t>4</a:t>
            </a:r>
            <a:r>
              <a:rPr lang="zh-CN" altLang="en-US" sz="2000" b="1" dirty="0">
                <a:solidFill>
                  <a:schemeClr val="folHlink"/>
                </a:solidFill>
              </a:rPr>
              <a:t>．收入类账户的结构：</a:t>
            </a:r>
            <a:endParaRPr lang="zh-CN" altLang="en-US" sz="2000" b="1" dirty="0">
              <a:solidFill>
                <a:schemeClr val="folHlink"/>
              </a:solidFill>
            </a:endParaRPr>
          </a:p>
          <a:p>
            <a:pPr marL="0" lvl="0" indent="0" eaLnBrk="1" hangingPunct="1">
              <a:spcBef>
                <a:spcPct val="0"/>
              </a:spcBef>
              <a:buClrTx/>
              <a:buSzTx/>
              <a:buFontTx/>
              <a:buNone/>
            </a:pPr>
            <a:r>
              <a:rPr lang="zh-CN" altLang="en-US" sz="2000" b="1" dirty="0">
                <a:solidFill>
                  <a:schemeClr val="folHlink"/>
                </a:solidFill>
              </a:rPr>
              <a:t>              借方                          收入类账户                           贷方  </a:t>
            </a:r>
            <a:endParaRPr lang="zh-CN" altLang="en-US" sz="2000" b="1" dirty="0">
              <a:solidFill>
                <a:schemeClr val="folHlink"/>
              </a:solidFill>
            </a:endParaRPr>
          </a:p>
          <a:p>
            <a:pPr marL="0" lvl="0" indent="0" eaLnBrk="1" hangingPunct="1">
              <a:spcBef>
                <a:spcPct val="0"/>
              </a:spcBef>
              <a:buClrTx/>
              <a:buSzTx/>
              <a:buFontTx/>
              <a:buNone/>
            </a:pPr>
            <a:r>
              <a:rPr lang="zh-CN" altLang="en-US" sz="2000" b="1" dirty="0">
                <a:solidFill>
                  <a:schemeClr val="folHlink"/>
                </a:solidFill>
              </a:rPr>
              <a:t>                                                            增加额                     </a:t>
            </a:r>
            <a:r>
              <a:rPr lang="en-US" altLang="zh-CN" sz="2000" b="1" dirty="0">
                <a:solidFill>
                  <a:schemeClr val="folHlink"/>
                </a:solidFill>
              </a:rPr>
              <a:t>×××</a:t>
            </a:r>
            <a:endParaRPr lang="en-US" altLang="zh-CN" sz="2000" b="1" dirty="0">
              <a:solidFill>
                <a:schemeClr val="folHlink"/>
              </a:solidFill>
            </a:endParaRPr>
          </a:p>
          <a:p>
            <a:pPr marL="0" lvl="0" indent="0" eaLnBrk="1" hangingPunct="1">
              <a:spcBef>
                <a:spcPct val="0"/>
              </a:spcBef>
              <a:buClrTx/>
              <a:buSzTx/>
              <a:buFontTx/>
              <a:buNone/>
            </a:pPr>
            <a:r>
              <a:rPr lang="en-US" altLang="zh-CN" sz="2000" b="1" dirty="0">
                <a:solidFill>
                  <a:schemeClr val="folHlink"/>
                </a:solidFill>
              </a:rPr>
              <a:t>      </a:t>
            </a:r>
            <a:r>
              <a:rPr lang="zh-CN" altLang="en-US" sz="2000" b="1" dirty="0">
                <a:solidFill>
                  <a:schemeClr val="folHlink"/>
                </a:solidFill>
              </a:rPr>
              <a:t>转出额          </a:t>
            </a:r>
            <a:r>
              <a:rPr lang="en-US" altLang="zh-CN" sz="2000" b="1" dirty="0">
                <a:solidFill>
                  <a:schemeClr val="folHlink"/>
                </a:solidFill>
              </a:rPr>
              <a:t>×××    </a:t>
            </a:r>
            <a:r>
              <a:rPr lang="en-US" altLang="zh-CN" sz="2000" b="1" dirty="0">
                <a:solidFill>
                  <a:schemeClr val="folHlink"/>
                </a:solidFill>
                <a:latin typeface="Times New Roman" panose="02020603050405020304" pitchFamily="18" charset="0"/>
              </a:rPr>
              <a:t>…</a:t>
            </a:r>
            <a:r>
              <a:rPr lang="en-US" altLang="zh-CN" sz="2000" b="1" dirty="0">
                <a:solidFill>
                  <a:schemeClr val="folHlink"/>
                </a:solidFill>
              </a:rPr>
              <a:t>              </a:t>
            </a:r>
            <a:r>
              <a:rPr lang="en-US" altLang="zh-CN" sz="2000" b="1" dirty="0">
                <a:solidFill>
                  <a:schemeClr val="folHlink"/>
                </a:solidFill>
                <a:latin typeface="Times New Roman" panose="02020603050405020304" pitchFamily="18" charset="0"/>
              </a:rPr>
              <a:t>…</a:t>
            </a:r>
            <a:r>
              <a:rPr lang="en-US" altLang="zh-CN" sz="2000" b="1" dirty="0">
                <a:solidFill>
                  <a:schemeClr val="folHlink"/>
                </a:solidFill>
              </a:rPr>
              <a:t>             </a:t>
            </a:r>
            <a:endParaRPr lang="en-US" altLang="zh-CN" sz="2000" b="1" dirty="0">
              <a:solidFill>
                <a:schemeClr val="folHlink"/>
              </a:solidFill>
            </a:endParaRPr>
          </a:p>
          <a:p>
            <a:pPr marL="0" lvl="0" indent="0" eaLnBrk="1" hangingPunct="1">
              <a:spcBef>
                <a:spcPct val="0"/>
              </a:spcBef>
              <a:buClrTx/>
              <a:buSzTx/>
              <a:buFontTx/>
              <a:buNone/>
            </a:pPr>
            <a:r>
              <a:rPr lang="en-US" altLang="zh-CN" sz="2000" b="1" dirty="0">
                <a:solidFill>
                  <a:schemeClr val="folHlink"/>
                </a:solidFill>
              </a:rPr>
              <a:t>     </a:t>
            </a:r>
            <a:r>
              <a:rPr lang="zh-CN" altLang="en-US" sz="2000" b="1" dirty="0">
                <a:solidFill>
                  <a:schemeClr val="folHlink"/>
                </a:solidFill>
              </a:rPr>
              <a:t>本期发生额       </a:t>
            </a:r>
            <a:r>
              <a:rPr lang="en-US" altLang="zh-CN" sz="2000" b="1" dirty="0">
                <a:solidFill>
                  <a:schemeClr val="folHlink"/>
                </a:solidFill>
              </a:rPr>
              <a:t>×××                     </a:t>
            </a:r>
            <a:r>
              <a:rPr lang="zh-CN" altLang="en-US" sz="2000" b="1" dirty="0">
                <a:solidFill>
                  <a:schemeClr val="folHlink"/>
                </a:solidFill>
              </a:rPr>
              <a:t>本期发生额       </a:t>
            </a:r>
            <a:r>
              <a:rPr lang="en-US" altLang="zh-CN" sz="2000" b="1" dirty="0">
                <a:solidFill>
                  <a:schemeClr val="folHlink"/>
                </a:solidFill>
              </a:rPr>
              <a:t>×××</a:t>
            </a:r>
            <a:endParaRPr lang="en-US" altLang="zh-CN" sz="2000" b="1" dirty="0">
              <a:solidFill>
                <a:schemeClr val="folHlink"/>
              </a:solidFill>
            </a:endParaRPr>
          </a:p>
          <a:p>
            <a:pPr marL="0" lvl="0" indent="0" eaLnBrk="1" hangingPunct="1">
              <a:spcBef>
                <a:spcPct val="0"/>
              </a:spcBef>
              <a:buClrTx/>
              <a:buSzTx/>
              <a:buFontTx/>
              <a:buNone/>
            </a:pPr>
            <a:r>
              <a:rPr lang="en-US" altLang="zh-CN" sz="2000" b="1" dirty="0">
                <a:solidFill>
                  <a:schemeClr val="folHlink"/>
                </a:solidFill>
              </a:rPr>
              <a:t>    </a:t>
            </a:r>
            <a:endParaRPr lang="en-US" altLang="zh-CN" sz="2000" b="1" dirty="0">
              <a:solidFill>
                <a:schemeClr val="folHlink"/>
              </a:solidFill>
            </a:endParaRPr>
          </a:p>
          <a:p>
            <a:pPr marL="0" lvl="0" indent="0" eaLnBrk="1" hangingPunct="1">
              <a:spcBef>
                <a:spcPct val="0"/>
              </a:spcBef>
              <a:buClrTx/>
              <a:buSzTx/>
              <a:buFontTx/>
              <a:buNone/>
            </a:pPr>
            <a:r>
              <a:rPr lang="en-US" altLang="zh-CN" sz="2000" b="1" dirty="0">
                <a:solidFill>
                  <a:schemeClr val="folHlink"/>
                </a:solidFill>
              </a:rPr>
              <a:t>    ※  </a:t>
            </a:r>
            <a:r>
              <a:rPr lang="zh-CN" altLang="en-US" sz="2000" b="1" dirty="0">
                <a:solidFill>
                  <a:schemeClr val="folHlink"/>
                </a:solidFill>
              </a:rPr>
              <a:t>小结：</a:t>
            </a:r>
            <a:endParaRPr lang="zh-CN" altLang="en-US" sz="2000" b="1" dirty="0">
              <a:solidFill>
                <a:schemeClr val="folHlink"/>
              </a:solidFill>
            </a:endParaRPr>
          </a:p>
          <a:p>
            <a:pPr marL="0" lvl="0" indent="0" eaLnBrk="1" hangingPunct="1">
              <a:spcBef>
                <a:spcPct val="0"/>
              </a:spcBef>
              <a:buClrTx/>
              <a:buSzTx/>
              <a:buFontTx/>
              <a:buNone/>
            </a:pPr>
            <a:r>
              <a:rPr lang="zh-CN" altLang="en-US" sz="2000" b="1" dirty="0">
                <a:solidFill>
                  <a:schemeClr val="folHlink"/>
                </a:solidFill>
              </a:rPr>
              <a:t>             借方                    账户名称（会计科目）              贷方</a:t>
            </a:r>
            <a:endParaRPr lang="zh-CN" altLang="en-US" sz="2000" b="1" dirty="0">
              <a:solidFill>
                <a:schemeClr val="folHlink"/>
              </a:solidFill>
            </a:endParaRPr>
          </a:p>
          <a:p>
            <a:pPr marL="0" lvl="0" indent="0" eaLnBrk="1" hangingPunct="1">
              <a:spcBef>
                <a:spcPct val="0"/>
              </a:spcBef>
              <a:buClrTx/>
              <a:buSzTx/>
              <a:buFontTx/>
              <a:buNone/>
            </a:pPr>
            <a:r>
              <a:rPr lang="zh-CN" altLang="en-US" sz="2000" b="1" dirty="0">
                <a:solidFill>
                  <a:schemeClr val="folHlink"/>
                </a:solidFill>
              </a:rPr>
              <a:t>        资产增加，费用成本增加，       资产减少，费用成本转销，</a:t>
            </a:r>
            <a:endParaRPr lang="zh-CN" altLang="en-US" sz="2000" b="1" dirty="0">
              <a:solidFill>
                <a:schemeClr val="folHlink"/>
              </a:solidFill>
            </a:endParaRPr>
          </a:p>
          <a:p>
            <a:pPr marL="0" lvl="0" indent="0" eaLnBrk="1" hangingPunct="1">
              <a:spcBef>
                <a:spcPct val="0"/>
              </a:spcBef>
              <a:buClrTx/>
              <a:buSzTx/>
              <a:buFontTx/>
              <a:buNone/>
            </a:pPr>
            <a:r>
              <a:rPr lang="zh-CN" altLang="en-US" sz="2000" b="1" dirty="0">
                <a:solidFill>
                  <a:schemeClr val="folHlink"/>
                </a:solidFill>
              </a:rPr>
              <a:t>        权益减少，收益转销                   权益增加，收入增加</a:t>
            </a:r>
            <a:endParaRPr lang="zh-CN" altLang="en-US" sz="2000" b="1" dirty="0">
              <a:solidFill>
                <a:schemeClr val="folHlink"/>
              </a:solidFill>
            </a:endParaRPr>
          </a:p>
          <a:p>
            <a:pPr marL="0" lvl="0" indent="0" eaLnBrk="1" hangingPunct="1">
              <a:spcBef>
                <a:spcPct val="0"/>
              </a:spcBef>
              <a:buClrTx/>
              <a:buSzTx/>
              <a:buFontTx/>
              <a:buNone/>
            </a:pPr>
            <a:r>
              <a:rPr lang="zh-CN" altLang="en-US" sz="2000" b="1" dirty="0">
                <a:solidFill>
                  <a:schemeClr val="folHlink"/>
                </a:solidFill>
              </a:rPr>
              <a:t>        期末余额：资产余额</a:t>
            </a:r>
            <a:r>
              <a:rPr lang="zh-CN" altLang="en-US" sz="1400" b="1" dirty="0">
                <a:solidFill>
                  <a:schemeClr val="folHlink"/>
                </a:solidFill>
              </a:rPr>
              <a:t>（或费用成本）</a:t>
            </a:r>
            <a:r>
              <a:rPr lang="zh-CN" altLang="en-US" sz="2000" b="1" dirty="0">
                <a:solidFill>
                  <a:schemeClr val="folHlink"/>
                </a:solidFill>
              </a:rPr>
              <a:t>  期末余额：权益余额</a:t>
            </a:r>
            <a:r>
              <a:rPr lang="zh-CN" altLang="en-US" sz="1400" b="1" dirty="0">
                <a:solidFill>
                  <a:schemeClr val="folHlink"/>
                </a:solidFill>
              </a:rPr>
              <a:t>（或收入）</a:t>
            </a:r>
            <a:endParaRPr lang="zh-CN" altLang="en-US" sz="1400" b="1" dirty="0">
              <a:solidFill>
                <a:schemeClr val="folHlink"/>
              </a:solidFill>
            </a:endParaRPr>
          </a:p>
        </p:txBody>
      </p:sp>
      <p:sp>
        <p:nvSpPr>
          <p:cNvPr id="61444" name="Line 5"/>
          <p:cNvSpPr/>
          <p:nvPr/>
        </p:nvSpPr>
        <p:spPr>
          <a:xfrm>
            <a:off x="827088" y="2276475"/>
            <a:ext cx="7632700" cy="0"/>
          </a:xfrm>
          <a:prstGeom prst="line">
            <a:avLst/>
          </a:prstGeom>
          <a:ln w="9525" cap="flat" cmpd="sng">
            <a:solidFill>
              <a:schemeClr val="tx1"/>
            </a:solidFill>
            <a:prstDash val="solid"/>
            <a:miter/>
            <a:headEnd type="none" w="med" len="med"/>
            <a:tailEnd type="none" w="med" len="med"/>
          </a:ln>
        </p:spPr>
      </p:sp>
      <p:sp>
        <p:nvSpPr>
          <p:cNvPr id="61445" name="Line 6"/>
          <p:cNvSpPr/>
          <p:nvPr/>
        </p:nvSpPr>
        <p:spPr>
          <a:xfrm>
            <a:off x="900113" y="2924175"/>
            <a:ext cx="7632700" cy="0"/>
          </a:xfrm>
          <a:prstGeom prst="line">
            <a:avLst/>
          </a:prstGeom>
          <a:ln w="9525" cap="flat" cmpd="sng">
            <a:solidFill>
              <a:schemeClr val="tx1"/>
            </a:solidFill>
            <a:prstDash val="solid"/>
            <a:miter/>
            <a:headEnd type="none" w="med" len="med"/>
            <a:tailEnd type="none" w="med" len="med"/>
          </a:ln>
        </p:spPr>
      </p:sp>
      <p:sp>
        <p:nvSpPr>
          <p:cNvPr id="61446" name="Line 7"/>
          <p:cNvSpPr/>
          <p:nvPr/>
        </p:nvSpPr>
        <p:spPr>
          <a:xfrm>
            <a:off x="827088" y="3213100"/>
            <a:ext cx="7632700" cy="0"/>
          </a:xfrm>
          <a:prstGeom prst="line">
            <a:avLst/>
          </a:prstGeom>
          <a:ln w="9525" cap="flat" cmpd="sng">
            <a:solidFill>
              <a:schemeClr val="tx1"/>
            </a:solidFill>
            <a:prstDash val="solid"/>
            <a:miter/>
            <a:headEnd type="none" w="med" len="med"/>
            <a:tailEnd type="none" w="med" len="med"/>
          </a:ln>
        </p:spPr>
      </p:sp>
      <p:sp>
        <p:nvSpPr>
          <p:cNvPr id="61447" name="Line 8"/>
          <p:cNvSpPr/>
          <p:nvPr/>
        </p:nvSpPr>
        <p:spPr>
          <a:xfrm>
            <a:off x="900113" y="4076700"/>
            <a:ext cx="7632700" cy="0"/>
          </a:xfrm>
          <a:prstGeom prst="line">
            <a:avLst/>
          </a:prstGeom>
          <a:ln w="9525" cap="flat" cmpd="sng">
            <a:solidFill>
              <a:schemeClr val="tx1"/>
            </a:solidFill>
            <a:prstDash val="solid"/>
            <a:miter/>
            <a:headEnd type="none" w="med" len="med"/>
            <a:tailEnd type="none" w="med" len="med"/>
          </a:ln>
        </p:spPr>
      </p:sp>
      <p:sp>
        <p:nvSpPr>
          <p:cNvPr id="61448" name="Line 9"/>
          <p:cNvSpPr/>
          <p:nvPr/>
        </p:nvSpPr>
        <p:spPr>
          <a:xfrm>
            <a:off x="827088" y="4724400"/>
            <a:ext cx="7632700" cy="0"/>
          </a:xfrm>
          <a:prstGeom prst="line">
            <a:avLst/>
          </a:prstGeom>
          <a:ln w="9525" cap="flat" cmpd="sng">
            <a:solidFill>
              <a:schemeClr val="tx1"/>
            </a:solidFill>
            <a:prstDash val="solid"/>
            <a:miter/>
            <a:headEnd type="none" w="med" len="med"/>
            <a:tailEnd type="none" w="med" len="med"/>
          </a:ln>
        </p:spPr>
      </p:sp>
      <p:sp>
        <p:nvSpPr>
          <p:cNvPr id="61449" name="Line 10"/>
          <p:cNvSpPr/>
          <p:nvPr/>
        </p:nvSpPr>
        <p:spPr>
          <a:xfrm>
            <a:off x="4643438" y="2276475"/>
            <a:ext cx="0" cy="936625"/>
          </a:xfrm>
          <a:prstGeom prst="line">
            <a:avLst/>
          </a:prstGeom>
          <a:ln w="9525" cap="flat" cmpd="sng">
            <a:solidFill>
              <a:schemeClr val="tx1"/>
            </a:solidFill>
            <a:prstDash val="solid"/>
            <a:miter/>
            <a:headEnd type="none" w="med" len="med"/>
            <a:tailEnd type="none" w="med" len="med"/>
          </a:ln>
        </p:spPr>
      </p:sp>
      <p:sp>
        <p:nvSpPr>
          <p:cNvPr id="61450" name="Line 11"/>
          <p:cNvSpPr/>
          <p:nvPr/>
        </p:nvSpPr>
        <p:spPr>
          <a:xfrm>
            <a:off x="4643438" y="4076700"/>
            <a:ext cx="0" cy="1008063"/>
          </a:xfrm>
          <a:prstGeom prst="line">
            <a:avLst/>
          </a:prstGeom>
          <a:ln w="9525" cap="flat" cmpd="sng">
            <a:solidFill>
              <a:schemeClr val="tx1"/>
            </a:solidFill>
            <a:prstDash val="solid"/>
            <a:miter/>
            <a:headEnd type="none" w="med" len="med"/>
            <a:tailEnd type="none" w="med" len="med"/>
          </a:ln>
        </p:spPr>
      </p:sp>
    </p:spTree>
  </p:cSld>
  <p:clrMapOvr>
    <a:masterClrMapping/>
  </p:clrMapOvr>
  <p:transition spd="med">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62467" name="Rectangle 4"/>
          <p:cNvSpPr/>
          <p:nvPr/>
        </p:nvSpPr>
        <p:spPr>
          <a:xfrm>
            <a:off x="395288" y="1671638"/>
            <a:ext cx="8280400" cy="43497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1800" b="1" dirty="0">
                <a:solidFill>
                  <a:schemeClr val="folHlink"/>
                </a:solidFill>
              </a:rPr>
              <a:t>（四）记账规则：有借必有贷，借贷必相等。</a:t>
            </a:r>
            <a:endParaRPr lang="zh-CN" altLang="en-US" sz="1800" b="1" dirty="0">
              <a:solidFill>
                <a:schemeClr val="folHlink"/>
              </a:solidFill>
            </a:endParaRPr>
          </a:p>
          <a:p>
            <a:pPr marL="0" lvl="0" indent="0" eaLnBrk="1" hangingPunct="1">
              <a:spcBef>
                <a:spcPct val="0"/>
              </a:spcBef>
              <a:buClrTx/>
              <a:buSzTx/>
              <a:buFontTx/>
              <a:buNone/>
            </a:pPr>
            <a:r>
              <a:rPr lang="zh-CN" altLang="en-US" sz="1800" b="1" dirty="0">
                <a:solidFill>
                  <a:schemeClr val="folHlink"/>
                </a:solidFill>
              </a:rPr>
              <a:t>                      （借）                                                                      （贷）</a:t>
            </a:r>
            <a:endParaRPr lang="zh-CN" altLang="en-US" sz="1800" b="1" dirty="0">
              <a:solidFill>
                <a:schemeClr val="folHlink"/>
              </a:solidFill>
            </a:endParaRPr>
          </a:p>
          <a:p>
            <a:pPr marL="0" lvl="0" indent="0" eaLnBrk="1" hangingPunct="1">
              <a:spcBef>
                <a:spcPct val="0"/>
              </a:spcBef>
              <a:buClrTx/>
              <a:buSzTx/>
              <a:buFontTx/>
              <a:buNone/>
            </a:pPr>
            <a:r>
              <a:rPr lang="zh-CN" altLang="en-US" sz="1800" b="1" dirty="0">
                <a:solidFill>
                  <a:schemeClr val="folHlink"/>
                </a:solidFill>
              </a:rPr>
              <a:t>                    资产增加                                                                   资产减少 </a:t>
            </a:r>
            <a:endParaRPr lang="zh-CN" altLang="en-US" sz="1800" b="1" dirty="0">
              <a:solidFill>
                <a:schemeClr val="folHlink"/>
              </a:solidFill>
            </a:endParaRPr>
          </a:p>
          <a:p>
            <a:pPr marL="0" lvl="0" indent="0" eaLnBrk="1" hangingPunct="1">
              <a:spcBef>
                <a:spcPct val="0"/>
              </a:spcBef>
              <a:buClrTx/>
              <a:buSzTx/>
              <a:buFontTx/>
              <a:buNone/>
            </a:pPr>
            <a:r>
              <a:rPr lang="zh-CN" altLang="en-US" sz="1800" b="1" dirty="0">
                <a:solidFill>
                  <a:schemeClr val="folHlink"/>
                </a:solidFill>
              </a:rPr>
              <a:t>                      同                                此增彼减                                      同 </a:t>
            </a:r>
            <a:endParaRPr lang="zh-CN" altLang="en-US" sz="1800" b="1" dirty="0">
              <a:solidFill>
                <a:schemeClr val="folHlink"/>
              </a:solidFill>
            </a:endParaRPr>
          </a:p>
          <a:p>
            <a:pPr marL="0" lvl="0" indent="0" eaLnBrk="1" hangingPunct="1">
              <a:spcBef>
                <a:spcPct val="0"/>
              </a:spcBef>
              <a:buClrTx/>
              <a:buSzTx/>
              <a:buFontTx/>
              <a:buNone/>
            </a:pPr>
            <a:r>
              <a:rPr lang="zh-CN" altLang="en-US" sz="1800" b="1" dirty="0">
                <a:solidFill>
                  <a:schemeClr val="folHlink"/>
                </a:solidFill>
              </a:rPr>
              <a:t>                      增                                此增彼减                                      减</a:t>
            </a:r>
            <a:endParaRPr lang="zh-CN" altLang="en-US" sz="1800" b="1" dirty="0">
              <a:solidFill>
                <a:schemeClr val="folHlink"/>
              </a:solidFill>
            </a:endParaRPr>
          </a:p>
          <a:p>
            <a:pPr marL="0" lvl="0" indent="0" eaLnBrk="1" hangingPunct="1">
              <a:spcBef>
                <a:spcPct val="0"/>
              </a:spcBef>
              <a:buClrTx/>
              <a:buSzTx/>
              <a:buFontTx/>
              <a:buNone/>
            </a:pPr>
            <a:r>
              <a:rPr lang="zh-CN" altLang="en-US" sz="1800" b="1" dirty="0">
                <a:solidFill>
                  <a:schemeClr val="folHlink"/>
                </a:solidFill>
              </a:rPr>
              <a:t>                   权益增加                                                                    权益减少</a:t>
            </a:r>
            <a:endParaRPr lang="zh-CN" altLang="en-US" sz="1800" b="1" dirty="0">
              <a:solidFill>
                <a:schemeClr val="folHlink"/>
              </a:solidFill>
            </a:endParaRPr>
          </a:p>
          <a:p>
            <a:pPr marL="0" lvl="0" indent="0" eaLnBrk="1" hangingPunct="1">
              <a:spcBef>
                <a:spcPct val="0"/>
              </a:spcBef>
              <a:buClrTx/>
              <a:buSzTx/>
              <a:buFontTx/>
              <a:buNone/>
            </a:pPr>
            <a:r>
              <a:rPr lang="zh-CN" altLang="en-US" sz="1800" b="1" dirty="0">
                <a:solidFill>
                  <a:schemeClr val="folHlink"/>
                </a:solidFill>
              </a:rPr>
              <a:t>                     （贷）                                                                          （借）</a:t>
            </a:r>
            <a:endParaRPr lang="zh-CN" altLang="en-US" sz="1800" b="1" dirty="0">
              <a:solidFill>
                <a:schemeClr val="folHlink"/>
              </a:solidFill>
            </a:endParaRPr>
          </a:p>
          <a:p>
            <a:pPr marL="0" lvl="0" indent="0" eaLnBrk="1" hangingPunct="1">
              <a:spcBef>
                <a:spcPct val="0"/>
              </a:spcBef>
              <a:buClrTx/>
              <a:buSzTx/>
              <a:buFontTx/>
              <a:buNone/>
            </a:pPr>
            <a:r>
              <a:rPr lang="zh-CN" altLang="en-US" sz="1800" b="1" dirty="0">
                <a:solidFill>
                  <a:schemeClr val="folHlink"/>
                </a:solidFill>
              </a:rPr>
              <a:t>                    相关概念：账户对应关系与对应账户</a:t>
            </a:r>
            <a:endParaRPr lang="zh-CN" altLang="en-US" sz="1800" b="1" dirty="0">
              <a:solidFill>
                <a:schemeClr val="folHlink"/>
              </a:solidFill>
            </a:endParaRPr>
          </a:p>
          <a:p>
            <a:pPr marL="0" lvl="0" indent="0" eaLnBrk="1" hangingPunct="1">
              <a:spcBef>
                <a:spcPct val="0"/>
              </a:spcBef>
              <a:buClrTx/>
              <a:buSzTx/>
              <a:buFontTx/>
              <a:buNone/>
            </a:pPr>
            <a:r>
              <a:rPr lang="zh-CN" altLang="en-US" sz="1800" b="1" dirty="0">
                <a:solidFill>
                  <a:schemeClr val="folHlink"/>
                </a:solidFill>
              </a:rPr>
              <a:t>                                        会计分录（简单分录、复合分录）</a:t>
            </a:r>
            <a:endParaRPr lang="zh-CN" altLang="en-US" sz="1800" b="1" dirty="0">
              <a:solidFill>
                <a:schemeClr val="folHlink"/>
              </a:solidFill>
            </a:endParaRPr>
          </a:p>
          <a:p>
            <a:pPr marL="0" lvl="0" indent="0" eaLnBrk="1" hangingPunct="1">
              <a:spcBef>
                <a:spcPct val="0"/>
              </a:spcBef>
              <a:buClrTx/>
              <a:buSzTx/>
              <a:buFontTx/>
              <a:buNone/>
            </a:pPr>
            <a:r>
              <a:rPr lang="zh-CN" altLang="en-US" sz="1800" b="1" dirty="0">
                <a:solidFill>
                  <a:schemeClr val="folHlink"/>
                </a:solidFill>
              </a:rPr>
              <a:t>                                会计分录     借：账户名称（会计科目）          </a:t>
            </a:r>
            <a:r>
              <a:rPr lang="en-US" altLang="zh-CN" sz="1800" b="1" dirty="0">
                <a:solidFill>
                  <a:schemeClr val="folHlink"/>
                </a:solidFill>
              </a:rPr>
              <a:t>××× </a:t>
            </a:r>
            <a:endParaRPr lang="en-US" altLang="zh-CN" sz="1800" b="1" dirty="0">
              <a:solidFill>
                <a:schemeClr val="folHlink"/>
              </a:solidFill>
            </a:endParaRPr>
          </a:p>
          <a:p>
            <a:pPr marL="0" lvl="0" indent="0" eaLnBrk="1" hangingPunct="1">
              <a:spcBef>
                <a:spcPct val="0"/>
              </a:spcBef>
              <a:buClrTx/>
              <a:buSzTx/>
              <a:buFontTx/>
              <a:buNone/>
            </a:pPr>
            <a:r>
              <a:rPr lang="en-US" altLang="zh-CN" sz="1800" b="1" dirty="0">
                <a:solidFill>
                  <a:schemeClr val="folHlink"/>
                </a:solidFill>
              </a:rPr>
              <a:t>                                   </a:t>
            </a:r>
            <a:r>
              <a:rPr lang="zh-CN" altLang="en-US" sz="1800" b="1" dirty="0">
                <a:solidFill>
                  <a:schemeClr val="folHlink"/>
                </a:solidFill>
              </a:rPr>
              <a:t>格   式：       贷：账户名称（会计科目）              </a:t>
            </a:r>
            <a:r>
              <a:rPr lang="en-US" altLang="zh-CN" sz="1800" b="1" dirty="0">
                <a:solidFill>
                  <a:schemeClr val="folHlink"/>
                </a:solidFill>
              </a:rPr>
              <a:t>××× </a:t>
            </a:r>
            <a:endParaRPr lang="en-US" altLang="zh-CN" sz="1800" b="1" dirty="0">
              <a:solidFill>
                <a:schemeClr val="folHlink"/>
              </a:solidFill>
            </a:endParaRPr>
          </a:p>
          <a:p>
            <a:pPr marL="0" lvl="0" indent="0" eaLnBrk="1" hangingPunct="1">
              <a:spcBef>
                <a:spcPct val="0"/>
              </a:spcBef>
              <a:buClrTx/>
              <a:buSzTx/>
              <a:buFontTx/>
              <a:buNone/>
            </a:pPr>
            <a:r>
              <a:rPr lang="en-US" altLang="zh-CN" sz="1800" b="1" dirty="0">
                <a:solidFill>
                  <a:schemeClr val="folHlink"/>
                </a:solidFill>
              </a:rPr>
              <a:t>          </a:t>
            </a:r>
            <a:r>
              <a:rPr lang="zh-CN" altLang="en-US" sz="1800" b="1" dirty="0">
                <a:solidFill>
                  <a:schemeClr val="folHlink"/>
                </a:solidFill>
              </a:rPr>
              <a:t>（五）试算平衡：</a:t>
            </a:r>
            <a:endParaRPr lang="zh-CN" altLang="en-US" sz="1800" b="1" dirty="0">
              <a:solidFill>
                <a:schemeClr val="folHlink"/>
              </a:solidFill>
            </a:endParaRPr>
          </a:p>
          <a:p>
            <a:pPr marL="0" lvl="0" indent="0" eaLnBrk="1" hangingPunct="1">
              <a:spcBef>
                <a:spcPct val="0"/>
              </a:spcBef>
              <a:buClrTx/>
              <a:buSzTx/>
              <a:buFontTx/>
              <a:buNone/>
            </a:pPr>
            <a:r>
              <a:rPr lang="zh-CN" altLang="en-US" sz="1800" b="1" dirty="0">
                <a:solidFill>
                  <a:schemeClr val="folHlink"/>
                </a:solidFill>
              </a:rPr>
              <a:t>              </a:t>
            </a:r>
            <a:r>
              <a:rPr lang="en-US" altLang="zh-CN" sz="1800" b="1" dirty="0">
                <a:solidFill>
                  <a:schemeClr val="folHlink"/>
                </a:solidFill>
              </a:rPr>
              <a:t>1</a:t>
            </a:r>
            <a:r>
              <a:rPr lang="zh-CN" altLang="en-US" sz="1800" b="1" dirty="0">
                <a:solidFill>
                  <a:schemeClr val="folHlink"/>
                </a:solidFill>
              </a:rPr>
              <a:t>．发生额平衡：全部账户借方发生额合计</a:t>
            </a:r>
            <a:r>
              <a:rPr lang="en-US" altLang="zh-CN" sz="1800" b="1" dirty="0">
                <a:solidFill>
                  <a:schemeClr val="folHlink"/>
                </a:solidFill>
              </a:rPr>
              <a:t>=</a:t>
            </a:r>
            <a:r>
              <a:rPr lang="zh-CN" altLang="en-US" sz="1800" b="1" dirty="0">
                <a:solidFill>
                  <a:schemeClr val="folHlink"/>
                </a:solidFill>
              </a:rPr>
              <a:t>全部账户贷方发生额合计</a:t>
            </a:r>
            <a:endParaRPr lang="zh-CN" altLang="en-US" sz="1800" b="1" dirty="0">
              <a:solidFill>
                <a:schemeClr val="folHlink"/>
              </a:solidFill>
            </a:endParaRPr>
          </a:p>
          <a:p>
            <a:pPr marL="0" lvl="0" indent="0" eaLnBrk="1" hangingPunct="1">
              <a:spcBef>
                <a:spcPct val="0"/>
              </a:spcBef>
              <a:buClrTx/>
              <a:buSzTx/>
              <a:buFontTx/>
              <a:buNone/>
            </a:pPr>
            <a:r>
              <a:rPr lang="zh-CN" altLang="en-US" sz="1800" b="1" dirty="0">
                <a:solidFill>
                  <a:schemeClr val="folHlink"/>
                </a:solidFill>
              </a:rPr>
              <a:t>              </a:t>
            </a:r>
            <a:r>
              <a:rPr lang="en-US" altLang="zh-CN" sz="1800" b="1" dirty="0">
                <a:solidFill>
                  <a:schemeClr val="folHlink"/>
                </a:solidFill>
              </a:rPr>
              <a:t>2</a:t>
            </a:r>
            <a:r>
              <a:rPr lang="zh-CN" altLang="en-US" sz="1800" b="1" dirty="0">
                <a:solidFill>
                  <a:schemeClr val="folHlink"/>
                </a:solidFill>
              </a:rPr>
              <a:t>．余 额  平 衡：全部账户借方余额合计</a:t>
            </a:r>
            <a:r>
              <a:rPr lang="en-US" altLang="zh-CN" sz="1800" b="1" dirty="0">
                <a:solidFill>
                  <a:schemeClr val="folHlink"/>
                </a:solidFill>
              </a:rPr>
              <a:t>=</a:t>
            </a:r>
            <a:r>
              <a:rPr lang="zh-CN" altLang="en-US" sz="1800" b="1" dirty="0">
                <a:solidFill>
                  <a:schemeClr val="folHlink"/>
                </a:solidFill>
              </a:rPr>
              <a:t>全部账户贷方余额合计</a:t>
            </a:r>
            <a:endParaRPr lang="zh-CN" altLang="en-US" sz="1800" b="1" dirty="0">
              <a:solidFill>
                <a:schemeClr val="folHlink"/>
              </a:solidFill>
            </a:endParaRPr>
          </a:p>
          <a:p>
            <a:pPr marL="0" lvl="0" indent="0" eaLnBrk="1" hangingPunct="1">
              <a:spcBef>
                <a:spcPct val="50000"/>
              </a:spcBef>
              <a:buClrTx/>
              <a:buSzTx/>
              <a:buFontTx/>
              <a:buNone/>
            </a:pPr>
            <a:endParaRPr lang="zh-CN" altLang="en-US" sz="1800" b="1" dirty="0">
              <a:solidFill>
                <a:schemeClr val="folHlink"/>
              </a:solidFill>
              <a:latin typeface="Times New Roman" panose="02020603050405020304" pitchFamily="18" charset="0"/>
            </a:endParaRPr>
          </a:p>
        </p:txBody>
      </p:sp>
      <p:sp>
        <p:nvSpPr>
          <p:cNvPr id="62468" name="Rectangle 5"/>
          <p:cNvSpPr/>
          <p:nvPr/>
        </p:nvSpPr>
        <p:spPr>
          <a:xfrm>
            <a:off x="1692275" y="2276475"/>
            <a:ext cx="1150938" cy="288925"/>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
        <p:nvSpPr>
          <p:cNvPr id="62469" name="Rectangle 6"/>
          <p:cNvSpPr/>
          <p:nvPr/>
        </p:nvSpPr>
        <p:spPr>
          <a:xfrm>
            <a:off x="1619250" y="3068638"/>
            <a:ext cx="1150938" cy="288925"/>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
        <p:nvSpPr>
          <p:cNvPr id="62470" name="Rectangle 7"/>
          <p:cNvSpPr/>
          <p:nvPr/>
        </p:nvSpPr>
        <p:spPr>
          <a:xfrm>
            <a:off x="7092950" y="2276475"/>
            <a:ext cx="1150938" cy="288925"/>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
        <p:nvSpPr>
          <p:cNvPr id="62471" name="Rectangle 8"/>
          <p:cNvSpPr/>
          <p:nvPr/>
        </p:nvSpPr>
        <p:spPr>
          <a:xfrm>
            <a:off x="7164388" y="3068638"/>
            <a:ext cx="1150937" cy="288925"/>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
        <p:nvSpPr>
          <p:cNvPr id="62472" name="Line 9"/>
          <p:cNvSpPr/>
          <p:nvPr/>
        </p:nvSpPr>
        <p:spPr>
          <a:xfrm>
            <a:off x="2268538" y="2565400"/>
            <a:ext cx="0" cy="503238"/>
          </a:xfrm>
          <a:prstGeom prst="line">
            <a:avLst/>
          </a:prstGeom>
          <a:ln w="9525" cap="flat" cmpd="sng">
            <a:solidFill>
              <a:schemeClr val="tx1"/>
            </a:solidFill>
            <a:prstDash val="solid"/>
            <a:miter/>
            <a:headEnd type="triangle" w="med" len="med"/>
            <a:tailEnd type="triangle" w="med" len="med"/>
          </a:ln>
        </p:spPr>
      </p:sp>
      <p:sp>
        <p:nvSpPr>
          <p:cNvPr id="62473" name="Line 10"/>
          <p:cNvSpPr/>
          <p:nvPr/>
        </p:nvSpPr>
        <p:spPr>
          <a:xfrm>
            <a:off x="7667625" y="2565400"/>
            <a:ext cx="0" cy="503238"/>
          </a:xfrm>
          <a:prstGeom prst="line">
            <a:avLst/>
          </a:prstGeom>
          <a:ln w="9525" cap="flat" cmpd="sng">
            <a:solidFill>
              <a:schemeClr val="tx1"/>
            </a:solidFill>
            <a:prstDash val="solid"/>
            <a:miter/>
            <a:headEnd type="triangle" w="med" len="med"/>
            <a:tailEnd type="triangle" w="med" len="med"/>
          </a:ln>
        </p:spPr>
      </p:sp>
      <p:sp>
        <p:nvSpPr>
          <p:cNvPr id="62474" name="Line 11"/>
          <p:cNvSpPr/>
          <p:nvPr/>
        </p:nvSpPr>
        <p:spPr>
          <a:xfrm>
            <a:off x="2843213" y="2420938"/>
            <a:ext cx="4249737" cy="0"/>
          </a:xfrm>
          <a:prstGeom prst="line">
            <a:avLst/>
          </a:prstGeom>
          <a:ln w="9525" cap="flat" cmpd="sng">
            <a:solidFill>
              <a:schemeClr val="tx1"/>
            </a:solidFill>
            <a:prstDash val="solid"/>
            <a:miter/>
            <a:headEnd type="triangle" w="med" len="med"/>
            <a:tailEnd type="triangle" w="med" len="med"/>
          </a:ln>
        </p:spPr>
      </p:sp>
      <p:sp>
        <p:nvSpPr>
          <p:cNvPr id="62475" name="Line 12"/>
          <p:cNvSpPr/>
          <p:nvPr/>
        </p:nvSpPr>
        <p:spPr>
          <a:xfrm>
            <a:off x="2771775" y="3213100"/>
            <a:ext cx="4249738" cy="0"/>
          </a:xfrm>
          <a:prstGeom prst="line">
            <a:avLst/>
          </a:prstGeom>
          <a:ln w="9525" cap="flat" cmpd="sng">
            <a:solidFill>
              <a:schemeClr val="tx1"/>
            </a:solidFill>
            <a:prstDash val="solid"/>
            <a:miter/>
            <a:headEnd type="triangle" w="med" len="med"/>
            <a:tailEnd type="triangle" w="med" len="med"/>
          </a:ln>
        </p:spPr>
      </p:sp>
    </p:spTree>
  </p:cSld>
  <p:clrMapOvr>
    <a:masterClrMapping/>
  </p:clrMapOvr>
  <p:transition spd="med">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63491" name="Rectangle 4"/>
          <p:cNvSpPr/>
          <p:nvPr/>
        </p:nvSpPr>
        <p:spPr>
          <a:xfrm>
            <a:off x="0" y="1700213"/>
            <a:ext cx="9144000" cy="4899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1800" b="1" dirty="0">
                <a:solidFill>
                  <a:schemeClr val="folHlink"/>
                </a:solidFill>
              </a:rPr>
              <a:t>在实际工作中通常通过定期编制试算平衡表来进行试算平衡，以检查账户记录的正确性和完整性。试算平衡表的格式如下：</a:t>
            </a:r>
            <a:endParaRPr lang="zh-CN" altLang="en-US" sz="1800" b="1" dirty="0">
              <a:solidFill>
                <a:schemeClr val="folHlink"/>
              </a:solidFill>
            </a:endParaRPr>
          </a:p>
          <a:p>
            <a:pPr marL="0" lvl="0" indent="0" eaLnBrk="1" hangingPunct="1">
              <a:spcBef>
                <a:spcPct val="0"/>
              </a:spcBef>
              <a:buClrTx/>
              <a:buSzTx/>
              <a:buFontTx/>
              <a:buNone/>
            </a:pPr>
            <a:r>
              <a:rPr lang="zh-CN" altLang="en-US" sz="1800" b="1" dirty="0">
                <a:solidFill>
                  <a:schemeClr val="folHlink"/>
                </a:solidFill>
              </a:rPr>
              <a:t>总分类账户本期发生额及余额试算平衡表</a:t>
            </a:r>
            <a:endParaRPr lang="zh-CN" altLang="en-US" sz="1800" b="1" dirty="0">
              <a:solidFill>
                <a:schemeClr val="folHlink"/>
              </a:solidFill>
            </a:endParaRPr>
          </a:p>
          <a:p>
            <a:pPr marL="0" lvl="0" indent="0" eaLnBrk="1" hangingPunct="1">
              <a:spcBef>
                <a:spcPct val="0"/>
              </a:spcBef>
              <a:buClrTx/>
              <a:buSzTx/>
              <a:buFontTx/>
              <a:buNone/>
            </a:pPr>
            <a:r>
              <a:rPr lang="zh-CN" altLang="en-US" sz="1800" b="1" dirty="0">
                <a:solidFill>
                  <a:schemeClr val="folHlink"/>
                </a:solidFill>
              </a:rPr>
              <a:t>                                </a:t>
            </a:r>
            <a:r>
              <a:rPr lang="en-US" altLang="zh-CN" sz="1800" b="1" dirty="0">
                <a:solidFill>
                  <a:schemeClr val="folHlink"/>
                </a:solidFill>
              </a:rPr>
              <a:t>××× </a:t>
            </a:r>
            <a:r>
              <a:rPr lang="zh-CN" altLang="en-US" sz="1800" b="1" dirty="0">
                <a:solidFill>
                  <a:schemeClr val="folHlink"/>
                </a:solidFill>
              </a:rPr>
              <a:t>年 </a:t>
            </a:r>
            <a:r>
              <a:rPr lang="en-US" altLang="zh-CN" sz="1800" b="1" dirty="0">
                <a:solidFill>
                  <a:schemeClr val="folHlink"/>
                </a:solidFill>
              </a:rPr>
              <a:t>× </a:t>
            </a:r>
            <a:r>
              <a:rPr lang="zh-CN" altLang="en-US" sz="1800" b="1" dirty="0">
                <a:solidFill>
                  <a:schemeClr val="folHlink"/>
                </a:solidFill>
              </a:rPr>
              <a:t>月                             单位：</a:t>
            </a:r>
            <a:endParaRPr lang="zh-CN" altLang="en-US" sz="1800" b="1" dirty="0">
              <a:solidFill>
                <a:schemeClr val="folHlink"/>
              </a:solidFill>
            </a:endParaRPr>
          </a:p>
          <a:p>
            <a:pPr marL="0" lvl="0" indent="0" eaLnBrk="1" hangingPunct="1">
              <a:spcBef>
                <a:spcPct val="0"/>
              </a:spcBef>
              <a:buClrTx/>
              <a:buSzTx/>
              <a:buFontTx/>
              <a:buNone/>
            </a:pPr>
            <a:r>
              <a:rPr lang="zh-CN" altLang="en-US" sz="1800" dirty="0">
                <a:solidFill>
                  <a:schemeClr val="folHlink"/>
                </a:solidFill>
              </a:rPr>
              <a:t>         </a:t>
            </a:r>
            <a:r>
              <a:rPr lang="zh-CN" altLang="en-US" sz="1800" b="1" dirty="0">
                <a:solidFill>
                  <a:schemeClr val="folHlink"/>
                </a:solidFill>
              </a:rPr>
              <a:t>会计科目               期初余额                 本期发生额                  期末余额</a:t>
            </a:r>
            <a:endParaRPr lang="zh-CN" altLang="en-US" sz="1800" b="1" dirty="0">
              <a:solidFill>
                <a:schemeClr val="folHlink"/>
              </a:solidFill>
            </a:endParaRPr>
          </a:p>
          <a:p>
            <a:pPr marL="0" lvl="0" indent="0" eaLnBrk="1" hangingPunct="1">
              <a:spcBef>
                <a:spcPct val="0"/>
              </a:spcBef>
              <a:buClrTx/>
              <a:buSzTx/>
              <a:buFontTx/>
              <a:buNone/>
            </a:pPr>
            <a:r>
              <a:rPr lang="zh-CN" altLang="en-US" sz="1800" b="1" dirty="0">
                <a:solidFill>
                  <a:schemeClr val="folHlink"/>
                </a:solidFill>
              </a:rPr>
              <a:t>                                      借方         贷方          借方         贷方           借方         贷方</a:t>
            </a:r>
            <a:endParaRPr lang="zh-CN" altLang="en-US" sz="1800" b="1" dirty="0">
              <a:solidFill>
                <a:schemeClr val="folHlink"/>
              </a:solidFill>
            </a:endParaRPr>
          </a:p>
          <a:p>
            <a:pPr marL="0" lvl="0" indent="0" eaLnBrk="1" hangingPunct="1">
              <a:spcBef>
                <a:spcPct val="0"/>
              </a:spcBef>
              <a:buClrTx/>
              <a:buSzTx/>
              <a:buFontTx/>
              <a:buNone/>
            </a:pPr>
            <a:r>
              <a:rPr lang="zh-CN" altLang="en-US" sz="1800" b="1" dirty="0">
                <a:solidFill>
                  <a:schemeClr val="folHlink"/>
                </a:solidFill>
              </a:rPr>
              <a:t>           现金</a:t>
            </a:r>
            <a:endParaRPr lang="zh-CN" altLang="en-US" sz="1800" b="1" dirty="0">
              <a:solidFill>
                <a:schemeClr val="folHlink"/>
              </a:solidFill>
            </a:endParaRPr>
          </a:p>
          <a:p>
            <a:pPr marL="0" lvl="0" indent="0" eaLnBrk="1" hangingPunct="1">
              <a:spcBef>
                <a:spcPct val="0"/>
              </a:spcBef>
              <a:buClrTx/>
              <a:buSzTx/>
              <a:buFontTx/>
              <a:buNone/>
            </a:pPr>
            <a:r>
              <a:rPr lang="zh-CN" altLang="en-US" sz="1800" b="1" dirty="0">
                <a:solidFill>
                  <a:schemeClr val="folHlink"/>
                </a:solidFill>
              </a:rPr>
              <a:t>           银行存款</a:t>
            </a:r>
            <a:endParaRPr lang="zh-CN" altLang="en-US" sz="1800" b="1" dirty="0">
              <a:solidFill>
                <a:schemeClr val="folHlink"/>
              </a:solidFill>
            </a:endParaRPr>
          </a:p>
          <a:p>
            <a:pPr marL="0" lvl="0" indent="0" eaLnBrk="1" hangingPunct="1">
              <a:spcBef>
                <a:spcPct val="0"/>
              </a:spcBef>
              <a:buClrTx/>
              <a:buSzTx/>
              <a:buFontTx/>
              <a:buNone/>
            </a:pPr>
            <a:r>
              <a:rPr lang="zh-CN" altLang="en-US" sz="1800" b="1" dirty="0">
                <a:solidFill>
                  <a:schemeClr val="folHlink"/>
                </a:solidFill>
              </a:rPr>
              <a:t>      </a:t>
            </a:r>
            <a:r>
              <a:rPr lang="en-US" altLang="zh-CN" sz="1800" b="1" dirty="0">
                <a:solidFill>
                  <a:schemeClr val="folHlink"/>
                </a:solidFill>
                <a:latin typeface="Times New Roman" panose="02020603050405020304" pitchFamily="18" charset="0"/>
              </a:rPr>
              <a:t>…</a:t>
            </a:r>
            <a:r>
              <a:rPr lang="en-US" altLang="zh-CN" sz="1800" b="1" dirty="0">
                <a:solidFill>
                  <a:schemeClr val="folHlink"/>
                </a:solidFill>
              </a:rPr>
              <a:t> </a:t>
            </a:r>
            <a:r>
              <a:rPr lang="en-US" altLang="zh-CN" sz="1800" b="1" dirty="0">
                <a:solidFill>
                  <a:schemeClr val="folHlink"/>
                </a:solidFill>
                <a:latin typeface="Times New Roman" panose="02020603050405020304" pitchFamily="18" charset="0"/>
              </a:rPr>
              <a:t>…</a:t>
            </a:r>
            <a:endParaRPr lang="en-US" altLang="zh-CN" sz="1800" b="1" dirty="0">
              <a:solidFill>
                <a:schemeClr val="folHlink"/>
              </a:solidFill>
            </a:endParaRPr>
          </a:p>
          <a:p>
            <a:pPr marL="0" lvl="0" indent="0" eaLnBrk="1" hangingPunct="1">
              <a:spcBef>
                <a:spcPct val="0"/>
              </a:spcBef>
              <a:buClrTx/>
              <a:buSzTx/>
              <a:buFontTx/>
              <a:buNone/>
            </a:pPr>
            <a:endParaRPr lang="en-US" altLang="zh-CN" sz="1800" b="1" dirty="0">
              <a:solidFill>
                <a:schemeClr val="folHlink"/>
              </a:solidFill>
            </a:endParaRPr>
          </a:p>
          <a:p>
            <a:pPr marL="0" lvl="0" indent="0" eaLnBrk="1" hangingPunct="1">
              <a:spcBef>
                <a:spcPct val="0"/>
              </a:spcBef>
              <a:buClrTx/>
              <a:buSzTx/>
              <a:buFontTx/>
              <a:buNone/>
            </a:pPr>
            <a:endParaRPr lang="en-US" altLang="zh-CN" sz="1800" b="1" dirty="0">
              <a:solidFill>
                <a:schemeClr val="folHlink"/>
              </a:solidFill>
            </a:endParaRPr>
          </a:p>
          <a:p>
            <a:pPr marL="0" lvl="0" indent="0" eaLnBrk="1" hangingPunct="1">
              <a:spcBef>
                <a:spcPct val="0"/>
              </a:spcBef>
              <a:buClrTx/>
              <a:buSzTx/>
              <a:buFontTx/>
              <a:buNone/>
            </a:pPr>
            <a:endParaRPr lang="en-US" altLang="zh-CN" sz="1800" b="1" dirty="0">
              <a:solidFill>
                <a:schemeClr val="folHlink"/>
              </a:solidFill>
            </a:endParaRPr>
          </a:p>
          <a:p>
            <a:pPr marL="0" lvl="0" indent="0" eaLnBrk="1" hangingPunct="1">
              <a:spcBef>
                <a:spcPct val="0"/>
              </a:spcBef>
              <a:buClrTx/>
              <a:buSzTx/>
              <a:buFontTx/>
              <a:buNone/>
            </a:pPr>
            <a:r>
              <a:rPr lang="en-US" altLang="zh-CN" sz="1800" b="1" dirty="0">
                <a:solidFill>
                  <a:schemeClr val="folHlink"/>
                </a:solidFill>
              </a:rPr>
              <a:t>             </a:t>
            </a:r>
            <a:r>
              <a:rPr lang="zh-CN" altLang="en-US" sz="1800" b="1" dirty="0">
                <a:solidFill>
                  <a:schemeClr val="folHlink"/>
                </a:solidFill>
              </a:rPr>
              <a:t>合    计</a:t>
            </a:r>
            <a:endParaRPr lang="zh-CN" altLang="en-US" sz="1800" b="1" dirty="0">
              <a:solidFill>
                <a:schemeClr val="folHlink"/>
              </a:solidFill>
            </a:endParaRPr>
          </a:p>
          <a:p>
            <a:pPr marL="0" lvl="0" indent="0" eaLnBrk="1" hangingPunct="1">
              <a:spcBef>
                <a:spcPct val="0"/>
              </a:spcBef>
              <a:buClrTx/>
              <a:buSzTx/>
              <a:buFontTx/>
              <a:buNone/>
            </a:pPr>
            <a:r>
              <a:rPr lang="zh-CN" altLang="en-US" sz="1800" b="1" dirty="0">
                <a:solidFill>
                  <a:schemeClr val="folHlink"/>
                </a:solidFill>
              </a:rPr>
              <a:t>        </a:t>
            </a:r>
            <a:endParaRPr lang="zh-CN" altLang="en-US" sz="1800" b="1" dirty="0">
              <a:solidFill>
                <a:schemeClr val="folHlink"/>
              </a:solidFill>
            </a:endParaRPr>
          </a:p>
          <a:p>
            <a:pPr marL="0" lvl="0" indent="0" eaLnBrk="1" hangingPunct="1">
              <a:spcBef>
                <a:spcPct val="0"/>
              </a:spcBef>
              <a:buClrTx/>
              <a:buSzTx/>
              <a:buFontTx/>
              <a:buNone/>
            </a:pPr>
            <a:r>
              <a:rPr lang="en-US" altLang="zh-CN" sz="1800" b="1" dirty="0">
                <a:solidFill>
                  <a:schemeClr val="folHlink"/>
                </a:solidFill>
              </a:rPr>
              <a:t>※  </a:t>
            </a:r>
            <a:r>
              <a:rPr lang="zh-CN" altLang="en-US" sz="1800" b="1" dirty="0">
                <a:solidFill>
                  <a:schemeClr val="folHlink"/>
                </a:solidFill>
              </a:rPr>
              <a:t>值得注意的是，通过试算平衡来检查账户记录正确、完整性，并不是绝对的，即试算平衡结果即使平衡也不能证明账户记录完全正确。</a:t>
            </a:r>
            <a:endParaRPr lang="zh-CN" altLang="en-US" sz="1800" b="1" dirty="0">
              <a:solidFill>
                <a:schemeClr val="folHlink"/>
              </a:solidFill>
            </a:endParaRPr>
          </a:p>
          <a:p>
            <a:pPr marL="0" lvl="0" indent="0" eaLnBrk="1" hangingPunct="1">
              <a:spcBef>
                <a:spcPct val="50000"/>
              </a:spcBef>
              <a:buClrTx/>
              <a:buSzTx/>
              <a:buFontTx/>
              <a:buNone/>
            </a:pPr>
            <a:endParaRPr lang="zh-CN" altLang="en-US" sz="1800" b="1" dirty="0">
              <a:solidFill>
                <a:schemeClr val="folHlink"/>
              </a:solidFill>
              <a:latin typeface="Times New Roman" panose="02020603050405020304" pitchFamily="18" charset="0"/>
            </a:endParaRPr>
          </a:p>
        </p:txBody>
      </p:sp>
      <p:sp>
        <p:nvSpPr>
          <p:cNvPr id="63492" name="Rectangle 5"/>
          <p:cNvSpPr/>
          <p:nvPr/>
        </p:nvSpPr>
        <p:spPr>
          <a:xfrm>
            <a:off x="684213" y="2781300"/>
            <a:ext cx="8208962" cy="2592388"/>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
        <p:nvSpPr>
          <p:cNvPr id="63493" name="Line 6"/>
          <p:cNvSpPr/>
          <p:nvPr/>
        </p:nvSpPr>
        <p:spPr>
          <a:xfrm>
            <a:off x="2051050" y="2781300"/>
            <a:ext cx="0" cy="2592388"/>
          </a:xfrm>
          <a:prstGeom prst="line">
            <a:avLst/>
          </a:prstGeom>
          <a:ln w="9525" cap="flat" cmpd="sng">
            <a:solidFill>
              <a:schemeClr val="tx1"/>
            </a:solidFill>
            <a:prstDash val="solid"/>
            <a:miter/>
            <a:headEnd type="none" w="med" len="med"/>
            <a:tailEnd type="none" w="med" len="med"/>
          </a:ln>
        </p:spPr>
      </p:sp>
      <p:sp>
        <p:nvSpPr>
          <p:cNvPr id="63494" name="Line 7"/>
          <p:cNvSpPr/>
          <p:nvPr/>
        </p:nvSpPr>
        <p:spPr>
          <a:xfrm>
            <a:off x="4356100" y="2781300"/>
            <a:ext cx="0" cy="2592388"/>
          </a:xfrm>
          <a:prstGeom prst="line">
            <a:avLst/>
          </a:prstGeom>
          <a:ln w="9525" cap="flat" cmpd="sng">
            <a:solidFill>
              <a:schemeClr val="tx1"/>
            </a:solidFill>
            <a:prstDash val="solid"/>
            <a:miter/>
            <a:headEnd type="none" w="med" len="med"/>
            <a:tailEnd type="none" w="med" len="med"/>
          </a:ln>
        </p:spPr>
      </p:sp>
      <p:sp>
        <p:nvSpPr>
          <p:cNvPr id="63495" name="Line 8"/>
          <p:cNvSpPr/>
          <p:nvPr/>
        </p:nvSpPr>
        <p:spPr>
          <a:xfrm>
            <a:off x="6659563" y="2781300"/>
            <a:ext cx="0" cy="2592388"/>
          </a:xfrm>
          <a:prstGeom prst="line">
            <a:avLst/>
          </a:prstGeom>
          <a:ln w="9525" cap="flat" cmpd="sng">
            <a:solidFill>
              <a:schemeClr val="tx1"/>
            </a:solidFill>
            <a:prstDash val="solid"/>
            <a:miter/>
            <a:headEnd type="none" w="med" len="med"/>
            <a:tailEnd type="none" w="med" len="med"/>
          </a:ln>
        </p:spPr>
      </p:sp>
      <p:sp>
        <p:nvSpPr>
          <p:cNvPr id="63496" name="Line 9"/>
          <p:cNvSpPr/>
          <p:nvPr/>
        </p:nvSpPr>
        <p:spPr>
          <a:xfrm>
            <a:off x="684213" y="3141663"/>
            <a:ext cx="8208962" cy="0"/>
          </a:xfrm>
          <a:prstGeom prst="line">
            <a:avLst/>
          </a:prstGeom>
          <a:ln w="9525" cap="flat" cmpd="sng">
            <a:solidFill>
              <a:schemeClr val="tx1"/>
            </a:solidFill>
            <a:prstDash val="solid"/>
            <a:miter/>
            <a:headEnd type="none" w="med" len="med"/>
            <a:tailEnd type="none" w="med" len="med"/>
          </a:ln>
        </p:spPr>
      </p:sp>
      <p:sp>
        <p:nvSpPr>
          <p:cNvPr id="63497" name="Line 10"/>
          <p:cNvSpPr/>
          <p:nvPr/>
        </p:nvSpPr>
        <p:spPr>
          <a:xfrm>
            <a:off x="684213" y="5013325"/>
            <a:ext cx="8208962" cy="0"/>
          </a:xfrm>
          <a:prstGeom prst="line">
            <a:avLst/>
          </a:prstGeom>
          <a:ln w="9525" cap="flat" cmpd="sng">
            <a:solidFill>
              <a:schemeClr val="tx1"/>
            </a:solidFill>
            <a:prstDash val="solid"/>
            <a:miter/>
            <a:headEnd type="none" w="med" len="med"/>
            <a:tailEnd type="none" w="med" len="med"/>
          </a:ln>
        </p:spPr>
      </p:sp>
      <p:sp>
        <p:nvSpPr>
          <p:cNvPr id="63498" name="Line 11"/>
          <p:cNvSpPr/>
          <p:nvPr/>
        </p:nvSpPr>
        <p:spPr>
          <a:xfrm>
            <a:off x="2051050" y="3429000"/>
            <a:ext cx="6842125" cy="0"/>
          </a:xfrm>
          <a:prstGeom prst="line">
            <a:avLst/>
          </a:prstGeom>
          <a:ln w="9525" cap="flat" cmpd="sng">
            <a:solidFill>
              <a:schemeClr val="tx1"/>
            </a:solidFill>
            <a:prstDash val="solid"/>
            <a:miter/>
            <a:headEnd type="none" w="med" len="med"/>
            <a:tailEnd type="none" w="med" len="med"/>
          </a:ln>
        </p:spPr>
      </p:sp>
      <p:sp>
        <p:nvSpPr>
          <p:cNvPr id="63499" name="Line 12"/>
          <p:cNvSpPr/>
          <p:nvPr/>
        </p:nvSpPr>
        <p:spPr>
          <a:xfrm>
            <a:off x="3276600" y="3213100"/>
            <a:ext cx="0" cy="2160588"/>
          </a:xfrm>
          <a:prstGeom prst="line">
            <a:avLst/>
          </a:prstGeom>
          <a:ln w="9525" cap="flat" cmpd="sng">
            <a:solidFill>
              <a:schemeClr val="tx1"/>
            </a:solidFill>
            <a:prstDash val="solid"/>
            <a:miter/>
            <a:headEnd type="none" w="med" len="med"/>
            <a:tailEnd type="none" w="med" len="med"/>
          </a:ln>
        </p:spPr>
      </p:sp>
      <p:sp>
        <p:nvSpPr>
          <p:cNvPr id="63500" name="Line 13"/>
          <p:cNvSpPr/>
          <p:nvPr/>
        </p:nvSpPr>
        <p:spPr>
          <a:xfrm>
            <a:off x="5508625" y="3141663"/>
            <a:ext cx="0" cy="2160587"/>
          </a:xfrm>
          <a:prstGeom prst="line">
            <a:avLst/>
          </a:prstGeom>
          <a:ln w="9525" cap="flat" cmpd="sng">
            <a:solidFill>
              <a:schemeClr val="tx1"/>
            </a:solidFill>
            <a:prstDash val="solid"/>
            <a:miter/>
            <a:headEnd type="none" w="med" len="med"/>
            <a:tailEnd type="none" w="med" len="med"/>
          </a:ln>
        </p:spPr>
      </p:sp>
      <p:sp>
        <p:nvSpPr>
          <p:cNvPr id="63501" name="Line 14"/>
          <p:cNvSpPr/>
          <p:nvPr/>
        </p:nvSpPr>
        <p:spPr>
          <a:xfrm>
            <a:off x="7740650" y="3141663"/>
            <a:ext cx="0" cy="2160587"/>
          </a:xfrm>
          <a:prstGeom prst="line">
            <a:avLst/>
          </a:prstGeom>
          <a:ln w="9525" cap="flat" cmpd="sng">
            <a:solidFill>
              <a:schemeClr val="tx1"/>
            </a:solidFill>
            <a:prstDash val="solid"/>
            <a:miter/>
            <a:headEnd type="none" w="med" len="med"/>
            <a:tailEnd type="none" w="med" len="med"/>
          </a:ln>
        </p:spPr>
      </p:sp>
    </p:spTree>
  </p:cSld>
  <p:clrMapOvr>
    <a:masterClrMapping/>
  </p:clrMapOvr>
  <p:transition spd="med">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61476" name="Rectangle 4"/>
          <p:cNvSpPr/>
          <p:nvPr/>
        </p:nvSpPr>
        <p:spPr>
          <a:xfrm>
            <a:off x="723900" y="1628775"/>
            <a:ext cx="8420100" cy="6172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algn="ctr" eaLnBrk="1" hangingPunct="1"/>
            <a:r>
              <a:rPr lang="zh-CN" altLang="en-US" sz="2400" b="1" dirty="0"/>
              <a:t>第三章 工业生产企业的生产经营过程核算</a:t>
            </a:r>
            <a:endParaRPr lang="zh-CN" altLang="en-US" sz="2400" b="1" dirty="0"/>
          </a:p>
          <a:p>
            <a:pPr marL="342900" lvl="0" indent="-342900" eaLnBrk="1" hangingPunct="1"/>
            <a:endParaRPr lang="zh-CN" altLang="en-US" sz="2000" dirty="0"/>
          </a:p>
          <a:p>
            <a:pPr marL="342900" lvl="0" indent="-342900" eaLnBrk="1" hangingPunct="1"/>
            <a:endParaRPr lang="zh-CN" altLang="en-US" sz="2000" dirty="0"/>
          </a:p>
          <a:p>
            <a:pPr marL="342900" lvl="0" indent="-342900" eaLnBrk="1" hangingPunct="1"/>
            <a:endParaRPr lang="zh-CN" altLang="en-US" sz="2000" dirty="0"/>
          </a:p>
          <a:p>
            <a:pPr marL="342900" lvl="0" indent="-342900" eaLnBrk="1" hangingPunct="1"/>
            <a:endParaRPr lang="zh-CN" altLang="en-US" sz="2000" dirty="0"/>
          </a:p>
        </p:txBody>
      </p:sp>
      <p:grpSp>
        <p:nvGrpSpPr>
          <p:cNvPr id="2" name="Group 5"/>
          <p:cNvGrpSpPr/>
          <p:nvPr/>
        </p:nvGrpSpPr>
        <p:grpSpPr>
          <a:xfrm>
            <a:off x="514350" y="4695825"/>
            <a:ext cx="7334250" cy="1700213"/>
            <a:chOff x="372" y="2964"/>
            <a:chExt cx="4620" cy="1071"/>
          </a:xfrm>
        </p:grpSpPr>
        <p:sp>
          <p:nvSpPr>
            <p:cNvPr id="64518" name="Line 6"/>
            <p:cNvSpPr/>
            <p:nvPr/>
          </p:nvSpPr>
          <p:spPr>
            <a:xfrm>
              <a:off x="2448" y="3732"/>
              <a:ext cx="1704" cy="0"/>
            </a:xfrm>
            <a:prstGeom prst="line">
              <a:avLst/>
            </a:prstGeom>
            <a:ln w="9525" cap="flat" cmpd="sng">
              <a:solidFill>
                <a:schemeClr val="tx1"/>
              </a:solidFill>
              <a:prstDash val="solid"/>
              <a:headEnd type="none" w="med" len="med"/>
              <a:tailEnd type="none" w="med" len="med"/>
            </a:ln>
          </p:spPr>
        </p:sp>
        <p:sp>
          <p:nvSpPr>
            <p:cNvPr id="64519" name="Line 7"/>
            <p:cNvSpPr/>
            <p:nvPr/>
          </p:nvSpPr>
          <p:spPr>
            <a:xfrm>
              <a:off x="2400" y="3216"/>
              <a:ext cx="1704" cy="0"/>
            </a:xfrm>
            <a:prstGeom prst="line">
              <a:avLst/>
            </a:prstGeom>
            <a:ln w="9525" cap="flat" cmpd="sng">
              <a:solidFill>
                <a:schemeClr val="tx1"/>
              </a:solidFill>
              <a:prstDash val="solid"/>
              <a:headEnd type="none" w="med" len="med"/>
              <a:tailEnd type="none" w="med" len="med"/>
            </a:ln>
          </p:spPr>
        </p:sp>
        <p:grpSp>
          <p:nvGrpSpPr>
            <p:cNvPr id="64520" name="Group 8"/>
            <p:cNvGrpSpPr/>
            <p:nvPr/>
          </p:nvGrpSpPr>
          <p:grpSpPr>
            <a:xfrm>
              <a:off x="372" y="3204"/>
              <a:ext cx="1728" cy="780"/>
              <a:chOff x="1704" y="3540"/>
              <a:chExt cx="1728" cy="780"/>
            </a:xfrm>
          </p:grpSpPr>
          <p:sp>
            <p:nvSpPr>
              <p:cNvPr id="64530" name="Line 9"/>
              <p:cNvSpPr/>
              <p:nvPr/>
            </p:nvSpPr>
            <p:spPr>
              <a:xfrm>
                <a:off x="1704" y="3540"/>
                <a:ext cx="1704" cy="0"/>
              </a:xfrm>
              <a:prstGeom prst="line">
                <a:avLst/>
              </a:prstGeom>
              <a:ln w="9525" cap="flat" cmpd="sng">
                <a:solidFill>
                  <a:schemeClr val="tx1"/>
                </a:solidFill>
                <a:prstDash val="solid"/>
                <a:headEnd type="none" w="med" len="med"/>
                <a:tailEnd type="none" w="med" len="med"/>
              </a:ln>
            </p:spPr>
          </p:sp>
          <p:sp>
            <p:nvSpPr>
              <p:cNvPr id="64531" name="Line 10"/>
              <p:cNvSpPr/>
              <p:nvPr/>
            </p:nvSpPr>
            <p:spPr>
              <a:xfrm>
                <a:off x="1728" y="4056"/>
                <a:ext cx="1704" cy="0"/>
              </a:xfrm>
              <a:prstGeom prst="line">
                <a:avLst/>
              </a:prstGeom>
              <a:ln w="9525" cap="flat" cmpd="sng">
                <a:solidFill>
                  <a:schemeClr val="tx1"/>
                </a:solidFill>
                <a:prstDash val="solid"/>
                <a:headEnd type="none" w="med" len="med"/>
                <a:tailEnd type="none" w="med" len="med"/>
              </a:ln>
            </p:spPr>
          </p:sp>
          <p:sp>
            <p:nvSpPr>
              <p:cNvPr id="64532" name="Line 11"/>
              <p:cNvSpPr/>
              <p:nvPr/>
            </p:nvSpPr>
            <p:spPr>
              <a:xfrm>
                <a:off x="2484" y="3540"/>
                <a:ext cx="0" cy="780"/>
              </a:xfrm>
              <a:prstGeom prst="line">
                <a:avLst/>
              </a:prstGeom>
              <a:ln w="9525" cap="flat" cmpd="sng">
                <a:solidFill>
                  <a:schemeClr val="tx1"/>
                </a:solidFill>
                <a:prstDash val="solid"/>
                <a:headEnd type="none" w="med" len="med"/>
                <a:tailEnd type="none" w="med" len="med"/>
              </a:ln>
            </p:spPr>
          </p:sp>
        </p:grpSp>
        <p:sp>
          <p:nvSpPr>
            <p:cNvPr id="64521" name="Line 12"/>
            <p:cNvSpPr/>
            <p:nvPr/>
          </p:nvSpPr>
          <p:spPr>
            <a:xfrm>
              <a:off x="3276" y="3216"/>
              <a:ext cx="0" cy="780"/>
            </a:xfrm>
            <a:prstGeom prst="line">
              <a:avLst/>
            </a:prstGeom>
            <a:ln w="9525" cap="flat" cmpd="sng">
              <a:solidFill>
                <a:schemeClr val="tx1"/>
              </a:solidFill>
              <a:prstDash val="solid"/>
              <a:headEnd type="none" w="med" len="med"/>
              <a:tailEnd type="none" w="med" len="med"/>
            </a:ln>
          </p:spPr>
        </p:sp>
        <p:sp>
          <p:nvSpPr>
            <p:cNvPr id="64522" name="Text Box 13"/>
            <p:cNvSpPr txBox="1"/>
            <p:nvPr/>
          </p:nvSpPr>
          <p:spPr>
            <a:xfrm>
              <a:off x="828" y="2976"/>
              <a:ext cx="126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实收资本</a:t>
              </a:r>
              <a:endParaRPr lang="zh-CN" altLang="en-US" sz="1800" dirty="0">
                <a:latin typeface="Times New Roman" panose="02020603050405020304" pitchFamily="18" charset="0"/>
              </a:endParaRPr>
            </a:p>
          </p:txBody>
        </p:sp>
        <p:sp>
          <p:nvSpPr>
            <p:cNvPr id="64523" name="Text Box 14"/>
            <p:cNvSpPr txBox="1"/>
            <p:nvPr/>
          </p:nvSpPr>
          <p:spPr>
            <a:xfrm>
              <a:off x="432" y="3228"/>
              <a:ext cx="828" cy="49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资本减少</a:t>
              </a:r>
              <a:endParaRPr lang="zh-CN" altLang="en-US" sz="1800" dirty="0">
                <a:latin typeface="Times New Roman" panose="02020603050405020304" pitchFamily="18" charset="0"/>
              </a:endParaRPr>
            </a:p>
            <a:p>
              <a:pPr marL="0" lvl="0" indent="0" eaLnBrk="1" hangingPunct="1">
                <a:spcBef>
                  <a:spcPct val="50000"/>
                </a:spcBef>
                <a:buClrTx/>
                <a:buSzTx/>
                <a:buFontTx/>
                <a:buNone/>
              </a:pPr>
              <a:r>
                <a:rPr lang="zh-CN" altLang="en-US" sz="1800" dirty="0">
                  <a:latin typeface="Times New Roman" panose="02020603050405020304" pitchFamily="18" charset="0"/>
                </a:rPr>
                <a:t>数额</a:t>
              </a:r>
              <a:endParaRPr lang="zh-CN" altLang="en-US" sz="1800" dirty="0">
                <a:latin typeface="Times New Roman" panose="02020603050405020304" pitchFamily="18" charset="0"/>
              </a:endParaRPr>
            </a:p>
          </p:txBody>
        </p:sp>
        <p:sp>
          <p:nvSpPr>
            <p:cNvPr id="64524" name="Text Box 15"/>
            <p:cNvSpPr txBox="1"/>
            <p:nvPr/>
          </p:nvSpPr>
          <p:spPr>
            <a:xfrm>
              <a:off x="1236" y="3228"/>
              <a:ext cx="888" cy="49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投资者投入</a:t>
              </a:r>
              <a:endParaRPr lang="zh-CN" altLang="en-US" sz="1800" dirty="0">
                <a:latin typeface="Times New Roman" panose="02020603050405020304" pitchFamily="18" charset="0"/>
              </a:endParaRPr>
            </a:p>
            <a:p>
              <a:pPr marL="0" lvl="0" indent="0" eaLnBrk="1" hangingPunct="1">
                <a:spcBef>
                  <a:spcPct val="50000"/>
                </a:spcBef>
                <a:buClrTx/>
                <a:buSzTx/>
                <a:buFontTx/>
                <a:buNone/>
              </a:pPr>
              <a:r>
                <a:rPr lang="zh-CN" altLang="en-US" sz="1800" dirty="0">
                  <a:latin typeface="Times New Roman" panose="02020603050405020304" pitchFamily="18" charset="0"/>
                </a:rPr>
                <a:t>企业的资本</a:t>
              </a:r>
              <a:endParaRPr lang="zh-CN" altLang="en-US" sz="1800" dirty="0">
                <a:latin typeface="Times New Roman" panose="02020603050405020304" pitchFamily="18" charset="0"/>
              </a:endParaRPr>
            </a:p>
          </p:txBody>
        </p:sp>
        <p:sp>
          <p:nvSpPr>
            <p:cNvPr id="64525" name="Text Box 16"/>
            <p:cNvSpPr txBox="1"/>
            <p:nvPr/>
          </p:nvSpPr>
          <p:spPr>
            <a:xfrm>
              <a:off x="1224" y="3768"/>
              <a:ext cx="1392"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企业现有资本总额</a:t>
              </a:r>
              <a:endParaRPr lang="zh-CN" altLang="en-US" sz="1800" dirty="0">
                <a:latin typeface="Times New Roman" panose="02020603050405020304" pitchFamily="18" charset="0"/>
              </a:endParaRPr>
            </a:p>
          </p:txBody>
        </p:sp>
        <p:sp>
          <p:nvSpPr>
            <p:cNvPr id="64526" name="Text Box 17"/>
            <p:cNvSpPr txBox="1"/>
            <p:nvPr/>
          </p:nvSpPr>
          <p:spPr>
            <a:xfrm>
              <a:off x="2928" y="2964"/>
              <a:ext cx="111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短期借款</a:t>
              </a:r>
              <a:endParaRPr lang="zh-CN" altLang="en-US" sz="1800" dirty="0">
                <a:latin typeface="Times New Roman" panose="02020603050405020304" pitchFamily="18" charset="0"/>
              </a:endParaRPr>
            </a:p>
          </p:txBody>
        </p:sp>
        <p:sp>
          <p:nvSpPr>
            <p:cNvPr id="64527" name="Text Box 18"/>
            <p:cNvSpPr txBox="1"/>
            <p:nvPr/>
          </p:nvSpPr>
          <p:spPr>
            <a:xfrm>
              <a:off x="2400" y="3228"/>
              <a:ext cx="1092" cy="49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偿还的短期</a:t>
              </a:r>
              <a:endParaRPr lang="zh-CN" altLang="en-US" sz="1800" dirty="0">
                <a:latin typeface="Times New Roman" panose="02020603050405020304" pitchFamily="18" charset="0"/>
              </a:endParaRPr>
            </a:p>
            <a:p>
              <a:pPr marL="0" lvl="0" indent="0" eaLnBrk="1" hangingPunct="1">
                <a:spcBef>
                  <a:spcPct val="50000"/>
                </a:spcBef>
                <a:buClrTx/>
                <a:buSzTx/>
                <a:buFontTx/>
                <a:buNone/>
              </a:pPr>
              <a:r>
                <a:rPr lang="zh-CN" altLang="en-US" sz="1800" dirty="0">
                  <a:latin typeface="Times New Roman" panose="02020603050405020304" pitchFamily="18" charset="0"/>
                </a:rPr>
                <a:t>借款</a:t>
              </a:r>
              <a:endParaRPr lang="zh-CN" altLang="en-US" sz="1800" dirty="0">
                <a:latin typeface="Times New Roman" panose="02020603050405020304" pitchFamily="18" charset="0"/>
              </a:endParaRPr>
            </a:p>
          </p:txBody>
        </p:sp>
        <p:sp>
          <p:nvSpPr>
            <p:cNvPr id="64528" name="Text Box 19"/>
            <p:cNvSpPr txBox="1"/>
            <p:nvPr/>
          </p:nvSpPr>
          <p:spPr>
            <a:xfrm>
              <a:off x="3336" y="3228"/>
              <a:ext cx="1056" cy="49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借入的短期</a:t>
              </a:r>
              <a:endParaRPr lang="zh-CN" altLang="en-US" sz="1800" dirty="0">
                <a:latin typeface="Times New Roman" panose="02020603050405020304" pitchFamily="18" charset="0"/>
              </a:endParaRPr>
            </a:p>
            <a:p>
              <a:pPr marL="0" lvl="0" indent="0" eaLnBrk="1" hangingPunct="1">
                <a:spcBef>
                  <a:spcPct val="50000"/>
                </a:spcBef>
                <a:buClrTx/>
                <a:buSzTx/>
                <a:buFontTx/>
                <a:buNone/>
              </a:pPr>
              <a:r>
                <a:rPr lang="zh-CN" altLang="en-US" sz="1800" dirty="0">
                  <a:latin typeface="Times New Roman" panose="02020603050405020304" pitchFamily="18" charset="0"/>
                </a:rPr>
                <a:t>借款</a:t>
              </a:r>
              <a:endParaRPr lang="zh-CN" altLang="en-US" sz="1800" dirty="0">
                <a:latin typeface="Times New Roman" panose="02020603050405020304" pitchFamily="18" charset="0"/>
              </a:endParaRPr>
            </a:p>
          </p:txBody>
        </p:sp>
        <p:sp>
          <p:nvSpPr>
            <p:cNvPr id="64529" name="Text Box 20"/>
            <p:cNvSpPr txBox="1"/>
            <p:nvPr/>
          </p:nvSpPr>
          <p:spPr>
            <a:xfrm>
              <a:off x="3348" y="3804"/>
              <a:ext cx="164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尚未归还的借款数额</a:t>
              </a:r>
              <a:endParaRPr lang="zh-CN" altLang="en-US" sz="1800" dirty="0">
                <a:latin typeface="Times New Roman" panose="02020603050405020304" pitchFamily="18" charset="0"/>
              </a:endParaRPr>
            </a:p>
          </p:txBody>
        </p:sp>
      </p:grpSp>
      <p:sp>
        <p:nvSpPr>
          <p:cNvPr id="361493" name="Text Box 21"/>
          <p:cNvSpPr txBox="1"/>
          <p:nvPr/>
        </p:nvSpPr>
        <p:spPr>
          <a:xfrm>
            <a:off x="1162050" y="2314575"/>
            <a:ext cx="5962650" cy="27574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buClrTx/>
              <a:buSzTx/>
              <a:buFontTx/>
              <a:buNone/>
            </a:pPr>
            <a:r>
              <a:rPr lang="zh-CN" altLang="en-US" sz="2400" b="1" dirty="0">
                <a:latin typeface="Times New Roman" panose="02020603050405020304" pitchFamily="18" charset="0"/>
              </a:rPr>
              <a:t>一、</a:t>
            </a:r>
            <a:r>
              <a:rPr lang="zh-CN" altLang="en-US" sz="2400" b="1" dirty="0">
                <a:latin typeface="Times New Roman" panose="02020603050405020304" pitchFamily="18" charset="0"/>
                <a:hlinkClick r:id="" action="ppaction://noaction"/>
              </a:rPr>
              <a:t>资金投入企业的核算</a:t>
            </a:r>
            <a:r>
              <a:rPr lang="zh-CN" altLang="en-US" sz="2400" dirty="0">
                <a:latin typeface="Times New Roman" panose="02020603050405020304" pitchFamily="18" charset="0"/>
                <a:hlinkClick r:id="" action="ppaction://noaction"/>
              </a:rPr>
              <a:t> </a:t>
            </a:r>
            <a:endParaRPr lang="zh-CN" altLang="en-US" sz="2400" dirty="0">
              <a:latin typeface="Times New Roman" panose="02020603050405020304" pitchFamily="18" charset="0"/>
            </a:endParaRPr>
          </a:p>
          <a:p>
            <a:pPr marL="0" lvl="0" indent="0" eaLnBrk="1" hangingPunct="1">
              <a:buClrTx/>
              <a:buSzTx/>
              <a:buFontTx/>
              <a:buNone/>
            </a:pPr>
            <a:endParaRPr lang="zh-CN" altLang="en-US" sz="2400" dirty="0">
              <a:latin typeface="Times New Roman" panose="02020603050405020304" pitchFamily="18" charset="0"/>
            </a:endParaRPr>
          </a:p>
          <a:p>
            <a:pPr marL="0" lvl="0" indent="0" eaLnBrk="1" hangingPunct="1">
              <a:buClrTx/>
              <a:buSzTx/>
              <a:buFontTx/>
              <a:buNone/>
            </a:pPr>
            <a:r>
              <a:rPr lang="zh-CN" altLang="en-US" sz="2400" dirty="0">
                <a:latin typeface="Times New Roman" panose="02020603050405020304" pitchFamily="18" charset="0"/>
              </a:rPr>
              <a:t>投资者投入、向银行及金融机构借入。</a:t>
            </a:r>
            <a:endParaRPr lang="zh-CN" altLang="en-US" sz="2400" dirty="0">
              <a:latin typeface="Times New Roman" panose="02020603050405020304" pitchFamily="18" charset="0"/>
            </a:endParaRPr>
          </a:p>
          <a:p>
            <a:pPr marL="0" lvl="0" indent="0" eaLnBrk="1" hangingPunct="1">
              <a:buClrTx/>
              <a:buSzTx/>
              <a:buFontTx/>
              <a:buNone/>
            </a:pPr>
            <a:endParaRPr lang="zh-CN" altLang="en-US" sz="2400" dirty="0">
              <a:latin typeface="Times New Roman" panose="02020603050405020304" pitchFamily="18" charset="0"/>
            </a:endParaRPr>
          </a:p>
          <a:p>
            <a:pPr marL="0" lvl="0" indent="0" eaLnBrk="1" hangingPunct="1">
              <a:buClrTx/>
              <a:buSzTx/>
              <a:buFontTx/>
              <a:buNone/>
            </a:pPr>
            <a:r>
              <a:rPr lang="zh-CN" altLang="en-US" sz="2400" dirty="0">
                <a:latin typeface="Times New Roman" panose="02020603050405020304" pitchFamily="18" charset="0"/>
              </a:rPr>
              <a:t>（一）、账户的设置</a:t>
            </a:r>
            <a:endParaRPr lang="zh-CN" altLang="en-US" sz="2400" dirty="0">
              <a:latin typeface="Times New Roman" panose="02020603050405020304" pitchFamily="18" charset="0"/>
            </a:endParaRPr>
          </a:p>
          <a:p>
            <a:pPr marL="0" lvl="0" indent="0" eaLnBrk="1" hangingPunct="1">
              <a:spcBef>
                <a:spcPct val="50000"/>
              </a:spcBef>
              <a:buClrTx/>
              <a:buSzTx/>
              <a:buFontTx/>
              <a:buNone/>
            </a:pPr>
            <a:endParaRPr lang="zh-CN" altLang="en-US" sz="2400" dirty="0">
              <a:latin typeface="Times New Roman" panose="02020603050405020304" pitchFamily="18"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361476">
                                            <p:txEl>
                                              <p:charRg st="0" end="20"/>
                                            </p:txEl>
                                          </p:spTgt>
                                        </p:tgtEl>
                                        <p:attrNameLst>
                                          <p:attrName>style.visibility</p:attrName>
                                        </p:attrNameLst>
                                      </p:cBhvr>
                                      <p:to>
                                        <p:strVal val="visible"/>
                                      </p:to>
                                    </p:set>
                                    <p:anim calcmode="lin" valueType="num">
                                      <p:cBhvr additive="base">
                                        <p:cTn id="7" dur="500" fill="hold"/>
                                        <p:tgtEl>
                                          <p:spTgt spid="361476">
                                            <p:txEl>
                                              <p:charRg st="0" end="2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61476">
                                            <p:txEl>
                                              <p:charRg st="0" end="2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61493"/>
                                        </p:tgtEl>
                                        <p:attrNameLst>
                                          <p:attrName>style.visibility</p:attrName>
                                        </p:attrNameLst>
                                      </p:cBhvr>
                                      <p:to>
                                        <p:strVal val="visible"/>
                                      </p:to>
                                    </p:set>
                                    <p:anim calcmode="lin" valueType="num">
                                      <p:cBhvr additive="base">
                                        <p:cTn id="12" dur="500" fill="hold"/>
                                        <p:tgtEl>
                                          <p:spTgt spid="361493"/>
                                        </p:tgtEl>
                                        <p:attrNameLst>
                                          <p:attrName>ppt_x</p:attrName>
                                        </p:attrNameLst>
                                      </p:cBhvr>
                                      <p:tavLst>
                                        <p:tav tm="0">
                                          <p:val>
                                            <p:strVal val="0-#ppt_w/2"/>
                                          </p:val>
                                        </p:tav>
                                        <p:tav tm="100000">
                                          <p:val>
                                            <p:strVal val="#ppt_x"/>
                                          </p:val>
                                        </p:tav>
                                      </p:tavLst>
                                    </p:anim>
                                    <p:anim calcmode="lin" valueType="num">
                                      <p:cBhvr additive="base">
                                        <p:cTn id="13" dur="500" fill="hold"/>
                                        <p:tgtEl>
                                          <p:spTgt spid="36149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6" grpId="0" advAuto="1000" build="p"/>
      <p:bldP spid="36149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62500" name="Rectangle 4"/>
          <p:cNvSpPr/>
          <p:nvPr/>
        </p:nvSpPr>
        <p:spPr>
          <a:xfrm>
            <a:off x="250825" y="1412875"/>
            <a:ext cx="8420100" cy="6172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eaLnBrk="1" hangingPunct="1">
              <a:lnSpc>
                <a:spcPct val="90000"/>
              </a:lnSpc>
            </a:pPr>
            <a:r>
              <a:rPr lang="zh-CN" altLang="en-US" sz="1600" dirty="0"/>
              <a:t>（二）、主要经济业务的核算</a:t>
            </a:r>
            <a:r>
              <a:rPr lang="en-US" altLang="zh-CN" sz="1600" dirty="0"/>
              <a:t>.</a:t>
            </a:r>
            <a:endParaRPr lang="en-US" altLang="zh-CN" sz="1600" dirty="0"/>
          </a:p>
          <a:p>
            <a:pPr marL="342900" lvl="0" indent="-342900" eaLnBrk="1" hangingPunct="1">
              <a:lnSpc>
                <a:spcPct val="90000"/>
              </a:lnSpc>
            </a:pPr>
            <a:r>
              <a:rPr lang="zh-CN" altLang="en-US" sz="1600" dirty="0"/>
              <a:t>例</a:t>
            </a:r>
            <a:r>
              <a:rPr lang="en-US" altLang="zh-CN" sz="1600" dirty="0"/>
              <a:t>1</a:t>
            </a:r>
            <a:r>
              <a:rPr lang="zh-CN" altLang="en-US" sz="1600" dirty="0"/>
              <a:t>、国家投入资本</a:t>
            </a:r>
            <a:r>
              <a:rPr lang="en-US" altLang="zh-CN" sz="1600" dirty="0"/>
              <a:t>200</a:t>
            </a:r>
            <a:r>
              <a:rPr lang="zh-CN" altLang="en-US" sz="1600" dirty="0"/>
              <a:t>，</a:t>
            </a:r>
            <a:r>
              <a:rPr lang="en-US" altLang="zh-CN" sz="1600" dirty="0"/>
              <a:t>000</a:t>
            </a:r>
            <a:r>
              <a:rPr lang="zh-CN" altLang="en-US" sz="1600" dirty="0"/>
              <a:t>元，存入银行。</a:t>
            </a:r>
            <a:endParaRPr lang="zh-CN" altLang="en-US" sz="1600" dirty="0"/>
          </a:p>
          <a:p>
            <a:pPr marL="342900" lvl="0" indent="-342900" eaLnBrk="1" hangingPunct="1">
              <a:lnSpc>
                <a:spcPct val="90000"/>
              </a:lnSpc>
            </a:pPr>
            <a:r>
              <a:rPr lang="zh-CN" altLang="en-US" sz="1600" dirty="0"/>
              <a:t>		</a:t>
            </a:r>
            <a:r>
              <a:rPr lang="en-US" altLang="zh-CN" sz="1600" dirty="0"/>
              <a:t>(1)</a:t>
            </a:r>
            <a:r>
              <a:rPr lang="zh-CN" altLang="en-US" sz="1600" dirty="0"/>
              <a:t>借：银行存款	</a:t>
            </a:r>
            <a:r>
              <a:rPr lang="en-US" altLang="zh-CN" sz="1600" dirty="0"/>
              <a:t>200</a:t>
            </a:r>
            <a:r>
              <a:rPr lang="zh-CN" altLang="en-US" sz="1600" dirty="0"/>
              <a:t>，</a:t>
            </a:r>
            <a:r>
              <a:rPr lang="en-US" altLang="zh-CN" sz="1600" dirty="0"/>
              <a:t>000.00.</a:t>
            </a:r>
            <a:endParaRPr lang="en-US" altLang="zh-CN" sz="1600" dirty="0"/>
          </a:p>
          <a:p>
            <a:pPr marL="342900" lvl="0" indent="-342900" eaLnBrk="1" hangingPunct="1">
              <a:lnSpc>
                <a:spcPct val="90000"/>
              </a:lnSpc>
            </a:pPr>
            <a:r>
              <a:rPr lang="en-US" altLang="zh-CN" sz="1600" dirty="0"/>
              <a:t>			</a:t>
            </a:r>
            <a:r>
              <a:rPr lang="zh-CN" altLang="en-US" sz="1600" dirty="0"/>
              <a:t>贷：实收资本</a:t>
            </a:r>
            <a:r>
              <a:rPr lang="en-US" altLang="zh-CN" sz="1600" dirty="0">
                <a:latin typeface="Times New Roman" panose="02020603050405020304" pitchFamily="18" charset="0"/>
              </a:rPr>
              <a:t>—</a:t>
            </a:r>
            <a:r>
              <a:rPr lang="zh-CN" altLang="en-US" sz="1600" dirty="0"/>
              <a:t>国家投资	</a:t>
            </a:r>
            <a:r>
              <a:rPr lang="en-US" altLang="zh-CN" sz="1600" dirty="0"/>
              <a:t>200</a:t>
            </a:r>
            <a:r>
              <a:rPr lang="zh-CN" altLang="en-US" sz="1600" dirty="0"/>
              <a:t>，</a:t>
            </a:r>
            <a:r>
              <a:rPr lang="en-US" altLang="zh-CN" sz="1600" dirty="0"/>
              <a:t>000.00.</a:t>
            </a:r>
            <a:endParaRPr lang="en-US" altLang="zh-CN" sz="1600" dirty="0"/>
          </a:p>
          <a:p>
            <a:pPr marL="342900" lvl="0" indent="-342900" eaLnBrk="1" hangingPunct="1">
              <a:lnSpc>
                <a:spcPct val="90000"/>
              </a:lnSpc>
            </a:pPr>
            <a:r>
              <a:rPr lang="zh-CN" altLang="en-US" sz="1600" dirty="0"/>
              <a:t>例</a:t>
            </a:r>
            <a:r>
              <a:rPr lang="en-US" altLang="zh-CN" sz="1600" dirty="0"/>
              <a:t>2</a:t>
            </a:r>
            <a:r>
              <a:rPr lang="zh-CN" altLang="en-US" sz="1600" dirty="0"/>
              <a:t>、某单位投入全新运输汽车一辆，价值</a:t>
            </a:r>
            <a:r>
              <a:rPr lang="en-US" altLang="zh-CN" sz="1600" dirty="0"/>
              <a:t>250</a:t>
            </a:r>
            <a:r>
              <a:rPr lang="zh-CN" altLang="en-US" sz="1600" dirty="0"/>
              <a:t>，</a:t>
            </a:r>
            <a:r>
              <a:rPr lang="en-US" altLang="zh-CN" sz="1600" dirty="0"/>
              <a:t>000</a:t>
            </a:r>
            <a:r>
              <a:rPr lang="zh-CN" altLang="en-US" sz="1600" dirty="0"/>
              <a:t>元。</a:t>
            </a:r>
            <a:endParaRPr lang="zh-CN" altLang="en-US" sz="1600" dirty="0"/>
          </a:p>
          <a:p>
            <a:pPr marL="342900" lvl="0" indent="-342900" eaLnBrk="1" hangingPunct="1">
              <a:lnSpc>
                <a:spcPct val="90000"/>
              </a:lnSpc>
            </a:pPr>
            <a:r>
              <a:rPr lang="zh-CN" altLang="en-US" sz="1600" dirty="0"/>
              <a:t>		</a:t>
            </a:r>
            <a:r>
              <a:rPr lang="en-US" altLang="zh-CN" sz="1600" dirty="0"/>
              <a:t>(2)</a:t>
            </a:r>
            <a:r>
              <a:rPr lang="zh-CN" altLang="en-US" sz="1600" dirty="0"/>
              <a:t>借：固定资产	</a:t>
            </a:r>
            <a:r>
              <a:rPr lang="en-US" altLang="zh-CN" sz="1600" dirty="0"/>
              <a:t>250</a:t>
            </a:r>
            <a:r>
              <a:rPr lang="zh-CN" altLang="en-US" sz="1600" dirty="0"/>
              <a:t>，</a:t>
            </a:r>
            <a:r>
              <a:rPr lang="en-US" altLang="zh-CN" sz="1600" dirty="0"/>
              <a:t>000.00.</a:t>
            </a:r>
            <a:endParaRPr lang="en-US" altLang="zh-CN" sz="1600" dirty="0"/>
          </a:p>
          <a:p>
            <a:pPr marL="342900" lvl="0" indent="-342900" eaLnBrk="1" hangingPunct="1">
              <a:lnSpc>
                <a:spcPct val="90000"/>
              </a:lnSpc>
            </a:pPr>
            <a:r>
              <a:rPr lang="en-US" altLang="zh-CN" sz="1600" dirty="0"/>
              <a:t>			</a:t>
            </a:r>
            <a:r>
              <a:rPr lang="zh-CN" altLang="en-US" sz="1600" dirty="0"/>
              <a:t>贷：实收资本</a:t>
            </a:r>
            <a:r>
              <a:rPr lang="en-US" altLang="zh-CN" sz="1600" dirty="0">
                <a:latin typeface="Times New Roman" panose="02020603050405020304" pitchFamily="18" charset="0"/>
              </a:rPr>
              <a:t>—</a:t>
            </a:r>
            <a:r>
              <a:rPr lang="en-US" altLang="zh-CN" sz="1600" dirty="0"/>
              <a:t>× ×</a:t>
            </a:r>
            <a:r>
              <a:rPr lang="zh-CN" altLang="en-US" sz="1600" dirty="0"/>
              <a:t>单位投资    </a:t>
            </a:r>
            <a:r>
              <a:rPr lang="en-US" altLang="zh-CN" sz="1600" dirty="0"/>
              <a:t>250</a:t>
            </a:r>
            <a:r>
              <a:rPr lang="zh-CN" altLang="en-US" sz="1600" dirty="0"/>
              <a:t>，</a:t>
            </a:r>
            <a:r>
              <a:rPr lang="en-US" altLang="zh-CN" sz="1600" dirty="0"/>
              <a:t>000.00.</a:t>
            </a:r>
            <a:endParaRPr lang="en-US" altLang="zh-CN" sz="1600" dirty="0"/>
          </a:p>
          <a:p>
            <a:pPr marL="342900" lvl="0" indent="-342900" eaLnBrk="1" hangingPunct="1">
              <a:lnSpc>
                <a:spcPct val="90000"/>
              </a:lnSpc>
            </a:pPr>
            <a:r>
              <a:rPr lang="zh-CN" altLang="en-US" sz="1600" dirty="0"/>
              <a:t>例</a:t>
            </a:r>
            <a:r>
              <a:rPr lang="en-US" altLang="zh-CN" sz="1600" dirty="0"/>
              <a:t>3</a:t>
            </a:r>
            <a:r>
              <a:rPr lang="zh-CN" altLang="en-US" sz="1600" dirty="0"/>
              <a:t>、由于季节性储备材料需要，企业临时向银行借入</a:t>
            </a:r>
            <a:r>
              <a:rPr lang="en-US" altLang="zh-CN" sz="1600" dirty="0"/>
              <a:t>50</a:t>
            </a:r>
            <a:r>
              <a:rPr lang="zh-CN" altLang="en-US" sz="1600" dirty="0"/>
              <a:t>，</a:t>
            </a:r>
            <a:r>
              <a:rPr lang="en-US" altLang="zh-CN" sz="1600" dirty="0"/>
              <a:t>000</a:t>
            </a:r>
            <a:r>
              <a:rPr lang="zh-CN" altLang="en-US" sz="1600" dirty="0"/>
              <a:t>元，存入银行。借款</a:t>
            </a:r>
            <a:r>
              <a:rPr lang="en-US" altLang="zh-CN" sz="1600" dirty="0"/>
              <a:t>.</a:t>
            </a:r>
            <a:endParaRPr lang="en-US" altLang="zh-CN" sz="1600" dirty="0"/>
          </a:p>
          <a:p>
            <a:pPr marL="342900" lvl="0" indent="-342900" eaLnBrk="1" hangingPunct="1">
              <a:lnSpc>
                <a:spcPct val="90000"/>
              </a:lnSpc>
            </a:pPr>
            <a:r>
              <a:rPr lang="en-US" altLang="zh-CN" sz="1600" dirty="0"/>
              <a:t>           </a:t>
            </a:r>
            <a:r>
              <a:rPr lang="zh-CN" altLang="en-US" sz="1600" dirty="0"/>
              <a:t>期限为</a:t>
            </a:r>
            <a:r>
              <a:rPr lang="en-US" altLang="zh-CN" sz="1600" dirty="0"/>
              <a:t>2</a:t>
            </a:r>
            <a:r>
              <a:rPr lang="zh-CN" altLang="en-US" sz="1600" dirty="0"/>
              <a:t>个月。</a:t>
            </a:r>
            <a:endParaRPr lang="zh-CN" altLang="en-US" sz="1600" dirty="0"/>
          </a:p>
          <a:p>
            <a:pPr marL="342900" lvl="0" indent="-342900" eaLnBrk="1" hangingPunct="1">
              <a:lnSpc>
                <a:spcPct val="90000"/>
              </a:lnSpc>
            </a:pPr>
            <a:r>
              <a:rPr lang="zh-CN" altLang="en-US" sz="1600" dirty="0"/>
              <a:t>		</a:t>
            </a:r>
            <a:r>
              <a:rPr lang="en-US" altLang="zh-CN" sz="1600" dirty="0"/>
              <a:t>(3)</a:t>
            </a:r>
            <a:r>
              <a:rPr lang="zh-CN" altLang="en-US" sz="1600" dirty="0"/>
              <a:t>借：银行存款	</a:t>
            </a:r>
            <a:r>
              <a:rPr lang="en-US" altLang="zh-CN" sz="1600" dirty="0"/>
              <a:t>50</a:t>
            </a:r>
            <a:r>
              <a:rPr lang="zh-CN" altLang="en-US" sz="1600" dirty="0"/>
              <a:t>，</a:t>
            </a:r>
            <a:r>
              <a:rPr lang="en-US" altLang="zh-CN" sz="1600" dirty="0"/>
              <a:t>000.00.</a:t>
            </a:r>
            <a:endParaRPr lang="en-US" altLang="zh-CN" sz="1600" dirty="0"/>
          </a:p>
          <a:p>
            <a:pPr marL="342900" lvl="0" indent="-342900" eaLnBrk="1" hangingPunct="1">
              <a:lnSpc>
                <a:spcPct val="90000"/>
              </a:lnSpc>
            </a:pPr>
            <a:r>
              <a:rPr lang="en-US" altLang="zh-CN" sz="1600" dirty="0"/>
              <a:t>			</a:t>
            </a:r>
            <a:r>
              <a:rPr lang="zh-CN" altLang="en-US" sz="1600" dirty="0"/>
              <a:t>贷：短期借款	</a:t>
            </a:r>
            <a:r>
              <a:rPr lang="en-US" altLang="zh-CN" sz="1600" dirty="0"/>
              <a:t>50</a:t>
            </a:r>
            <a:r>
              <a:rPr lang="zh-CN" altLang="en-US" sz="1600" dirty="0"/>
              <a:t>，</a:t>
            </a:r>
            <a:r>
              <a:rPr lang="en-US" altLang="zh-CN" sz="1600" dirty="0"/>
              <a:t>000.00.</a:t>
            </a:r>
            <a:endParaRPr lang="en-US" altLang="zh-CN" sz="1600" dirty="0"/>
          </a:p>
          <a:p>
            <a:pPr marL="342900" lvl="0" indent="-342900" eaLnBrk="1" hangingPunct="1">
              <a:lnSpc>
                <a:spcPct val="90000"/>
              </a:lnSpc>
            </a:pPr>
            <a:r>
              <a:rPr lang="zh-CN" altLang="en-US" sz="1600" dirty="0"/>
              <a:t>例</a:t>
            </a:r>
            <a:r>
              <a:rPr lang="en-US" altLang="zh-CN" sz="1600" dirty="0"/>
              <a:t>4</a:t>
            </a:r>
            <a:r>
              <a:rPr lang="zh-CN" altLang="en-US" sz="1600" dirty="0"/>
              <a:t>、因购置生产设备</a:t>
            </a:r>
            <a:r>
              <a:rPr lang="en-US" altLang="zh-CN" sz="1600" dirty="0"/>
              <a:t>30</a:t>
            </a:r>
            <a:r>
              <a:rPr lang="zh-CN" altLang="en-US" sz="1600" dirty="0"/>
              <a:t>，</a:t>
            </a:r>
            <a:r>
              <a:rPr lang="en-US" altLang="zh-CN" sz="1600" dirty="0"/>
              <a:t>000</a:t>
            </a:r>
            <a:r>
              <a:rPr lang="zh-CN" altLang="en-US" sz="1600" dirty="0"/>
              <a:t>元，支付应交增值税</a:t>
            </a:r>
            <a:r>
              <a:rPr lang="en-US" altLang="zh-CN" sz="1600" dirty="0"/>
              <a:t>17%</a:t>
            </a:r>
            <a:r>
              <a:rPr lang="zh-CN" altLang="en-US" sz="1600" dirty="0"/>
              <a:t>计</a:t>
            </a:r>
            <a:r>
              <a:rPr lang="en-US" altLang="zh-CN" sz="1600" dirty="0"/>
              <a:t>5</a:t>
            </a:r>
            <a:r>
              <a:rPr lang="zh-CN" altLang="en-US" sz="1600" dirty="0"/>
              <a:t>，</a:t>
            </a:r>
            <a:r>
              <a:rPr lang="en-US" altLang="zh-CN" sz="1600" dirty="0"/>
              <a:t>100</a:t>
            </a:r>
            <a:r>
              <a:rPr lang="zh-CN" altLang="en-US" sz="1600" dirty="0"/>
              <a:t>元，需要向银行借</a:t>
            </a:r>
            <a:r>
              <a:rPr lang="en-US" altLang="zh-CN" sz="1600" dirty="0"/>
              <a:t>.</a:t>
            </a:r>
            <a:endParaRPr lang="en-US" altLang="zh-CN" sz="1600" dirty="0"/>
          </a:p>
          <a:p>
            <a:pPr marL="342900" lvl="0" indent="-342900" eaLnBrk="1" hangingPunct="1">
              <a:lnSpc>
                <a:spcPct val="90000"/>
              </a:lnSpc>
            </a:pPr>
            <a:r>
              <a:rPr lang="en-US" altLang="zh-CN" sz="1600" dirty="0"/>
              <a:t>          </a:t>
            </a:r>
            <a:r>
              <a:rPr lang="zh-CN" altLang="en-US" sz="1600" dirty="0"/>
              <a:t>入</a:t>
            </a:r>
            <a:r>
              <a:rPr lang="en-US" altLang="zh-CN" sz="1600" dirty="0"/>
              <a:t>35</a:t>
            </a:r>
            <a:r>
              <a:rPr lang="zh-CN" altLang="en-US" sz="1600" dirty="0"/>
              <a:t>，</a:t>
            </a:r>
            <a:r>
              <a:rPr lang="en-US" altLang="zh-CN" sz="1600" dirty="0"/>
              <a:t>100</a:t>
            </a:r>
            <a:r>
              <a:rPr lang="zh-CN" altLang="en-US" sz="1600" dirty="0"/>
              <a:t>元，借款期为</a:t>
            </a:r>
            <a:r>
              <a:rPr lang="en-US" altLang="zh-CN" sz="1600" dirty="0"/>
              <a:t>2</a:t>
            </a:r>
            <a:r>
              <a:rPr lang="zh-CN" altLang="en-US" sz="1600" dirty="0"/>
              <a:t>年。</a:t>
            </a:r>
            <a:endParaRPr lang="zh-CN" altLang="en-US" sz="1600" dirty="0"/>
          </a:p>
          <a:p>
            <a:pPr marL="342900" lvl="0" indent="-342900" eaLnBrk="1" hangingPunct="1">
              <a:lnSpc>
                <a:spcPct val="90000"/>
              </a:lnSpc>
            </a:pPr>
            <a:r>
              <a:rPr lang="zh-CN" altLang="en-US" sz="1600" dirty="0"/>
              <a:t>		</a:t>
            </a:r>
            <a:r>
              <a:rPr lang="en-US" altLang="zh-CN" sz="1600" dirty="0"/>
              <a:t>(4)-1</a:t>
            </a:r>
            <a:r>
              <a:rPr lang="zh-CN" altLang="en-US" sz="1600" dirty="0"/>
              <a:t>借：银行存款	   </a:t>
            </a:r>
            <a:r>
              <a:rPr lang="en-US" altLang="zh-CN" sz="1600" dirty="0"/>
              <a:t>35</a:t>
            </a:r>
            <a:r>
              <a:rPr lang="zh-CN" altLang="en-US" sz="1600" dirty="0"/>
              <a:t>，</a:t>
            </a:r>
            <a:r>
              <a:rPr lang="en-US" altLang="zh-CN" sz="1600" dirty="0"/>
              <a:t>100.00.</a:t>
            </a:r>
            <a:endParaRPr lang="en-US" altLang="zh-CN" sz="1600" dirty="0"/>
          </a:p>
          <a:p>
            <a:pPr marL="342900" lvl="0" indent="-342900" eaLnBrk="1" hangingPunct="1">
              <a:lnSpc>
                <a:spcPct val="90000"/>
              </a:lnSpc>
            </a:pPr>
            <a:r>
              <a:rPr lang="en-US" altLang="zh-CN" sz="1600" dirty="0"/>
              <a:t>			</a:t>
            </a:r>
            <a:r>
              <a:rPr lang="zh-CN" altLang="en-US" sz="1600" dirty="0"/>
              <a:t>贷：长期借款	</a:t>
            </a:r>
            <a:r>
              <a:rPr lang="en-US" altLang="zh-CN" sz="1600" dirty="0"/>
              <a:t>35</a:t>
            </a:r>
            <a:r>
              <a:rPr lang="zh-CN" altLang="en-US" sz="1600" dirty="0"/>
              <a:t>，</a:t>
            </a:r>
            <a:r>
              <a:rPr lang="en-US" altLang="zh-CN" sz="1600" dirty="0"/>
              <a:t>100.00.</a:t>
            </a:r>
            <a:endParaRPr lang="en-US" altLang="zh-CN" sz="1600" dirty="0"/>
          </a:p>
          <a:p>
            <a:pPr marL="342900" lvl="0" indent="-342900" eaLnBrk="1" hangingPunct="1">
              <a:lnSpc>
                <a:spcPct val="90000"/>
              </a:lnSpc>
            </a:pPr>
            <a:r>
              <a:rPr lang="en-US" altLang="zh-CN" sz="1600" dirty="0"/>
              <a:t>		(4)-2</a:t>
            </a:r>
            <a:r>
              <a:rPr lang="zh-CN" altLang="en-US" sz="1600" dirty="0"/>
              <a:t>借：固定资产</a:t>
            </a:r>
            <a:r>
              <a:rPr lang="en-US" altLang="zh-CN" sz="1600" dirty="0">
                <a:latin typeface="Times New Roman" panose="02020603050405020304" pitchFamily="18" charset="0"/>
              </a:rPr>
              <a:t>—</a:t>
            </a:r>
            <a:r>
              <a:rPr lang="zh-CN" altLang="en-US" sz="1600" dirty="0"/>
              <a:t>生产设备    </a:t>
            </a:r>
            <a:r>
              <a:rPr lang="en-US" altLang="zh-CN" sz="1600" dirty="0"/>
              <a:t>35</a:t>
            </a:r>
            <a:r>
              <a:rPr lang="zh-CN" altLang="en-US" sz="1600" dirty="0"/>
              <a:t>，</a:t>
            </a:r>
            <a:r>
              <a:rPr lang="en-US" altLang="zh-CN" sz="1600" dirty="0"/>
              <a:t>100.00.</a:t>
            </a:r>
            <a:endParaRPr lang="en-US" altLang="zh-CN" sz="1600" dirty="0"/>
          </a:p>
          <a:p>
            <a:pPr marL="342900" lvl="0" indent="-342900" eaLnBrk="1" hangingPunct="1">
              <a:lnSpc>
                <a:spcPct val="90000"/>
              </a:lnSpc>
            </a:pPr>
            <a:r>
              <a:rPr lang="en-US" altLang="zh-CN" sz="1600" dirty="0"/>
              <a:t>			</a:t>
            </a:r>
            <a:r>
              <a:rPr lang="zh-CN" altLang="en-US" sz="1600" dirty="0"/>
              <a:t>贷：银行存款	</a:t>
            </a:r>
            <a:r>
              <a:rPr lang="en-US" altLang="zh-CN" sz="1600" dirty="0"/>
              <a:t>35</a:t>
            </a:r>
            <a:r>
              <a:rPr lang="zh-CN" altLang="en-US" sz="1600" dirty="0"/>
              <a:t>，</a:t>
            </a:r>
            <a:r>
              <a:rPr lang="en-US" altLang="zh-CN" sz="1600" dirty="0"/>
              <a:t>100.00.</a:t>
            </a:r>
            <a:endParaRPr lang="en-US" altLang="zh-CN" sz="1600" dirty="0"/>
          </a:p>
          <a:p>
            <a:pPr marL="342900" lvl="0" indent="-342900" eaLnBrk="1" hangingPunct="1">
              <a:lnSpc>
                <a:spcPct val="90000"/>
              </a:lnSpc>
            </a:pPr>
            <a:r>
              <a:rPr lang="zh-CN" altLang="en-US" sz="1600" dirty="0"/>
              <a:t>例</a:t>
            </a:r>
            <a:r>
              <a:rPr lang="en-US" altLang="zh-CN" sz="1600" dirty="0"/>
              <a:t>5</a:t>
            </a:r>
            <a:r>
              <a:rPr lang="zh-CN" altLang="en-US" sz="1600" dirty="0"/>
              <a:t>、因进行基建工程需要，向银行借入</a:t>
            </a:r>
            <a:r>
              <a:rPr lang="en-US" altLang="zh-CN" sz="1600" dirty="0"/>
              <a:t>120</a:t>
            </a:r>
            <a:r>
              <a:rPr lang="zh-CN" altLang="en-US" sz="1600" dirty="0"/>
              <a:t>，</a:t>
            </a:r>
            <a:r>
              <a:rPr lang="en-US" altLang="zh-CN" sz="1600" dirty="0"/>
              <a:t>000</a:t>
            </a:r>
            <a:r>
              <a:rPr lang="zh-CN" altLang="en-US" sz="1600" dirty="0"/>
              <a:t>元（包括增值税），购置建筑材</a:t>
            </a:r>
            <a:r>
              <a:rPr lang="en-US" altLang="zh-CN" sz="1600" dirty="0"/>
              <a:t>.</a:t>
            </a:r>
            <a:endParaRPr lang="en-US" altLang="zh-CN" sz="1600" dirty="0"/>
          </a:p>
          <a:p>
            <a:pPr marL="342900" lvl="0" indent="-342900" eaLnBrk="1" hangingPunct="1">
              <a:lnSpc>
                <a:spcPct val="90000"/>
              </a:lnSpc>
            </a:pPr>
            <a:r>
              <a:rPr lang="en-US" altLang="zh-CN" sz="1600" dirty="0"/>
              <a:t>          </a:t>
            </a:r>
            <a:r>
              <a:rPr lang="zh-CN" altLang="en-US" sz="1600" dirty="0"/>
              <a:t>料。</a:t>
            </a:r>
            <a:endParaRPr lang="zh-CN" altLang="en-US" sz="16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362500">
                                            <p:txEl>
                                              <p:charRg st="0" end="15"/>
                                            </p:txEl>
                                          </p:spTgt>
                                        </p:tgtEl>
                                        <p:attrNameLst>
                                          <p:attrName>style.visibility</p:attrName>
                                        </p:attrNameLst>
                                      </p:cBhvr>
                                      <p:to>
                                        <p:strVal val="visible"/>
                                      </p:to>
                                    </p:set>
                                    <p:animEffect transition="in" filter="strips(downRight)">
                                      <p:cBhvr>
                                        <p:cTn id="7" dur="500"/>
                                        <p:tgtEl>
                                          <p:spTgt spid="362500">
                                            <p:txEl>
                                              <p:charRg st="0" end="15"/>
                                            </p:txEl>
                                          </p:spTgt>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362500">
                                            <p:txEl>
                                              <p:charRg st="15" end="39"/>
                                            </p:txEl>
                                          </p:spTgt>
                                        </p:tgtEl>
                                        <p:attrNameLst>
                                          <p:attrName>style.visibility</p:attrName>
                                        </p:attrNameLst>
                                      </p:cBhvr>
                                      <p:to>
                                        <p:strVal val="visible"/>
                                      </p:to>
                                    </p:set>
                                    <p:animEffect transition="in" filter="strips(downRight)">
                                      <p:cBhvr>
                                        <p:cTn id="11" dur="500"/>
                                        <p:tgtEl>
                                          <p:spTgt spid="362500">
                                            <p:txEl>
                                              <p:charRg st="15" end="39"/>
                                            </p:txEl>
                                          </p:spTgt>
                                        </p:tgtEl>
                                      </p:cBhvr>
                                    </p:animEffect>
                                  </p:childTnLst>
                                </p:cTn>
                              </p:par>
                            </p:childTnLst>
                          </p:cTn>
                        </p:par>
                        <p:par>
                          <p:cTn id="12" fill="hold">
                            <p:stCondLst>
                              <p:cond delay="1000"/>
                            </p:stCondLst>
                            <p:childTnLst>
                              <p:par>
                                <p:cTn id="13" presetID="18" presetClass="entr" presetSubtype="6" fill="hold" grpId="0" nodeType="afterEffect">
                                  <p:stCondLst>
                                    <p:cond delay="0"/>
                                  </p:stCondLst>
                                  <p:childTnLst>
                                    <p:set>
                                      <p:cBhvr>
                                        <p:cTn id="14" dur="1" fill="hold">
                                          <p:stCondLst>
                                            <p:cond delay="0"/>
                                          </p:stCondLst>
                                        </p:cTn>
                                        <p:tgtEl>
                                          <p:spTgt spid="362500">
                                            <p:txEl>
                                              <p:charRg st="39" end="63"/>
                                            </p:txEl>
                                          </p:spTgt>
                                        </p:tgtEl>
                                        <p:attrNameLst>
                                          <p:attrName>style.visibility</p:attrName>
                                        </p:attrNameLst>
                                      </p:cBhvr>
                                      <p:to>
                                        <p:strVal val="visible"/>
                                      </p:to>
                                    </p:set>
                                    <p:animEffect transition="in" filter="strips(downRight)">
                                      <p:cBhvr>
                                        <p:cTn id="15" dur="500"/>
                                        <p:tgtEl>
                                          <p:spTgt spid="362500">
                                            <p:txEl>
                                              <p:charRg st="39" end="63"/>
                                            </p:txEl>
                                          </p:spTgt>
                                        </p:tgtEl>
                                      </p:cBhvr>
                                    </p:animEffect>
                                  </p:childTnLst>
                                </p:cTn>
                              </p:par>
                            </p:childTnLst>
                          </p:cTn>
                        </p:par>
                        <p:par>
                          <p:cTn id="16" fill="hold">
                            <p:stCondLst>
                              <p:cond delay="1500"/>
                            </p:stCondLst>
                            <p:childTnLst>
                              <p:par>
                                <p:cTn id="17" presetID="18" presetClass="entr" presetSubtype="6" fill="hold" grpId="0" nodeType="afterEffect">
                                  <p:stCondLst>
                                    <p:cond delay="0"/>
                                  </p:stCondLst>
                                  <p:childTnLst>
                                    <p:set>
                                      <p:cBhvr>
                                        <p:cTn id="18" dur="1" fill="hold">
                                          <p:stCondLst>
                                            <p:cond delay="0"/>
                                          </p:stCondLst>
                                        </p:cTn>
                                        <p:tgtEl>
                                          <p:spTgt spid="362500">
                                            <p:txEl>
                                              <p:charRg st="63" end="90"/>
                                            </p:txEl>
                                          </p:spTgt>
                                        </p:tgtEl>
                                        <p:attrNameLst>
                                          <p:attrName>style.visibility</p:attrName>
                                        </p:attrNameLst>
                                      </p:cBhvr>
                                      <p:to>
                                        <p:strVal val="visible"/>
                                      </p:to>
                                    </p:set>
                                    <p:animEffect transition="in" filter="strips(downRight)">
                                      <p:cBhvr>
                                        <p:cTn id="19" dur="500"/>
                                        <p:tgtEl>
                                          <p:spTgt spid="362500">
                                            <p:txEl>
                                              <p:charRg st="63" end="90"/>
                                            </p:txEl>
                                          </p:spTgt>
                                        </p:tgtEl>
                                      </p:cBhvr>
                                    </p:animEffect>
                                  </p:childTnLst>
                                </p:cTn>
                              </p:par>
                            </p:childTnLst>
                          </p:cTn>
                        </p:par>
                        <p:par>
                          <p:cTn id="20" fill="hold">
                            <p:stCondLst>
                              <p:cond delay="2000"/>
                            </p:stCondLst>
                            <p:childTnLst>
                              <p:par>
                                <p:cTn id="21" presetID="18" presetClass="entr" presetSubtype="6" fill="hold" grpId="0" nodeType="afterEffect">
                                  <p:stCondLst>
                                    <p:cond delay="0"/>
                                  </p:stCondLst>
                                  <p:childTnLst>
                                    <p:set>
                                      <p:cBhvr>
                                        <p:cTn id="22" dur="1" fill="hold">
                                          <p:stCondLst>
                                            <p:cond delay="0"/>
                                          </p:stCondLst>
                                        </p:cTn>
                                        <p:tgtEl>
                                          <p:spTgt spid="362500">
                                            <p:txEl>
                                              <p:charRg st="90" end="119"/>
                                            </p:txEl>
                                          </p:spTgt>
                                        </p:tgtEl>
                                        <p:attrNameLst>
                                          <p:attrName>style.visibility</p:attrName>
                                        </p:attrNameLst>
                                      </p:cBhvr>
                                      <p:to>
                                        <p:strVal val="visible"/>
                                      </p:to>
                                    </p:set>
                                    <p:animEffect transition="in" filter="strips(downRight)">
                                      <p:cBhvr>
                                        <p:cTn id="23" dur="500"/>
                                        <p:tgtEl>
                                          <p:spTgt spid="362500">
                                            <p:txEl>
                                              <p:charRg st="90" end="119"/>
                                            </p:txEl>
                                          </p:spTgt>
                                        </p:tgtEl>
                                      </p:cBhvr>
                                    </p:animEffect>
                                  </p:childTnLst>
                                </p:cTn>
                              </p:par>
                            </p:childTnLst>
                          </p:cTn>
                        </p:par>
                        <p:par>
                          <p:cTn id="24" fill="hold">
                            <p:stCondLst>
                              <p:cond delay="2500"/>
                            </p:stCondLst>
                            <p:childTnLst>
                              <p:par>
                                <p:cTn id="25" presetID="18" presetClass="entr" presetSubtype="6" fill="hold" grpId="0" nodeType="afterEffect">
                                  <p:stCondLst>
                                    <p:cond delay="0"/>
                                  </p:stCondLst>
                                  <p:childTnLst>
                                    <p:set>
                                      <p:cBhvr>
                                        <p:cTn id="26" dur="1" fill="hold">
                                          <p:stCondLst>
                                            <p:cond delay="0"/>
                                          </p:stCondLst>
                                        </p:cTn>
                                        <p:tgtEl>
                                          <p:spTgt spid="362500">
                                            <p:txEl>
                                              <p:charRg st="119" end="143"/>
                                            </p:txEl>
                                          </p:spTgt>
                                        </p:tgtEl>
                                        <p:attrNameLst>
                                          <p:attrName>style.visibility</p:attrName>
                                        </p:attrNameLst>
                                      </p:cBhvr>
                                      <p:to>
                                        <p:strVal val="visible"/>
                                      </p:to>
                                    </p:set>
                                    <p:animEffect transition="in" filter="strips(downRight)">
                                      <p:cBhvr>
                                        <p:cTn id="27" dur="500"/>
                                        <p:tgtEl>
                                          <p:spTgt spid="362500">
                                            <p:txEl>
                                              <p:charRg st="119" end="143"/>
                                            </p:txEl>
                                          </p:spTgt>
                                        </p:tgtEl>
                                      </p:cBhvr>
                                    </p:animEffect>
                                  </p:childTnLst>
                                </p:cTn>
                              </p:par>
                            </p:childTnLst>
                          </p:cTn>
                        </p:par>
                        <p:par>
                          <p:cTn id="28" fill="hold">
                            <p:stCondLst>
                              <p:cond delay="3000"/>
                            </p:stCondLst>
                            <p:childTnLst>
                              <p:par>
                                <p:cTn id="29" presetID="18" presetClass="entr" presetSubtype="6" fill="hold" grpId="0" nodeType="afterEffect">
                                  <p:stCondLst>
                                    <p:cond delay="0"/>
                                  </p:stCondLst>
                                  <p:childTnLst>
                                    <p:set>
                                      <p:cBhvr>
                                        <p:cTn id="30" dur="1" fill="hold">
                                          <p:stCondLst>
                                            <p:cond delay="0"/>
                                          </p:stCondLst>
                                        </p:cTn>
                                        <p:tgtEl>
                                          <p:spTgt spid="362500">
                                            <p:txEl>
                                              <p:charRg st="143" end="176"/>
                                            </p:txEl>
                                          </p:spTgt>
                                        </p:tgtEl>
                                        <p:attrNameLst>
                                          <p:attrName>style.visibility</p:attrName>
                                        </p:attrNameLst>
                                      </p:cBhvr>
                                      <p:to>
                                        <p:strVal val="visible"/>
                                      </p:to>
                                    </p:set>
                                    <p:animEffect transition="in" filter="strips(downRight)">
                                      <p:cBhvr>
                                        <p:cTn id="31" dur="500"/>
                                        <p:tgtEl>
                                          <p:spTgt spid="362500">
                                            <p:txEl>
                                              <p:charRg st="143" end="176"/>
                                            </p:txEl>
                                          </p:spTgt>
                                        </p:tgtEl>
                                      </p:cBhvr>
                                    </p:animEffect>
                                  </p:childTnLst>
                                </p:cTn>
                              </p:par>
                            </p:childTnLst>
                          </p:cTn>
                        </p:par>
                        <p:par>
                          <p:cTn id="32" fill="hold">
                            <p:stCondLst>
                              <p:cond delay="3500"/>
                            </p:stCondLst>
                            <p:childTnLst>
                              <p:par>
                                <p:cTn id="33" presetID="18" presetClass="entr" presetSubtype="6" fill="hold" grpId="0" nodeType="afterEffect">
                                  <p:stCondLst>
                                    <p:cond delay="0"/>
                                  </p:stCondLst>
                                  <p:childTnLst>
                                    <p:set>
                                      <p:cBhvr>
                                        <p:cTn id="34" dur="1" fill="hold">
                                          <p:stCondLst>
                                            <p:cond delay="0"/>
                                          </p:stCondLst>
                                        </p:cTn>
                                        <p:tgtEl>
                                          <p:spTgt spid="362500">
                                            <p:txEl>
                                              <p:charRg st="176" end="217"/>
                                            </p:txEl>
                                          </p:spTgt>
                                        </p:tgtEl>
                                        <p:attrNameLst>
                                          <p:attrName>style.visibility</p:attrName>
                                        </p:attrNameLst>
                                      </p:cBhvr>
                                      <p:to>
                                        <p:strVal val="visible"/>
                                      </p:to>
                                    </p:set>
                                    <p:animEffect transition="in" filter="strips(downRight)">
                                      <p:cBhvr>
                                        <p:cTn id="35" dur="500"/>
                                        <p:tgtEl>
                                          <p:spTgt spid="362500">
                                            <p:txEl>
                                              <p:charRg st="176" end="217"/>
                                            </p:txEl>
                                          </p:spTgt>
                                        </p:tgtEl>
                                      </p:cBhvr>
                                    </p:animEffect>
                                  </p:childTnLst>
                                </p:cTn>
                              </p:par>
                            </p:childTnLst>
                          </p:cTn>
                        </p:par>
                        <p:par>
                          <p:cTn id="36" fill="hold">
                            <p:stCondLst>
                              <p:cond delay="4000"/>
                            </p:stCondLst>
                            <p:childTnLst>
                              <p:par>
                                <p:cTn id="37" presetID="18" presetClass="entr" presetSubtype="6" fill="hold" grpId="0" nodeType="afterEffect">
                                  <p:stCondLst>
                                    <p:cond delay="0"/>
                                  </p:stCondLst>
                                  <p:childTnLst>
                                    <p:set>
                                      <p:cBhvr>
                                        <p:cTn id="38" dur="1" fill="hold">
                                          <p:stCondLst>
                                            <p:cond delay="0"/>
                                          </p:stCondLst>
                                        </p:cTn>
                                        <p:tgtEl>
                                          <p:spTgt spid="362500">
                                            <p:txEl>
                                              <p:charRg st="217" end="236"/>
                                            </p:txEl>
                                          </p:spTgt>
                                        </p:tgtEl>
                                        <p:attrNameLst>
                                          <p:attrName>style.visibility</p:attrName>
                                        </p:attrNameLst>
                                      </p:cBhvr>
                                      <p:to>
                                        <p:strVal val="visible"/>
                                      </p:to>
                                    </p:set>
                                    <p:animEffect transition="in" filter="strips(downRight)">
                                      <p:cBhvr>
                                        <p:cTn id="39" dur="500"/>
                                        <p:tgtEl>
                                          <p:spTgt spid="362500">
                                            <p:txEl>
                                              <p:charRg st="217" end="236"/>
                                            </p:txEl>
                                          </p:spTgt>
                                        </p:tgtEl>
                                      </p:cBhvr>
                                    </p:animEffect>
                                  </p:childTnLst>
                                </p:cTn>
                              </p:par>
                            </p:childTnLst>
                          </p:cTn>
                        </p:par>
                        <p:par>
                          <p:cTn id="40" fill="hold">
                            <p:stCondLst>
                              <p:cond delay="4500"/>
                            </p:stCondLst>
                            <p:childTnLst>
                              <p:par>
                                <p:cTn id="41" presetID="18" presetClass="entr" presetSubtype="6" fill="hold" grpId="0" nodeType="afterEffect">
                                  <p:stCondLst>
                                    <p:cond delay="0"/>
                                  </p:stCondLst>
                                  <p:childTnLst>
                                    <p:set>
                                      <p:cBhvr>
                                        <p:cTn id="42" dur="1" fill="hold">
                                          <p:stCondLst>
                                            <p:cond delay="0"/>
                                          </p:stCondLst>
                                        </p:cTn>
                                        <p:tgtEl>
                                          <p:spTgt spid="362500">
                                            <p:txEl>
                                              <p:charRg st="236" end="259"/>
                                            </p:txEl>
                                          </p:spTgt>
                                        </p:tgtEl>
                                        <p:attrNameLst>
                                          <p:attrName>style.visibility</p:attrName>
                                        </p:attrNameLst>
                                      </p:cBhvr>
                                      <p:to>
                                        <p:strVal val="visible"/>
                                      </p:to>
                                    </p:set>
                                    <p:animEffect transition="in" filter="strips(downRight)">
                                      <p:cBhvr>
                                        <p:cTn id="43" dur="500"/>
                                        <p:tgtEl>
                                          <p:spTgt spid="362500">
                                            <p:txEl>
                                              <p:charRg st="236" end="259"/>
                                            </p:txEl>
                                          </p:spTgt>
                                        </p:tgtEl>
                                      </p:cBhvr>
                                    </p:animEffect>
                                  </p:childTnLst>
                                </p:cTn>
                              </p:par>
                            </p:childTnLst>
                          </p:cTn>
                        </p:par>
                        <p:par>
                          <p:cTn id="44" fill="hold">
                            <p:stCondLst>
                              <p:cond delay="5000"/>
                            </p:stCondLst>
                            <p:childTnLst>
                              <p:par>
                                <p:cTn id="45" presetID="18" presetClass="entr" presetSubtype="6" fill="hold" grpId="0" nodeType="afterEffect">
                                  <p:stCondLst>
                                    <p:cond delay="0"/>
                                  </p:stCondLst>
                                  <p:childTnLst>
                                    <p:set>
                                      <p:cBhvr>
                                        <p:cTn id="46" dur="1" fill="hold">
                                          <p:stCondLst>
                                            <p:cond delay="0"/>
                                          </p:stCondLst>
                                        </p:cTn>
                                        <p:tgtEl>
                                          <p:spTgt spid="362500">
                                            <p:txEl>
                                              <p:charRg st="259" end="280"/>
                                            </p:txEl>
                                          </p:spTgt>
                                        </p:tgtEl>
                                        <p:attrNameLst>
                                          <p:attrName>style.visibility</p:attrName>
                                        </p:attrNameLst>
                                      </p:cBhvr>
                                      <p:to>
                                        <p:strVal val="visible"/>
                                      </p:to>
                                    </p:set>
                                    <p:animEffect transition="in" filter="strips(downRight)">
                                      <p:cBhvr>
                                        <p:cTn id="47" dur="500"/>
                                        <p:tgtEl>
                                          <p:spTgt spid="362500">
                                            <p:txEl>
                                              <p:charRg st="259" end="280"/>
                                            </p:txEl>
                                          </p:spTgt>
                                        </p:tgtEl>
                                      </p:cBhvr>
                                    </p:animEffect>
                                  </p:childTnLst>
                                </p:cTn>
                              </p:par>
                            </p:childTnLst>
                          </p:cTn>
                        </p:par>
                        <p:par>
                          <p:cTn id="48" fill="hold">
                            <p:stCondLst>
                              <p:cond delay="5500"/>
                            </p:stCondLst>
                            <p:childTnLst>
                              <p:par>
                                <p:cTn id="49" presetID="18" presetClass="entr" presetSubtype="6" fill="hold" grpId="0" nodeType="afterEffect">
                                  <p:stCondLst>
                                    <p:cond delay="0"/>
                                  </p:stCondLst>
                                  <p:childTnLst>
                                    <p:set>
                                      <p:cBhvr>
                                        <p:cTn id="50" dur="1" fill="hold">
                                          <p:stCondLst>
                                            <p:cond delay="0"/>
                                          </p:stCondLst>
                                        </p:cTn>
                                        <p:tgtEl>
                                          <p:spTgt spid="362500">
                                            <p:txEl>
                                              <p:charRg st="280" end="324"/>
                                            </p:txEl>
                                          </p:spTgt>
                                        </p:tgtEl>
                                        <p:attrNameLst>
                                          <p:attrName>style.visibility</p:attrName>
                                        </p:attrNameLst>
                                      </p:cBhvr>
                                      <p:to>
                                        <p:strVal val="visible"/>
                                      </p:to>
                                    </p:set>
                                    <p:animEffect transition="in" filter="strips(downRight)">
                                      <p:cBhvr>
                                        <p:cTn id="51" dur="500"/>
                                        <p:tgtEl>
                                          <p:spTgt spid="362500">
                                            <p:txEl>
                                              <p:charRg st="280" end="324"/>
                                            </p:txEl>
                                          </p:spTgt>
                                        </p:tgtEl>
                                      </p:cBhvr>
                                    </p:animEffect>
                                  </p:childTnLst>
                                </p:cTn>
                              </p:par>
                            </p:childTnLst>
                          </p:cTn>
                        </p:par>
                        <p:par>
                          <p:cTn id="52" fill="hold">
                            <p:stCondLst>
                              <p:cond delay="6000"/>
                            </p:stCondLst>
                            <p:childTnLst>
                              <p:par>
                                <p:cTn id="53" presetID="18" presetClass="entr" presetSubtype="6" fill="hold" grpId="0" nodeType="afterEffect">
                                  <p:stCondLst>
                                    <p:cond delay="0"/>
                                  </p:stCondLst>
                                  <p:childTnLst>
                                    <p:set>
                                      <p:cBhvr>
                                        <p:cTn id="54" dur="1" fill="hold">
                                          <p:stCondLst>
                                            <p:cond delay="0"/>
                                          </p:stCondLst>
                                        </p:cTn>
                                        <p:tgtEl>
                                          <p:spTgt spid="362500">
                                            <p:txEl>
                                              <p:charRg st="324" end="351"/>
                                            </p:txEl>
                                          </p:spTgt>
                                        </p:tgtEl>
                                        <p:attrNameLst>
                                          <p:attrName>style.visibility</p:attrName>
                                        </p:attrNameLst>
                                      </p:cBhvr>
                                      <p:to>
                                        <p:strVal val="visible"/>
                                      </p:to>
                                    </p:set>
                                    <p:animEffect transition="in" filter="strips(downRight)">
                                      <p:cBhvr>
                                        <p:cTn id="55" dur="500"/>
                                        <p:tgtEl>
                                          <p:spTgt spid="362500">
                                            <p:txEl>
                                              <p:charRg st="324" end="351"/>
                                            </p:txEl>
                                          </p:spTgt>
                                        </p:tgtEl>
                                      </p:cBhvr>
                                    </p:animEffect>
                                  </p:childTnLst>
                                </p:cTn>
                              </p:par>
                            </p:childTnLst>
                          </p:cTn>
                        </p:par>
                        <p:par>
                          <p:cTn id="56" fill="hold">
                            <p:stCondLst>
                              <p:cond delay="6500"/>
                            </p:stCondLst>
                            <p:childTnLst>
                              <p:par>
                                <p:cTn id="57" presetID="18" presetClass="entr" presetSubtype="6" fill="hold" grpId="0" nodeType="afterEffect">
                                  <p:stCondLst>
                                    <p:cond delay="0"/>
                                  </p:stCondLst>
                                  <p:childTnLst>
                                    <p:set>
                                      <p:cBhvr>
                                        <p:cTn id="58" dur="1" fill="hold">
                                          <p:stCondLst>
                                            <p:cond delay="0"/>
                                          </p:stCondLst>
                                        </p:cTn>
                                        <p:tgtEl>
                                          <p:spTgt spid="362500">
                                            <p:txEl>
                                              <p:charRg st="351" end="379"/>
                                            </p:txEl>
                                          </p:spTgt>
                                        </p:tgtEl>
                                        <p:attrNameLst>
                                          <p:attrName>style.visibility</p:attrName>
                                        </p:attrNameLst>
                                      </p:cBhvr>
                                      <p:to>
                                        <p:strVal val="visible"/>
                                      </p:to>
                                    </p:set>
                                    <p:animEffect transition="in" filter="strips(downRight)">
                                      <p:cBhvr>
                                        <p:cTn id="59" dur="500"/>
                                        <p:tgtEl>
                                          <p:spTgt spid="362500">
                                            <p:txEl>
                                              <p:charRg st="351" end="379"/>
                                            </p:txEl>
                                          </p:spTgt>
                                        </p:tgtEl>
                                      </p:cBhvr>
                                    </p:animEffect>
                                  </p:childTnLst>
                                </p:cTn>
                              </p:par>
                            </p:childTnLst>
                          </p:cTn>
                        </p:par>
                        <p:par>
                          <p:cTn id="60" fill="hold">
                            <p:stCondLst>
                              <p:cond delay="7000"/>
                            </p:stCondLst>
                            <p:childTnLst>
                              <p:par>
                                <p:cTn id="61" presetID="18" presetClass="entr" presetSubtype="6" fill="hold" grpId="0" nodeType="afterEffect">
                                  <p:stCondLst>
                                    <p:cond delay="0"/>
                                  </p:stCondLst>
                                  <p:childTnLst>
                                    <p:set>
                                      <p:cBhvr>
                                        <p:cTn id="62" dur="1" fill="hold">
                                          <p:stCondLst>
                                            <p:cond delay="0"/>
                                          </p:stCondLst>
                                        </p:cTn>
                                        <p:tgtEl>
                                          <p:spTgt spid="362500">
                                            <p:txEl>
                                              <p:charRg st="379" end="400"/>
                                            </p:txEl>
                                          </p:spTgt>
                                        </p:tgtEl>
                                        <p:attrNameLst>
                                          <p:attrName>style.visibility</p:attrName>
                                        </p:attrNameLst>
                                      </p:cBhvr>
                                      <p:to>
                                        <p:strVal val="visible"/>
                                      </p:to>
                                    </p:set>
                                    <p:animEffect transition="in" filter="strips(downRight)">
                                      <p:cBhvr>
                                        <p:cTn id="63" dur="500"/>
                                        <p:tgtEl>
                                          <p:spTgt spid="362500">
                                            <p:txEl>
                                              <p:charRg st="379" end="400"/>
                                            </p:txEl>
                                          </p:spTgt>
                                        </p:tgtEl>
                                      </p:cBhvr>
                                    </p:animEffect>
                                  </p:childTnLst>
                                </p:cTn>
                              </p:par>
                            </p:childTnLst>
                          </p:cTn>
                        </p:par>
                        <p:par>
                          <p:cTn id="64" fill="hold">
                            <p:stCondLst>
                              <p:cond delay="7500"/>
                            </p:stCondLst>
                            <p:childTnLst>
                              <p:par>
                                <p:cTn id="65" presetID="18" presetClass="entr" presetSubtype="6" fill="hold" grpId="0" nodeType="afterEffect">
                                  <p:stCondLst>
                                    <p:cond delay="0"/>
                                  </p:stCondLst>
                                  <p:childTnLst>
                                    <p:set>
                                      <p:cBhvr>
                                        <p:cTn id="66" dur="1" fill="hold">
                                          <p:stCondLst>
                                            <p:cond delay="0"/>
                                          </p:stCondLst>
                                        </p:cTn>
                                        <p:tgtEl>
                                          <p:spTgt spid="362500">
                                            <p:txEl>
                                              <p:charRg st="400" end="433"/>
                                            </p:txEl>
                                          </p:spTgt>
                                        </p:tgtEl>
                                        <p:attrNameLst>
                                          <p:attrName>style.visibility</p:attrName>
                                        </p:attrNameLst>
                                      </p:cBhvr>
                                      <p:to>
                                        <p:strVal val="visible"/>
                                      </p:to>
                                    </p:set>
                                    <p:animEffect transition="in" filter="strips(downRight)">
                                      <p:cBhvr>
                                        <p:cTn id="67" dur="500"/>
                                        <p:tgtEl>
                                          <p:spTgt spid="362500">
                                            <p:txEl>
                                              <p:charRg st="400" end="433"/>
                                            </p:txEl>
                                          </p:spTgt>
                                        </p:tgtEl>
                                      </p:cBhvr>
                                    </p:animEffect>
                                  </p:childTnLst>
                                </p:cTn>
                              </p:par>
                            </p:childTnLst>
                          </p:cTn>
                        </p:par>
                        <p:par>
                          <p:cTn id="68" fill="hold">
                            <p:stCondLst>
                              <p:cond delay="8000"/>
                            </p:stCondLst>
                            <p:childTnLst>
                              <p:par>
                                <p:cTn id="69" presetID="18" presetClass="entr" presetSubtype="6" fill="hold" grpId="0" nodeType="afterEffect">
                                  <p:stCondLst>
                                    <p:cond delay="0"/>
                                  </p:stCondLst>
                                  <p:childTnLst>
                                    <p:set>
                                      <p:cBhvr>
                                        <p:cTn id="70" dur="1" fill="hold">
                                          <p:stCondLst>
                                            <p:cond delay="0"/>
                                          </p:stCondLst>
                                        </p:cTn>
                                        <p:tgtEl>
                                          <p:spTgt spid="362500">
                                            <p:txEl>
                                              <p:charRg st="433" end="454"/>
                                            </p:txEl>
                                          </p:spTgt>
                                        </p:tgtEl>
                                        <p:attrNameLst>
                                          <p:attrName>style.visibility</p:attrName>
                                        </p:attrNameLst>
                                      </p:cBhvr>
                                      <p:to>
                                        <p:strVal val="visible"/>
                                      </p:to>
                                    </p:set>
                                    <p:animEffect transition="in" filter="strips(downRight)">
                                      <p:cBhvr>
                                        <p:cTn id="71" dur="500"/>
                                        <p:tgtEl>
                                          <p:spTgt spid="362500">
                                            <p:txEl>
                                              <p:charRg st="433" end="454"/>
                                            </p:txEl>
                                          </p:spTgt>
                                        </p:tgtEl>
                                      </p:cBhvr>
                                    </p:animEffect>
                                  </p:childTnLst>
                                </p:cTn>
                              </p:par>
                            </p:childTnLst>
                          </p:cTn>
                        </p:par>
                        <p:par>
                          <p:cTn id="72" fill="hold">
                            <p:stCondLst>
                              <p:cond delay="8500"/>
                            </p:stCondLst>
                            <p:childTnLst>
                              <p:par>
                                <p:cTn id="73" presetID="18" presetClass="entr" presetSubtype="6" fill="hold" grpId="0" nodeType="afterEffect">
                                  <p:stCondLst>
                                    <p:cond delay="0"/>
                                  </p:stCondLst>
                                  <p:childTnLst>
                                    <p:set>
                                      <p:cBhvr>
                                        <p:cTn id="74" dur="1" fill="hold">
                                          <p:stCondLst>
                                            <p:cond delay="0"/>
                                          </p:stCondLst>
                                        </p:cTn>
                                        <p:tgtEl>
                                          <p:spTgt spid="362500">
                                            <p:txEl>
                                              <p:charRg st="454" end="495"/>
                                            </p:txEl>
                                          </p:spTgt>
                                        </p:tgtEl>
                                        <p:attrNameLst>
                                          <p:attrName>style.visibility</p:attrName>
                                        </p:attrNameLst>
                                      </p:cBhvr>
                                      <p:to>
                                        <p:strVal val="visible"/>
                                      </p:to>
                                    </p:set>
                                    <p:animEffect transition="in" filter="strips(downRight)">
                                      <p:cBhvr>
                                        <p:cTn id="75" dur="500"/>
                                        <p:tgtEl>
                                          <p:spTgt spid="362500">
                                            <p:txEl>
                                              <p:charRg st="454" end="495"/>
                                            </p:txEl>
                                          </p:spTgt>
                                        </p:tgtEl>
                                      </p:cBhvr>
                                    </p:animEffect>
                                  </p:childTnLst>
                                </p:cTn>
                              </p:par>
                            </p:childTnLst>
                          </p:cTn>
                        </p:par>
                        <p:par>
                          <p:cTn id="76" fill="hold">
                            <p:stCondLst>
                              <p:cond delay="9000"/>
                            </p:stCondLst>
                            <p:childTnLst>
                              <p:par>
                                <p:cTn id="77" presetID="18" presetClass="entr" presetSubtype="6" fill="hold" grpId="0" nodeType="afterEffect">
                                  <p:stCondLst>
                                    <p:cond delay="0"/>
                                  </p:stCondLst>
                                  <p:childTnLst>
                                    <p:set>
                                      <p:cBhvr>
                                        <p:cTn id="78" dur="1" fill="hold">
                                          <p:stCondLst>
                                            <p:cond delay="0"/>
                                          </p:stCondLst>
                                        </p:cTn>
                                        <p:tgtEl>
                                          <p:spTgt spid="362500">
                                            <p:txEl>
                                              <p:charRg st="495" end="508"/>
                                            </p:txEl>
                                          </p:spTgt>
                                        </p:tgtEl>
                                        <p:attrNameLst>
                                          <p:attrName>style.visibility</p:attrName>
                                        </p:attrNameLst>
                                      </p:cBhvr>
                                      <p:to>
                                        <p:strVal val="visible"/>
                                      </p:to>
                                    </p:set>
                                    <p:animEffect transition="in" filter="strips(downRight)">
                                      <p:cBhvr>
                                        <p:cTn id="79" dur="500"/>
                                        <p:tgtEl>
                                          <p:spTgt spid="362500">
                                            <p:txEl>
                                              <p:charRg st="495" end="50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500" grpId="0" advAuto="100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标题 1"/>
          <p:cNvSpPr>
            <a:spLocks noGrp="1"/>
          </p:cNvSpPr>
          <p:nvPr>
            <p:ph type="title"/>
          </p:nvPr>
        </p:nvSpPr>
        <p:spPr/>
        <p:txBody>
          <a:bodyPr vert="horz" wrap="square" lIns="91440" tIns="45720" rIns="91440" bIns="45720" anchor="b" anchorCtr="0"/>
          <a:p>
            <a:pPr>
              <a:buNone/>
            </a:pPr>
            <a:r>
              <a:rPr lang="zh-CN" altLang="en-US" dirty="0"/>
              <a:t>第二节会计核算方法</a:t>
            </a:r>
            <a:endParaRPr lang="zh-CN" altLang="en-US" dirty="0"/>
          </a:p>
        </p:txBody>
      </p:sp>
      <p:sp>
        <p:nvSpPr>
          <p:cNvPr id="10243" name="内容占位符 2"/>
          <p:cNvSpPr>
            <a:spLocks noGrp="1"/>
          </p:cNvSpPr>
          <p:nvPr>
            <p:ph idx="1"/>
          </p:nvPr>
        </p:nvSpPr>
        <p:spPr/>
        <p:txBody>
          <a:bodyPr vert="horz" wrap="square" lIns="91440" tIns="45720" rIns="91440" bIns="45720" anchor="t" anchorCtr="0"/>
          <a:p>
            <a:r>
              <a:rPr lang="zh-CN" altLang="en-US" b="1" dirty="0"/>
              <a:t>设置账户</a:t>
            </a:r>
            <a:endParaRPr lang="zh-CN" altLang="en-US" dirty="0"/>
          </a:p>
          <a:p>
            <a:r>
              <a:rPr lang="zh-CN" altLang="en-US" b="1" dirty="0"/>
              <a:t>复式记账</a:t>
            </a:r>
            <a:endParaRPr lang="zh-CN" altLang="en-US" dirty="0"/>
          </a:p>
          <a:p>
            <a:r>
              <a:rPr lang="zh-CN" altLang="en-US" b="1" dirty="0"/>
              <a:t>填制和审核凭证</a:t>
            </a:r>
            <a:endParaRPr lang="zh-CN" altLang="en-US" dirty="0"/>
          </a:p>
          <a:p>
            <a:r>
              <a:rPr lang="zh-CN" altLang="en-US" b="1" dirty="0"/>
              <a:t>登记账簿</a:t>
            </a:r>
            <a:endParaRPr lang="zh-CN" altLang="en-US" dirty="0"/>
          </a:p>
          <a:p>
            <a:r>
              <a:rPr lang="zh-CN" altLang="en-US" b="1" dirty="0"/>
              <a:t>成本计算</a:t>
            </a:r>
            <a:endParaRPr lang="zh-CN" altLang="en-US" dirty="0"/>
          </a:p>
          <a:p>
            <a:r>
              <a:rPr lang="zh-CN" altLang="en-US" b="1" dirty="0"/>
              <a:t>财产清查</a:t>
            </a:r>
            <a:endParaRPr lang="zh-CN" altLang="en-US" dirty="0"/>
          </a:p>
          <a:p>
            <a:r>
              <a:rPr lang="zh-CN" altLang="en-US" b="1" dirty="0"/>
              <a:t>编制财务报表</a:t>
            </a:r>
            <a:endParaRPr lang="en-US" altLang="zh-CN" b="1" dirty="0"/>
          </a:p>
          <a:p>
            <a:r>
              <a:rPr lang="zh-CN" altLang="en-US" b="1" dirty="0"/>
              <a:t>会计资料分析</a:t>
            </a:r>
            <a:endParaRPr lang="zh-CN" altLang="en-US" dirty="0"/>
          </a:p>
          <a:p>
            <a:endParaRPr lang="zh-CN" altLang="en-US" dirty="0"/>
          </a:p>
        </p:txBody>
      </p:sp>
      <p:sp>
        <p:nvSpPr>
          <p:cNvPr id="10244" name="灯片编号占位符 3"/>
          <p:cNvSpPr txBox="1">
            <a:spLocks noGrp="1"/>
          </p:cNvSpPr>
          <p:nvPr>
            <p:ph type="sldNum" sz="quarter" idx="12"/>
          </p:nvPr>
        </p:nvSpPr>
        <p:spPr/>
        <p:txBody>
          <a:bodyPr anchor="b" anchorCtr="0"/>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ahoma" panose="020B0604030504040204" pitchFamily="34" charset="0"/>
                <a:ea typeface="华文宋体"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ahoma" panose="020B0604030504040204" pitchFamily="34" charset="0"/>
                <a:ea typeface="华文宋体"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ahoma" panose="020B0604030504040204" pitchFamily="34" charset="0"/>
                <a:ea typeface="华文宋体"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ahoma" panose="020B0604030504040204" pitchFamily="34" charset="0"/>
                <a:ea typeface="华文宋体"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ahoma" panose="020B0604030504040204" pitchFamily="34" charset="0"/>
                <a:ea typeface="华文宋体" pitchFamily="2" charset="-122"/>
                <a:cs typeface="+mn-cs"/>
              </a:defRPr>
            </a:lvl5pPr>
          </a:lstStyle>
          <a:p>
            <a:pPr lvl="0" algn="r" eaLnBrk="1" hangingPunct="1">
              <a:buNone/>
            </a:pPr>
            <a:fld id="{9A0DB2DC-4C9A-4742-B13C-FB6460FD3503}" type="slidenum">
              <a:rPr lang="zh-CN" altLang="en-US" sz="1400" b="0" dirty="0">
                <a:ea typeface="宋体" panose="02010600030101010101" pitchFamily="2" charset="-122"/>
              </a:rPr>
            </a:fld>
            <a:endParaRPr lang="zh-CN" altLang="en-US" sz="1400" b="0" dirty="0">
              <a:ea typeface="宋体" panose="02010600030101010101" pitchFamily="2" charset="-122"/>
            </a:endParaRPr>
          </a:p>
        </p:txBody>
      </p:sp>
    </p:spTree>
  </p:cSld>
  <p:clrMapOvr>
    <a:masterClrMapping/>
  </p:clrMapOvr>
  <p:transition spd="med">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63524" name="Rectangle 4"/>
          <p:cNvSpPr/>
          <p:nvPr/>
        </p:nvSpPr>
        <p:spPr>
          <a:xfrm>
            <a:off x="468313" y="1196975"/>
            <a:ext cx="8420100" cy="6172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eaLnBrk="1" hangingPunct="1"/>
            <a:r>
              <a:rPr lang="zh-CN" altLang="en-US" sz="1600" dirty="0"/>
              <a:t>		</a:t>
            </a:r>
            <a:r>
              <a:rPr lang="en-US" altLang="zh-CN" sz="1600" dirty="0"/>
              <a:t>(5)-1</a:t>
            </a:r>
            <a:r>
              <a:rPr lang="zh-CN" altLang="en-US" sz="1600" dirty="0"/>
              <a:t>借：银行存款	    </a:t>
            </a:r>
            <a:r>
              <a:rPr lang="en-US" altLang="zh-CN" sz="1600" dirty="0"/>
              <a:t>120</a:t>
            </a:r>
            <a:r>
              <a:rPr lang="zh-CN" altLang="en-US" sz="1600" dirty="0"/>
              <a:t>，</a:t>
            </a:r>
            <a:r>
              <a:rPr lang="en-US" altLang="zh-CN" sz="1600" dirty="0"/>
              <a:t>000.00</a:t>
            </a:r>
            <a:endParaRPr lang="en-US" altLang="zh-CN" sz="1600" dirty="0"/>
          </a:p>
          <a:p>
            <a:pPr marL="342900" lvl="0" indent="-342900" eaLnBrk="1" hangingPunct="1"/>
            <a:r>
              <a:rPr lang="en-US" altLang="zh-CN" sz="1600" dirty="0"/>
              <a:t>			</a:t>
            </a:r>
            <a:r>
              <a:rPr lang="zh-CN" altLang="en-US" sz="1600" dirty="0"/>
              <a:t>贷：长期借款	</a:t>
            </a:r>
            <a:r>
              <a:rPr lang="en-US" altLang="zh-CN" sz="1600" dirty="0"/>
              <a:t>120</a:t>
            </a:r>
            <a:r>
              <a:rPr lang="zh-CN" altLang="en-US" sz="1600" dirty="0"/>
              <a:t>，</a:t>
            </a:r>
            <a:r>
              <a:rPr lang="en-US" altLang="zh-CN" sz="1600" dirty="0"/>
              <a:t>000.00</a:t>
            </a:r>
            <a:endParaRPr lang="en-US" altLang="zh-CN" sz="1600" dirty="0"/>
          </a:p>
          <a:p>
            <a:pPr marL="342900" lvl="0" indent="-342900" eaLnBrk="1" hangingPunct="1"/>
            <a:r>
              <a:rPr lang="en-US" altLang="zh-CN" sz="1600" dirty="0"/>
              <a:t>		(5)-2</a:t>
            </a:r>
            <a:r>
              <a:rPr lang="zh-CN" altLang="en-US" sz="1600" dirty="0"/>
              <a:t>借：工程物资     </a:t>
            </a:r>
            <a:r>
              <a:rPr lang="en-US" altLang="zh-CN" sz="1600" dirty="0"/>
              <a:t>120</a:t>
            </a:r>
            <a:r>
              <a:rPr lang="zh-CN" altLang="en-US" sz="1600" dirty="0"/>
              <a:t>，</a:t>
            </a:r>
            <a:r>
              <a:rPr lang="en-US" altLang="zh-CN" sz="1600" dirty="0"/>
              <a:t>000.00</a:t>
            </a:r>
            <a:endParaRPr lang="en-US" altLang="zh-CN" sz="1600" dirty="0"/>
          </a:p>
          <a:p>
            <a:pPr marL="342900" lvl="0" indent="-342900" eaLnBrk="1" hangingPunct="1"/>
            <a:r>
              <a:rPr lang="en-US" altLang="zh-CN" sz="1600" dirty="0"/>
              <a:t>			</a:t>
            </a:r>
            <a:r>
              <a:rPr lang="zh-CN" altLang="en-US" sz="1600" dirty="0"/>
              <a:t>贷：银行存款	</a:t>
            </a:r>
            <a:r>
              <a:rPr lang="en-US" altLang="zh-CN" sz="1600" dirty="0"/>
              <a:t>120</a:t>
            </a:r>
            <a:r>
              <a:rPr lang="zh-CN" altLang="en-US" sz="1600" dirty="0"/>
              <a:t>，</a:t>
            </a:r>
            <a:r>
              <a:rPr lang="en-US" altLang="zh-CN" sz="1600" dirty="0"/>
              <a:t>000.00		</a:t>
            </a:r>
            <a:endParaRPr lang="en-US" altLang="zh-CN" sz="1600" dirty="0"/>
          </a:p>
          <a:p>
            <a:pPr marL="342900" lvl="0" indent="-342900" algn="ctr" eaLnBrk="1" hangingPunct="1"/>
            <a:r>
              <a:rPr lang="zh-CN" altLang="en-US" sz="1600" b="1" dirty="0">
                <a:hlinkClick r:id="" action="ppaction://noaction"/>
              </a:rPr>
              <a:t>二、	供应过程主要经济业务核算</a:t>
            </a:r>
            <a:endParaRPr lang="zh-CN" altLang="en-US" sz="1600" b="1" dirty="0"/>
          </a:p>
          <a:p>
            <a:pPr marL="342900" lvl="0" indent="-342900" eaLnBrk="1" hangingPunct="1"/>
            <a:r>
              <a:rPr lang="zh-CN" altLang="en-US" sz="1600" dirty="0"/>
              <a:t>（一）、账户的设置</a:t>
            </a:r>
            <a:endParaRPr lang="zh-CN" altLang="en-US" sz="1600" dirty="0"/>
          </a:p>
        </p:txBody>
      </p:sp>
      <p:grpSp>
        <p:nvGrpSpPr>
          <p:cNvPr id="66564" name="Group 41"/>
          <p:cNvGrpSpPr/>
          <p:nvPr/>
        </p:nvGrpSpPr>
        <p:grpSpPr>
          <a:xfrm>
            <a:off x="5097463" y="4868863"/>
            <a:ext cx="3562350" cy="2055812"/>
            <a:chOff x="3211" y="3067"/>
            <a:chExt cx="2244" cy="1295"/>
          </a:xfrm>
        </p:grpSpPr>
        <p:sp>
          <p:nvSpPr>
            <p:cNvPr id="66589" name="Line 6"/>
            <p:cNvSpPr/>
            <p:nvPr/>
          </p:nvSpPr>
          <p:spPr>
            <a:xfrm>
              <a:off x="3475" y="3793"/>
              <a:ext cx="1776" cy="0"/>
            </a:xfrm>
            <a:prstGeom prst="line">
              <a:avLst/>
            </a:prstGeom>
            <a:ln w="9525" cap="flat" cmpd="sng">
              <a:solidFill>
                <a:schemeClr val="tx1"/>
              </a:solidFill>
              <a:prstDash val="solid"/>
              <a:headEnd type="none" w="med" len="med"/>
              <a:tailEnd type="none" w="med" len="med"/>
            </a:ln>
          </p:spPr>
        </p:sp>
        <p:sp>
          <p:nvSpPr>
            <p:cNvPr id="66590" name="Line 7"/>
            <p:cNvSpPr/>
            <p:nvPr/>
          </p:nvSpPr>
          <p:spPr>
            <a:xfrm>
              <a:off x="3475" y="3294"/>
              <a:ext cx="1776" cy="0"/>
            </a:xfrm>
            <a:prstGeom prst="line">
              <a:avLst/>
            </a:prstGeom>
            <a:ln w="9525" cap="flat" cmpd="sng">
              <a:solidFill>
                <a:schemeClr val="tx1"/>
              </a:solidFill>
              <a:prstDash val="solid"/>
              <a:headEnd type="none" w="med" len="med"/>
              <a:tailEnd type="none" w="med" len="med"/>
            </a:ln>
          </p:spPr>
        </p:sp>
        <p:sp>
          <p:nvSpPr>
            <p:cNvPr id="66591" name="Line 8"/>
            <p:cNvSpPr/>
            <p:nvPr/>
          </p:nvSpPr>
          <p:spPr>
            <a:xfrm>
              <a:off x="4267" y="3294"/>
              <a:ext cx="0" cy="1068"/>
            </a:xfrm>
            <a:prstGeom prst="line">
              <a:avLst/>
            </a:prstGeom>
            <a:ln w="9525" cap="flat" cmpd="sng">
              <a:solidFill>
                <a:schemeClr val="tx1"/>
              </a:solidFill>
              <a:prstDash val="solid"/>
              <a:headEnd type="none" w="med" len="med"/>
              <a:tailEnd type="none" w="med" len="med"/>
            </a:ln>
          </p:spPr>
        </p:sp>
        <p:sp>
          <p:nvSpPr>
            <p:cNvPr id="66592" name="Text Box 9"/>
            <p:cNvSpPr txBox="1"/>
            <p:nvPr/>
          </p:nvSpPr>
          <p:spPr>
            <a:xfrm>
              <a:off x="3439" y="3067"/>
              <a:ext cx="2016" cy="2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应交税费</a:t>
              </a:r>
              <a:r>
                <a:rPr lang="en-US" altLang="zh-CN" sz="1600" dirty="0">
                  <a:latin typeface="Times New Roman" panose="02020603050405020304" pitchFamily="18" charset="0"/>
                </a:rPr>
                <a:t>-</a:t>
              </a:r>
              <a:r>
                <a:rPr lang="zh-CN" altLang="en-US" sz="1600" dirty="0">
                  <a:latin typeface="Times New Roman" panose="02020603050405020304" pitchFamily="18" charset="0"/>
                </a:rPr>
                <a:t>应交增值税</a:t>
              </a:r>
              <a:endParaRPr lang="zh-CN" altLang="en-US" sz="1600" dirty="0">
                <a:latin typeface="Times New Roman" panose="02020603050405020304" pitchFamily="18" charset="0"/>
              </a:endParaRPr>
            </a:p>
          </p:txBody>
        </p:sp>
        <p:sp>
          <p:nvSpPr>
            <p:cNvPr id="66593" name="Text Box 10"/>
            <p:cNvSpPr txBox="1"/>
            <p:nvPr/>
          </p:nvSpPr>
          <p:spPr>
            <a:xfrm>
              <a:off x="3511" y="3294"/>
              <a:ext cx="960" cy="4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进项税额</a:t>
              </a:r>
              <a:endParaRPr lang="zh-CN" altLang="en-US" sz="1600" dirty="0">
                <a:latin typeface="Times New Roman" panose="02020603050405020304" pitchFamily="18" charset="0"/>
              </a:endParaRPr>
            </a:p>
            <a:p>
              <a:pPr marL="0" lvl="0" indent="0" eaLnBrk="1" hangingPunct="1">
                <a:spcBef>
                  <a:spcPct val="50000"/>
                </a:spcBef>
                <a:buClrTx/>
                <a:buSzTx/>
                <a:buFontTx/>
                <a:buNone/>
              </a:pPr>
              <a:r>
                <a:rPr lang="zh-CN" altLang="en-US" sz="1600" dirty="0">
                  <a:latin typeface="Times New Roman" panose="02020603050405020304" pitchFamily="18" charset="0"/>
                </a:rPr>
                <a:t>已交税金</a:t>
              </a:r>
              <a:endParaRPr lang="zh-CN" altLang="en-US" sz="1600" dirty="0">
                <a:latin typeface="Times New Roman" panose="02020603050405020304" pitchFamily="18" charset="0"/>
              </a:endParaRPr>
            </a:p>
          </p:txBody>
        </p:sp>
        <p:sp>
          <p:nvSpPr>
            <p:cNvPr id="66594" name="Text Box 11"/>
            <p:cNvSpPr txBox="1"/>
            <p:nvPr/>
          </p:nvSpPr>
          <p:spPr>
            <a:xfrm>
              <a:off x="4291" y="3339"/>
              <a:ext cx="1116" cy="4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50000"/>
                </a:lnSpc>
                <a:spcBef>
                  <a:spcPct val="50000"/>
                </a:spcBef>
                <a:buClrTx/>
                <a:buSzTx/>
                <a:buFontTx/>
                <a:buNone/>
              </a:pPr>
              <a:r>
                <a:rPr lang="zh-CN" altLang="en-US" sz="1600" dirty="0">
                  <a:latin typeface="Times New Roman" panose="02020603050405020304" pitchFamily="18" charset="0"/>
                </a:rPr>
                <a:t>销项税额</a:t>
              </a:r>
              <a:endParaRPr lang="zh-CN" altLang="en-US" sz="1600" dirty="0">
                <a:latin typeface="Times New Roman" panose="02020603050405020304" pitchFamily="18" charset="0"/>
              </a:endParaRPr>
            </a:p>
            <a:p>
              <a:pPr marL="0" lvl="0" indent="0" eaLnBrk="1" hangingPunct="1">
                <a:lnSpc>
                  <a:spcPct val="50000"/>
                </a:lnSpc>
                <a:spcBef>
                  <a:spcPct val="50000"/>
                </a:spcBef>
                <a:buClrTx/>
                <a:buSzTx/>
                <a:buFontTx/>
                <a:buNone/>
              </a:pPr>
              <a:r>
                <a:rPr lang="zh-CN" altLang="en-US" sz="1600" dirty="0">
                  <a:latin typeface="Times New Roman" panose="02020603050405020304" pitchFamily="18" charset="0"/>
                </a:rPr>
                <a:t>出口退税</a:t>
              </a:r>
              <a:endParaRPr lang="zh-CN" altLang="en-US" sz="1600" dirty="0">
                <a:latin typeface="Times New Roman" panose="02020603050405020304" pitchFamily="18" charset="0"/>
              </a:endParaRPr>
            </a:p>
            <a:p>
              <a:pPr marL="0" lvl="0" indent="0" eaLnBrk="1" hangingPunct="1">
                <a:lnSpc>
                  <a:spcPct val="50000"/>
                </a:lnSpc>
                <a:spcBef>
                  <a:spcPct val="50000"/>
                </a:spcBef>
                <a:buClrTx/>
                <a:buSzTx/>
                <a:buFontTx/>
                <a:buNone/>
              </a:pPr>
              <a:r>
                <a:rPr lang="zh-CN" altLang="en-US" sz="1600" dirty="0">
                  <a:latin typeface="Times New Roman" panose="02020603050405020304" pitchFamily="18" charset="0"/>
                </a:rPr>
                <a:t>进项税额转出</a:t>
              </a:r>
              <a:endParaRPr lang="zh-CN" altLang="en-US" sz="1600" dirty="0">
                <a:latin typeface="Times New Roman" panose="02020603050405020304" pitchFamily="18" charset="0"/>
              </a:endParaRPr>
            </a:p>
          </p:txBody>
        </p:sp>
        <p:sp>
          <p:nvSpPr>
            <p:cNvPr id="66595" name="Text Box 12"/>
            <p:cNvSpPr txBox="1"/>
            <p:nvPr/>
          </p:nvSpPr>
          <p:spPr>
            <a:xfrm>
              <a:off x="4363" y="3853"/>
              <a:ext cx="960" cy="2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欠交税金</a:t>
              </a:r>
              <a:endParaRPr lang="zh-CN" altLang="en-US" sz="1600" dirty="0">
                <a:latin typeface="Times New Roman" panose="02020603050405020304" pitchFamily="18" charset="0"/>
              </a:endParaRPr>
            </a:p>
          </p:txBody>
        </p:sp>
        <p:sp>
          <p:nvSpPr>
            <p:cNvPr id="66596" name="Text Box 13"/>
            <p:cNvSpPr txBox="1"/>
            <p:nvPr/>
          </p:nvSpPr>
          <p:spPr>
            <a:xfrm>
              <a:off x="3211" y="3838"/>
              <a:ext cx="1104" cy="36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多交或尚未抵扣的增值税</a:t>
              </a:r>
              <a:endParaRPr lang="zh-CN" altLang="en-US" sz="1600" dirty="0">
                <a:latin typeface="Times New Roman" panose="02020603050405020304" pitchFamily="18" charset="0"/>
              </a:endParaRPr>
            </a:p>
          </p:txBody>
        </p:sp>
      </p:grpSp>
      <p:grpSp>
        <p:nvGrpSpPr>
          <p:cNvPr id="66565" name="Group 39"/>
          <p:cNvGrpSpPr/>
          <p:nvPr/>
        </p:nvGrpSpPr>
        <p:grpSpPr>
          <a:xfrm>
            <a:off x="5364163" y="3159125"/>
            <a:ext cx="3028950" cy="1709738"/>
            <a:chOff x="3379" y="1990"/>
            <a:chExt cx="1908" cy="1077"/>
          </a:xfrm>
        </p:grpSpPr>
        <p:sp>
          <p:nvSpPr>
            <p:cNvPr id="66582" name="Line 15"/>
            <p:cNvSpPr/>
            <p:nvPr/>
          </p:nvSpPr>
          <p:spPr>
            <a:xfrm>
              <a:off x="3391" y="2704"/>
              <a:ext cx="1872" cy="0"/>
            </a:xfrm>
            <a:prstGeom prst="line">
              <a:avLst/>
            </a:prstGeom>
            <a:ln w="9525" cap="flat" cmpd="sng">
              <a:solidFill>
                <a:schemeClr val="tx1"/>
              </a:solidFill>
              <a:prstDash val="solid"/>
              <a:headEnd type="none" w="med" len="med"/>
              <a:tailEnd type="none" w="med" len="med"/>
            </a:ln>
          </p:spPr>
        </p:sp>
        <p:sp>
          <p:nvSpPr>
            <p:cNvPr id="66583" name="Line 16"/>
            <p:cNvSpPr/>
            <p:nvPr/>
          </p:nvSpPr>
          <p:spPr>
            <a:xfrm>
              <a:off x="3379" y="2230"/>
              <a:ext cx="1872" cy="0"/>
            </a:xfrm>
            <a:prstGeom prst="line">
              <a:avLst/>
            </a:prstGeom>
            <a:ln w="9525" cap="flat" cmpd="sng">
              <a:solidFill>
                <a:schemeClr val="tx1"/>
              </a:solidFill>
              <a:prstDash val="solid"/>
              <a:headEnd type="none" w="med" len="med"/>
              <a:tailEnd type="none" w="med" len="med"/>
            </a:ln>
          </p:spPr>
        </p:sp>
        <p:sp>
          <p:nvSpPr>
            <p:cNvPr id="66584" name="Line 17"/>
            <p:cNvSpPr/>
            <p:nvPr/>
          </p:nvSpPr>
          <p:spPr>
            <a:xfrm flipH="1">
              <a:off x="4241" y="2242"/>
              <a:ext cx="14" cy="825"/>
            </a:xfrm>
            <a:prstGeom prst="line">
              <a:avLst/>
            </a:prstGeom>
            <a:ln w="9525" cap="flat" cmpd="sng">
              <a:solidFill>
                <a:schemeClr val="tx1"/>
              </a:solidFill>
              <a:prstDash val="solid"/>
              <a:headEnd type="none" w="med" len="med"/>
              <a:tailEnd type="none" w="med" len="med"/>
            </a:ln>
          </p:spPr>
        </p:sp>
        <p:sp>
          <p:nvSpPr>
            <p:cNvPr id="66585" name="Text Box 18"/>
            <p:cNvSpPr txBox="1"/>
            <p:nvPr/>
          </p:nvSpPr>
          <p:spPr>
            <a:xfrm>
              <a:off x="3943" y="1990"/>
              <a:ext cx="900" cy="2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原材料</a:t>
              </a:r>
              <a:endParaRPr lang="zh-CN" altLang="en-US" sz="1600" dirty="0">
                <a:latin typeface="Times New Roman" panose="02020603050405020304" pitchFamily="18" charset="0"/>
              </a:endParaRPr>
            </a:p>
          </p:txBody>
        </p:sp>
        <p:sp>
          <p:nvSpPr>
            <p:cNvPr id="66586" name="Text Box 19"/>
            <p:cNvSpPr txBox="1"/>
            <p:nvPr/>
          </p:nvSpPr>
          <p:spPr>
            <a:xfrm>
              <a:off x="3439" y="2254"/>
              <a:ext cx="960" cy="36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入库材料的实际成本</a:t>
              </a:r>
              <a:endParaRPr lang="zh-CN" altLang="en-US" sz="1600" dirty="0">
                <a:latin typeface="Times New Roman" panose="02020603050405020304" pitchFamily="18" charset="0"/>
              </a:endParaRPr>
            </a:p>
          </p:txBody>
        </p:sp>
        <p:sp>
          <p:nvSpPr>
            <p:cNvPr id="66587" name="Text Box 20"/>
            <p:cNvSpPr txBox="1"/>
            <p:nvPr/>
          </p:nvSpPr>
          <p:spPr>
            <a:xfrm>
              <a:off x="4279" y="2254"/>
              <a:ext cx="1008" cy="36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发出材料的实际成本   </a:t>
              </a:r>
              <a:endParaRPr lang="zh-CN" altLang="en-US" sz="1600" dirty="0">
                <a:latin typeface="Times New Roman" panose="02020603050405020304" pitchFamily="18" charset="0"/>
              </a:endParaRPr>
            </a:p>
          </p:txBody>
        </p:sp>
        <p:sp>
          <p:nvSpPr>
            <p:cNvPr id="66588" name="Text Box 21"/>
            <p:cNvSpPr txBox="1"/>
            <p:nvPr/>
          </p:nvSpPr>
          <p:spPr>
            <a:xfrm>
              <a:off x="3415" y="2659"/>
              <a:ext cx="912" cy="36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库存材料的实际成本</a:t>
              </a:r>
              <a:endParaRPr lang="zh-CN" altLang="en-US" sz="1600" dirty="0">
                <a:latin typeface="Times New Roman" panose="02020603050405020304" pitchFamily="18" charset="0"/>
              </a:endParaRPr>
            </a:p>
          </p:txBody>
        </p:sp>
      </p:grpSp>
      <p:grpSp>
        <p:nvGrpSpPr>
          <p:cNvPr id="66566" name="Group 40"/>
          <p:cNvGrpSpPr/>
          <p:nvPr/>
        </p:nvGrpSpPr>
        <p:grpSpPr>
          <a:xfrm>
            <a:off x="900113" y="4868863"/>
            <a:ext cx="3870325" cy="1944687"/>
            <a:chOff x="567" y="3067"/>
            <a:chExt cx="2438" cy="1225"/>
          </a:xfrm>
        </p:grpSpPr>
        <p:sp>
          <p:nvSpPr>
            <p:cNvPr id="66575" name="Line 23"/>
            <p:cNvSpPr/>
            <p:nvPr/>
          </p:nvSpPr>
          <p:spPr>
            <a:xfrm>
              <a:off x="612" y="3249"/>
              <a:ext cx="1776" cy="0"/>
            </a:xfrm>
            <a:prstGeom prst="line">
              <a:avLst/>
            </a:prstGeom>
            <a:ln w="9525" cap="flat" cmpd="sng">
              <a:solidFill>
                <a:schemeClr val="tx1"/>
              </a:solidFill>
              <a:prstDash val="solid"/>
              <a:headEnd type="none" w="med" len="med"/>
              <a:tailEnd type="none" w="med" len="med"/>
            </a:ln>
          </p:spPr>
        </p:sp>
        <p:sp>
          <p:nvSpPr>
            <p:cNvPr id="66576" name="Line 24"/>
            <p:cNvSpPr/>
            <p:nvPr/>
          </p:nvSpPr>
          <p:spPr>
            <a:xfrm>
              <a:off x="631" y="3748"/>
              <a:ext cx="1776" cy="0"/>
            </a:xfrm>
            <a:prstGeom prst="line">
              <a:avLst/>
            </a:prstGeom>
            <a:ln w="9525" cap="flat" cmpd="sng">
              <a:solidFill>
                <a:schemeClr val="tx1"/>
              </a:solidFill>
              <a:prstDash val="solid"/>
              <a:headEnd type="none" w="med" len="med"/>
              <a:tailEnd type="none" w="med" len="med"/>
            </a:ln>
          </p:spPr>
        </p:sp>
        <p:sp>
          <p:nvSpPr>
            <p:cNvPr id="66577" name="Line 25"/>
            <p:cNvSpPr/>
            <p:nvPr/>
          </p:nvSpPr>
          <p:spPr>
            <a:xfrm>
              <a:off x="1519" y="3224"/>
              <a:ext cx="0" cy="1068"/>
            </a:xfrm>
            <a:prstGeom prst="line">
              <a:avLst/>
            </a:prstGeom>
            <a:ln w="9525" cap="flat" cmpd="sng">
              <a:solidFill>
                <a:schemeClr val="tx1"/>
              </a:solidFill>
              <a:prstDash val="solid"/>
              <a:headEnd type="none" w="med" len="med"/>
              <a:tailEnd type="none" w="med" len="med"/>
            </a:ln>
          </p:spPr>
        </p:sp>
        <p:sp>
          <p:nvSpPr>
            <p:cNvPr id="66578" name="Text Box 26"/>
            <p:cNvSpPr txBox="1"/>
            <p:nvPr/>
          </p:nvSpPr>
          <p:spPr>
            <a:xfrm>
              <a:off x="1219" y="3067"/>
              <a:ext cx="876" cy="2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应付账款</a:t>
              </a:r>
              <a:endParaRPr lang="zh-CN" altLang="en-US" sz="1600" dirty="0">
                <a:latin typeface="Times New Roman" panose="02020603050405020304" pitchFamily="18" charset="0"/>
              </a:endParaRPr>
            </a:p>
          </p:txBody>
        </p:sp>
        <p:sp>
          <p:nvSpPr>
            <p:cNvPr id="66579" name="Text Box 27"/>
            <p:cNvSpPr txBox="1"/>
            <p:nvPr/>
          </p:nvSpPr>
          <p:spPr>
            <a:xfrm>
              <a:off x="567" y="3339"/>
              <a:ext cx="852" cy="36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已偿还的应付账款</a:t>
              </a:r>
              <a:endParaRPr lang="zh-CN" altLang="en-US" sz="1600" dirty="0">
                <a:latin typeface="Times New Roman" panose="02020603050405020304" pitchFamily="18" charset="0"/>
              </a:endParaRPr>
            </a:p>
          </p:txBody>
        </p:sp>
        <p:sp>
          <p:nvSpPr>
            <p:cNvPr id="66580" name="Text Box 28"/>
            <p:cNvSpPr txBox="1"/>
            <p:nvPr/>
          </p:nvSpPr>
          <p:spPr>
            <a:xfrm>
              <a:off x="1565" y="3249"/>
              <a:ext cx="1440" cy="52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采购材料物资或接受劳务应向供应单位支付的款项</a:t>
              </a:r>
              <a:endParaRPr lang="zh-CN" altLang="en-US" sz="1600" dirty="0">
                <a:latin typeface="Times New Roman" panose="02020603050405020304" pitchFamily="18" charset="0"/>
              </a:endParaRPr>
            </a:p>
          </p:txBody>
        </p:sp>
        <p:sp>
          <p:nvSpPr>
            <p:cNvPr id="66581" name="Text Box 29"/>
            <p:cNvSpPr txBox="1"/>
            <p:nvPr/>
          </p:nvSpPr>
          <p:spPr>
            <a:xfrm>
              <a:off x="1567" y="3793"/>
              <a:ext cx="1056" cy="36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尚未偿还的应付账款</a:t>
              </a:r>
              <a:endParaRPr lang="zh-CN" altLang="en-US" sz="1600" dirty="0">
                <a:latin typeface="Times New Roman" panose="02020603050405020304" pitchFamily="18" charset="0"/>
              </a:endParaRPr>
            </a:p>
          </p:txBody>
        </p:sp>
      </p:grpSp>
      <p:grpSp>
        <p:nvGrpSpPr>
          <p:cNvPr id="66567" name="Group 38"/>
          <p:cNvGrpSpPr/>
          <p:nvPr/>
        </p:nvGrpSpPr>
        <p:grpSpPr>
          <a:xfrm>
            <a:off x="544513" y="3178175"/>
            <a:ext cx="3943350" cy="1695450"/>
            <a:chOff x="343" y="2002"/>
            <a:chExt cx="2484" cy="1068"/>
          </a:xfrm>
        </p:grpSpPr>
        <p:sp>
          <p:nvSpPr>
            <p:cNvPr id="66568" name="Line 31"/>
            <p:cNvSpPr/>
            <p:nvPr/>
          </p:nvSpPr>
          <p:spPr>
            <a:xfrm>
              <a:off x="643" y="2242"/>
              <a:ext cx="1872" cy="0"/>
            </a:xfrm>
            <a:prstGeom prst="line">
              <a:avLst/>
            </a:prstGeom>
            <a:ln w="9525" cap="flat" cmpd="sng">
              <a:solidFill>
                <a:schemeClr val="tx1"/>
              </a:solidFill>
              <a:prstDash val="solid"/>
              <a:headEnd type="none" w="med" len="med"/>
              <a:tailEnd type="none" w="med" len="med"/>
            </a:ln>
          </p:spPr>
        </p:sp>
        <p:sp>
          <p:nvSpPr>
            <p:cNvPr id="66569" name="Line 32"/>
            <p:cNvSpPr/>
            <p:nvPr/>
          </p:nvSpPr>
          <p:spPr>
            <a:xfrm>
              <a:off x="612" y="2704"/>
              <a:ext cx="1872" cy="0"/>
            </a:xfrm>
            <a:prstGeom prst="line">
              <a:avLst/>
            </a:prstGeom>
            <a:ln w="9525" cap="flat" cmpd="sng">
              <a:solidFill>
                <a:schemeClr val="tx1"/>
              </a:solidFill>
              <a:prstDash val="solid"/>
              <a:headEnd type="none" w="med" len="med"/>
              <a:tailEnd type="none" w="med" len="med"/>
            </a:ln>
          </p:spPr>
        </p:sp>
        <p:sp>
          <p:nvSpPr>
            <p:cNvPr id="66570" name="Line 33"/>
            <p:cNvSpPr/>
            <p:nvPr/>
          </p:nvSpPr>
          <p:spPr>
            <a:xfrm>
              <a:off x="1474" y="2242"/>
              <a:ext cx="0" cy="598"/>
            </a:xfrm>
            <a:prstGeom prst="line">
              <a:avLst/>
            </a:prstGeom>
            <a:ln w="9525" cap="flat" cmpd="sng">
              <a:solidFill>
                <a:schemeClr val="tx1"/>
              </a:solidFill>
              <a:prstDash val="solid"/>
              <a:headEnd type="none" w="med" len="med"/>
              <a:tailEnd type="none" w="med" len="med"/>
            </a:ln>
          </p:spPr>
        </p:sp>
        <p:sp>
          <p:nvSpPr>
            <p:cNvPr id="66571" name="Text Box 34"/>
            <p:cNvSpPr txBox="1"/>
            <p:nvPr/>
          </p:nvSpPr>
          <p:spPr>
            <a:xfrm>
              <a:off x="1159" y="2002"/>
              <a:ext cx="996" cy="2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材料采购</a:t>
              </a:r>
              <a:endParaRPr lang="zh-CN" altLang="en-US" sz="1600" dirty="0">
                <a:latin typeface="Times New Roman" panose="02020603050405020304" pitchFamily="18" charset="0"/>
              </a:endParaRPr>
            </a:p>
          </p:txBody>
        </p:sp>
        <p:sp>
          <p:nvSpPr>
            <p:cNvPr id="66572" name="Text Box 35"/>
            <p:cNvSpPr txBox="1"/>
            <p:nvPr/>
          </p:nvSpPr>
          <p:spPr>
            <a:xfrm>
              <a:off x="343" y="2341"/>
              <a:ext cx="1332" cy="28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50000"/>
                </a:lnSpc>
                <a:spcBef>
                  <a:spcPct val="50000"/>
                </a:spcBef>
                <a:buClrTx/>
                <a:buSzTx/>
                <a:buFontTx/>
                <a:buNone/>
              </a:pPr>
              <a:r>
                <a:rPr lang="zh-CN" altLang="en-US" sz="1600" dirty="0">
                  <a:latin typeface="Times New Roman" panose="02020603050405020304" pitchFamily="18" charset="0"/>
                </a:rPr>
                <a:t>购入材料的买价、</a:t>
              </a:r>
              <a:endParaRPr lang="zh-CN" altLang="en-US" sz="1600" dirty="0">
                <a:latin typeface="Times New Roman" panose="02020603050405020304" pitchFamily="18" charset="0"/>
              </a:endParaRPr>
            </a:p>
            <a:p>
              <a:pPr marL="0" lvl="0" indent="0" eaLnBrk="1" hangingPunct="1">
                <a:lnSpc>
                  <a:spcPct val="50000"/>
                </a:lnSpc>
                <a:spcBef>
                  <a:spcPct val="50000"/>
                </a:spcBef>
                <a:buClrTx/>
                <a:buSzTx/>
                <a:buFontTx/>
                <a:buNone/>
              </a:pPr>
              <a:r>
                <a:rPr lang="zh-CN" altLang="en-US" sz="1600" dirty="0">
                  <a:latin typeface="Times New Roman" panose="02020603050405020304" pitchFamily="18" charset="0"/>
                </a:rPr>
                <a:t>采购费用</a:t>
              </a:r>
              <a:endParaRPr lang="zh-CN" altLang="en-US" sz="1600" dirty="0">
                <a:latin typeface="Times New Roman" panose="02020603050405020304" pitchFamily="18" charset="0"/>
              </a:endParaRPr>
            </a:p>
          </p:txBody>
        </p:sp>
        <p:sp>
          <p:nvSpPr>
            <p:cNvPr id="66573" name="Text Box 36"/>
            <p:cNvSpPr txBox="1"/>
            <p:nvPr/>
          </p:nvSpPr>
          <p:spPr>
            <a:xfrm>
              <a:off x="1615" y="2278"/>
              <a:ext cx="1212" cy="36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结转已验收入库材料的实际成本</a:t>
              </a:r>
              <a:endParaRPr lang="zh-CN" altLang="en-US" sz="1600" dirty="0">
                <a:latin typeface="Times New Roman" panose="02020603050405020304" pitchFamily="18" charset="0"/>
              </a:endParaRPr>
            </a:p>
          </p:txBody>
        </p:sp>
        <p:sp>
          <p:nvSpPr>
            <p:cNvPr id="66574" name="Text Box 37"/>
            <p:cNvSpPr txBox="1"/>
            <p:nvPr/>
          </p:nvSpPr>
          <p:spPr>
            <a:xfrm>
              <a:off x="535" y="2704"/>
              <a:ext cx="912" cy="36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在途材料的实际成本</a:t>
              </a:r>
              <a:endParaRPr lang="zh-CN" altLang="en-US" sz="1600" dirty="0">
                <a:latin typeface="Times New Roman" panose="02020603050405020304" pitchFamily="18" charset="0"/>
              </a:endParaRP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3524">
                                            <p:txEl>
                                              <p:charRg st="0" end="29"/>
                                            </p:txEl>
                                          </p:spTgt>
                                        </p:tgtEl>
                                        <p:attrNameLst>
                                          <p:attrName>style.visibility</p:attrName>
                                        </p:attrNameLst>
                                      </p:cBhvr>
                                      <p:to>
                                        <p:strVal val="visible"/>
                                      </p:to>
                                    </p:set>
                                    <p:anim calcmode="lin" valueType="num">
                                      <p:cBhvr additive="base">
                                        <p:cTn id="7" dur="500" fill="hold"/>
                                        <p:tgtEl>
                                          <p:spTgt spid="363524">
                                            <p:txEl>
                                              <p:charRg st="0" end="29"/>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3524">
                                            <p:txEl>
                                              <p:charRg st="0" end="29"/>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63524">
                                            <p:txEl>
                                              <p:charRg st="29" end="50"/>
                                            </p:txEl>
                                          </p:spTgt>
                                        </p:tgtEl>
                                        <p:attrNameLst>
                                          <p:attrName>style.visibility</p:attrName>
                                        </p:attrNameLst>
                                      </p:cBhvr>
                                      <p:to>
                                        <p:strVal val="visible"/>
                                      </p:to>
                                    </p:set>
                                    <p:anim calcmode="lin" valueType="num">
                                      <p:cBhvr additive="base">
                                        <p:cTn id="12" dur="500" fill="hold"/>
                                        <p:tgtEl>
                                          <p:spTgt spid="363524">
                                            <p:txEl>
                                              <p:charRg st="29" end="5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63524">
                                            <p:txEl>
                                              <p:charRg st="29" end="5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63524">
                                            <p:txEl>
                                              <p:charRg st="50" end="79"/>
                                            </p:txEl>
                                          </p:spTgt>
                                        </p:tgtEl>
                                        <p:attrNameLst>
                                          <p:attrName>style.visibility</p:attrName>
                                        </p:attrNameLst>
                                      </p:cBhvr>
                                      <p:to>
                                        <p:strVal val="visible"/>
                                      </p:to>
                                    </p:set>
                                    <p:anim calcmode="lin" valueType="num">
                                      <p:cBhvr additive="base">
                                        <p:cTn id="17" dur="500" fill="hold"/>
                                        <p:tgtEl>
                                          <p:spTgt spid="363524">
                                            <p:txEl>
                                              <p:charRg st="50" end="79"/>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63524">
                                            <p:txEl>
                                              <p:charRg st="50" end="79"/>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363524">
                                            <p:txEl>
                                              <p:charRg st="79" end="102"/>
                                            </p:txEl>
                                          </p:spTgt>
                                        </p:tgtEl>
                                        <p:attrNameLst>
                                          <p:attrName>style.visibility</p:attrName>
                                        </p:attrNameLst>
                                      </p:cBhvr>
                                      <p:to>
                                        <p:strVal val="visible"/>
                                      </p:to>
                                    </p:set>
                                    <p:anim calcmode="lin" valueType="num">
                                      <p:cBhvr additive="base">
                                        <p:cTn id="22" dur="500" fill="hold"/>
                                        <p:tgtEl>
                                          <p:spTgt spid="363524">
                                            <p:txEl>
                                              <p:charRg st="79" end="10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363524">
                                            <p:txEl>
                                              <p:charRg st="79" end="102"/>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363524">
                                            <p:txEl>
                                              <p:charRg st="102" end="118"/>
                                            </p:txEl>
                                          </p:spTgt>
                                        </p:tgtEl>
                                        <p:attrNameLst>
                                          <p:attrName>style.visibility</p:attrName>
                                        </p:attrNameLst>
                                      </p:cBhvr>
                                      <p:to>
                                        <p:strVal val="visible"/>
                                      </p:to>
                                    </p:set>
                                    <p:anim calcmode="lin" valueType="num">
                                      <p:cBhvr additive="base">
                                        <p:cTn id="27" dur="500" fill="hold"/>
                                        <p:tgtEl>
                                          <p:spTgt spid="363524">
                                            <p:txEl>
                                              <p:charRg st="102" end="118"/>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63524">
                                            <p:txEl>
                                              <p:charRg st="102" end="118"/>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363524">
                                            <p:txEl>
                                              <p:charRg st="118" end="128"/>
                                            </p:txEl>
                                          </p:spTgt>
                                        </p:tgtEl>
                                        <p:attrNameLst>
                                          <p:attrName>style.visibility</p:attrName>
                                        </p:attrNameLst>
                                      </p:cBhvr>
                                      <p:to>
                                        <p:strVal val="visible"/>
                                      </p:to>
                                    </p:set>
                                    <p:anim calcmode="lin" valueType="num">
                                      <p:cBhvr additive="base">
                                        <p:cTn id="32" dur="500" fill="hold"/>
                                        <p:tgtEl>
                                          <p:spTgt spid="363524">
                                            <p:txEl>
                                              <p:charRg st="118" end="128"/>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363524">
                                            <p:txEl>
                                              <p:charRg st="118" end="12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24" grpId="0" advAuto="100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pic>
        <p:nvPicPr>
          <p:cNvPr id="67587" name="Picture 5" descr="01300000184180121825760080371"/>
          <p:cNvPicPr>
            <a:picLocks noChangeAspect="1"/>
          </p:cNvPicPr>
          <p:nvPr/>
        </p:nvPicPr>
        <p:blipFill>
          <a:blip r:embed="rId1"/>
          <a:stretch>
            <a:fillRect/>
          </a:stretch>
        </p:blipFill>
        <p:spPr>
          <a:xfrm>
            <a:off x="971550" y="1700213"/>
            <a:ext cx="6840538" cy="3963987"/>
          </a:xfrm>
          <a:prstGeom prst="rect">
            <a:avLst/>
          </a:prstGeom>
          <a:noFill/>
          <a:ln w="9525">
            <a:noFill/>
          </a:ln>
        </p:spPr>
      </p:pic>
    </p:spTree>
  </p:cSld>
  <p:clrMapOvr>
    <a:masterClrMapping/>
  </p:clrMapOvr>
  <p:transition spd="med">
    <p:rand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pic>
        <p:nvPicPr>
          <p:cNvPr id="68611" name="Picture 5" descr="a32098c2aeea3fbf"/>
          <p:cNvPicPr>
            <a:picLocks noChangeAspect="1"/>
          </p:cNvPicPr>
          <p:nvPr/>
        </p:nvPicPr>
        <p:blipFill>
          <a:blip r:embed="rId1"/>
          <a:stretch>
            <a:fillRect/>
          </a:stretch>
        </p:blipFill>
        <p:spPr>
          <a:xfrm>
            <a:off x="1714500" y="1585913"/>
            <a:ext cx="5715000" cy="3686175"/>
          </a:xfrm>
          <a:prstGeom prst="rect">
            <a:avLst/>
          </a:prstGeom>
          <a:noFill/>
          <a:ln w="9525">
            <a:noFill/>
          </a:ln>
        </p:spPr>
      </p:pic>
    </p:spTree>
  </p:cSld>
  <p:clrMapOvr>
    <a:masterClrMapping/>
  </p:clrMapOvr>
  <p:transition spd="med">
    <p:rand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pic>
        <p:nvPicPr>
          <p:cNvPr id="69635" name="Picture 7" descr="201205071534585003"/>
          <p:cNvPicPr>
            <a:picLocks noChangeAspect="1"/>
          </p:cNvPicPr>
          <p:nvPr/>
        </p:nvPicPr>
        <p:blipFill>
          <a:blip r:embed="rId1"/>
          <a:stretch>
            <a:fillRect/>
          </a:stretch>
        </p:blipFill>
        <p:spPr>
          <a:xfrm>
            <a:off x="1042988" y="2060575"/>
            <a:ext cx="6553200" cy="3708400"/>
          </a:xfrm>
          <a:prstGeom prst="rect">
            <a:avLst/>
          </a:prstGeom>
          <a:noFill/>
          <a:ln w="9525">
            <a:noFill/>
          </a:ln>
        </p:spPr>
      </p:pic>
    </p:spTree>
  </p:cSld>
  <p:clrMapOvr>
    <a:masterClrMapping/>
  </p:clrMapOvr>
  <p:transition spd="med">
    <p:rand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pic>
        <p:nvPicPr>
          <p:cNvPr id="70659" name="Picture 5" descr="商业承兑汇票遗失怎么办？&#10;">
            <a:hlinkClick r:id="rId1" tooltip="商业承兑汇票遗失怎么办？&#10;"/>
          </p:cNvPr>
          <p:cNvPicPr>
            <a:picLocks noChangeAspect="1"/>
          </p:cNvPicPr>
          <p:nvPr/>
        </p:nvPicPr>
        <p:blipFill>
          <a:blip r:embed="rId2"/>
          <a:stretch>
            <a:fillRect/>
          </a:stretch>
        </p:blipFill>
        <p:spPr>
          <a:xfrm>
            <a:off x="179388" y="2133600"/>
            <a:ext cx="8712200" cy="3289300"/>
          </a:xfrm>
          <a:prstGeom prst="rect">
            <a:avLst/>
          </a:prstGeom>
          <a:noFill/>
          <a:ln w="9525">
            <a:noFill/>
          </a:ln>
        </p:spPr>
      </p:pic>
    </p:spTree>
  </p:cSld>
  <p:clrMapOvr>
    <a:masterClrMapping/>
  </p:clrMapOvr>
  <p:transition spd="med">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Slide Number Placeholder 1"/>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pic>
        <p:nvPicPr>
          <p:cNvPr id="71683" name="Picture 2" descr="C:\Users\nancy\Desktop\20130801012005_92067.jpg"/>
          <p:cNvPicPr>
            <a:picLocks noChangeAspect="1"/>
          </p:cNvPicPr>
          <p:nvPr/>
        </p:nvPicPr>
        <p:blipFill>
          <a:blip r:embed="rId1"/>
          <a:stretch>
            <a:fillRect/>
          </a:stretch>
        </p:blipFill>
        <p:spPr>
          <a:xfrm>
            <a:off x="762000" y="1117600"/>
            <a:ext cx="7620000" cy="4622800"/>
          </a:xfrm>
          <a:prstGeom prst="rect">
            <a:avLst/>
          </a:prstGeom>
          <a:noFill/>
          <a:ln w="9525">
            <a:noFill/>
          </a:ln>
        </p:spPr>
      </p:pic>
    </p:spTree>
  </p:cSld>
  <p:clrMapOvr>
    <a:masterClrMapping/>
  </p:clrMapOvr>
  <p:transition spd="med">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64553" name="Rectangle 9"/>
          <p:cNvSpPr/>
          <p:nvPr/>
        </p:nvSpPr>
        <p:spPr>
          <a:xfrm>
            <a:off x="611188" y="712788"/>
            <a:ext cx="8420100" cy="6172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eaLnBrk="1" hangingPunct="1"/>
            <a:endParaRPr lang="zh-CN" altLang="en-US" sz="2400" dirty="0"/>
          </a:p>
          <a:p>
            <a:pPr marL="342900" lvl="0" indent="-342900" eaLnBrk="1" hangingPunct="1"/>
            <a:endParaRPr lang="zh-CN" altLang="en-US" sz="2400" dirty="0"/>
          </a:p>
          <a:p>
            <a:pPr marL="342900" lvl="0" indent="-342900" eaLnBrk="1" hangingPunct="1"/>
            <a:endParaRPr lang="zh-CN" altLang="en-US" sz="2400" dirty="0"/>
          </a:p>
          <a:p>
            <a:pPr marL="342900" lvl="0" indent="-342900" eaLnBrk="1" hangingPunct="1"/>
            <a:endParaRPr lang="zh-CN" altLang="en-US" sz="2400" dirty="0"/>
          </a:p>
          <a:p>
            <a:pPr marL="342900" lvl="0" indent="-342900" eaLnBrk="1" hangingPunct="1"/>
            <a:endParaRPr lang="zh-CN" altLang="en-US" sz="2400" dirty="0"/>
          </a:p>
          <a:p>
            <a:pPr marL="342900" lvl="0" indent="-342900" eaLnBrk="1" hangingPunct="1"/>
            <a:endParaRPr lang="zh-CN" altLang="en-US" sz="1600" dirty="0"/>
          </a:p>
          <a:p>
            <a:pPr marL="342900" lvl="0" indent="-342900" eaLnBrk="1" hangingPunct="1"/>
            <a:r>
              <a:rPr lang="zh-CN" altLang="en-US" sz="1600" dirty="0"/>
              <a:t>（二</a:t>
            </a:r>
            <a:r>
              <a:rPr lang="en-US" altLang="zh-CN" sz="1600" dirty="0"/>
              <a:t>)</a:t>
            </a:r>
            <a:r>
              <a:rPr lang="zh-CN" altLang="en-US" sz="1600" dirty="0"/>
              <a:t>、主要经济业务的核算</a:t>
            </a:r>
            <a:endParaRPr lang="zh-CN" altLang="en-US" sz="1600" dirty="0"/>
          </a:p>
          <a:p>
            <a:pPr marL="342900" lvl="0" indent="-342900" eaLnBrk="1" hangingPunct="1"/>
            <a:r>
              <a:rPr lang="zh-CN" altLang="en-US" sz="1600" dirty="0"/>
              <a:t>例</a:t>
            </a:r>
            <a:r>
              <a:rPr lang="en-US" altLang="zh-CN" sz="1600" dirty="0"/>
              <a:t>6</a:t>
            </a:r>
            <a:r>
              <a:rPr lang="zh-CN" altLang="en-US" sz="1600" dirty="0"/>
              <a:t>、向外地某单位购入甲材料</a:t>
            </a:r>
            <a:r>
              <a:rPr lang="en-US" altLang="zh-CN" sz="1600" dirty="0"/>
              <a:t>4</a:t>
            </a:r>
            <a:r>
              <a:rPr lang="zh-CN" altLang="en-US" sz="1600" dirty="0"/>
              <a:t>，</a:t>
            </a:r>
            <a:r>
              <a:rPr lang="en-US" altLang="zh-CN" sz="1600" dirty="0"/>
              <a:t>000</a:t>
            </a:r>
            <a:r>
              <a:rPr lang="zh-CN" altLang="en-US" sz="1600" dirty="0"/>
              <a:t>公斤，每公斤</a:t>
            </a:r>
            <a:r>
              <a:rPr lang="en-US" altLang="zh-CN" sz="1600" dirty="0"/>
              <a:t>8</a:t>
            </a:r>
            <a:r>
              <a:rPr lang="zh-CN" altLang="en-US" sz="1600" dirty="0"/>
              <a:t>元；乙材料</a:t>
            </a:r>
            <a:r>
              <a:rPr lang="en-US" altLang="zh-CN" sz="1600" dirty="0"/>
              <a:t>2</a:t>
            </a:r>
            <a:r>
              <a:rPr lang="zh-CN" altLang="en-US" sz="1600" dirty="0"/>
              <a:t>，</a:t>
            </a:r>
            <a:r>
              <a:rPr lang="en-US" altLang="zh-CN" sz="1600" dirty="0"/>
              <a:t>000</a:t>
            </a:r>
            <a:r>
              <a:rPr lang="zh-CN" altLang="en-US" sz="1600" dirty="0"/>
              <a:t>公斤，每公</a:t>
            </a:r>
            <a:endParaRPr lang="zh-CN" altLang="en-US" sz="1600" dirty="0"/>
          </a:p>
          <a:p>
            <a:pPr marL="342900" lvl="0" indent="-342900" eaLnBrk="1" hangingPunct="1"/>
            <a:r>
              <a:rPr lang="zh-CN" altLang="en-US" sz="1600" dirty="0"/>
              <a:t>	   斤</a:t>
            </a:r>
            <a:r>
              <a:rPr lang="en-US" altLang="zh-CN" sz="1600" dirty="0"/>
              <a:t>4</a:t>
            </a:r>
            <a:r>
              <a:rPr lang="zh-CN" altLang="en-US" sz="1600" dirty="0"/>
              <a:t>元；共计</a:t>
            </a:r>
            <a:r>
              <a:rPr lang="en-US" altLang="zh-CN" sz="1600" dirty="0"/>
              <a:t>40</a:t>
            </a:r>
            <a:r>
              <a:rPr lang="zh-CN" altLang="en-US" sz="1600" dirty="0"/>
              <a:t>，</a:t>
            </a:r>
            <a:r>
              <a:rPr lang="en-US" altLang="zh-CN" sz="1600" dirty="0"/>
              <a:t>000</a:t>
            </a:r>
            <a:r>
              <a:rPr lang="zh-CN" altLang="en-US" sz="1600" dirty="0"/>
              <a:t>元，应交增值税税率</a:t>
            </a:r>
            <a:r>
              <a:rPr lang="en-US" altLang="zh-CN" sz="1600" dirty="0"/>
              <a:t>16%</a:t>
            </a:r>
            <a:r>
              <a:rPr lang="zh-CN" altLang="en-US" sz="1600" dirty="0"/>
              <a:t>，计</a:t>
            </a:r>
            <a:r>
              <a:rPr lang="en-US" altLang="zh-CN" sz="1600" dirty="0"/>
              <a:t>6</a:t>
            </a:r>
            <a:r>
              <a:rPr lang="zh-CN" altLang="en-US" sz="1600" dirty="0"/>
              <a:t>，</a:t>
            </a:r>
            <a:r>
              <a:rPr lang="en-US" altLang="zh-CN" sz="1600" dirty="0"/>
              <a:t>800</a:t>
            </a:r>
            <a:r>
              <a:rPr lang="zh-CN" altLang="en-US" sz="1600" dirty="0"/>
              <a:t>元。材料已验收入</a:t>
            </a:r>
            <a:endParaRPr lang="zh-CN" altLang="en-US" sz="1600" dirty="0"/>
          </a:p>
          <a:p>
            <a:pPr marL="342900" lvl="0" indent="-342900" eaLnBrk="1" hangingPunct="1"/>
            <a:r>
              <a:rPr lang="zh-CN" altLang="en-US" sz="1600" dirty="0"/>
              <a:t>	    库，货款以商业承兑汇票一张付讫。</a:t>
            </a:r>
            <a:endParaRPr lang="zh-CN" altLang="en-US" sz="1600" dirty="0"/>
          </a:p>
          <a:p>
            <a:pPr marL="342900" lvl="0" indent="-342900" eaLnBrk="1" hangingPunct="1"/>
            <a:r>
              <a:rPr lang="zh-CN" altLang="en-US" sz="1600" dirty="0"/>
              <a:t>		</a:t>
            </a:r>
            <a:r>
              <a:rPr lang="en-US" altLang="zh-CN" sz="1600" dirty="0"/>
              <a:t>(6)</a:t>
            </a:r>
            <a:r>
              <a:rPr lang="zh-CN" altLang="en-US" sz="1600" dirty="0"/>
              <a:t>借：材料采购		</a:t>
            </a:r>
            <a:r>
              <a:rPr lang="en-US" altLang="zh-CN" sz="1600" dirty="0"/>
              <a:t>40</a:t>
            </a:r>
            <a:r>
              <a:rPr lang="zh-CN" altLang="en-US" sz="1600" dirty="0"/>
              <a:t>，</a:t>
            </a:r>
            <a:r>
              <a:rPr lang="en-US" altLang="zh-CN" sz="1600" dirty="0"/>
              <a:t>000.00</a:t>
            </a:r>
            <a:endParaRPr lang="en-US" altLang="zh-CN" sz="1600" dirty="0"/>
          </a:p>
          <a:p>
            <a:pPr marL="342900" lvl="0" indent="-342900" eaLnBrk="1" hangingPunct="1"/>
            <a:r>
              <a:rPr lang="en-US" altLang="zh-CN" sz="1600" dirty="0"/>
              <a:t>		            </a:t>
            </a:r>
            <a:r>
              <a:rPr lang="zh-CN" altLang="en-US" sz="1600" dirty="0"/>
              <a:t>应交税费</a:t>
            </a:r>
            <a:r>
              <a:rPr lang="en-US" altLang="zh-CN" sz="1600" dirty="0">
                <a:latin typeface="Times New Roman" panose="02020603050405020304" pitchFamily="18" charset="0"/>
              </a:rPr>
              <a:t>—</a:t>
            </a:r>
            <a:r>
              <a:rPr lang="zh-CN" altLang="en-US" sz="1600" dirty="0"/>
              <a:t>应交增值税	</a:t>
            </a:r>
            <a:r>
              <a:rPr lang="en-US" altLang="zh-CN" sz="1600" dirty="0"/>
              <a:t>6</a:t>
            </a:r>
            <a:r>
              <a:rPr lang="zh-CN" altLang="en-US" sz="1600" dirty="0"/>
              <a:t>，</a:t>
            </a:r>
            <a:r>
              <a:rPr lang="en-US" altLang="zh-CN" sz="1600" dirty="0"/>
              <a:t>400.00</a:t>
            </a:r>
            <a:endParaRPr lang="en-US" altLang="zh-CN" sz="1600" dirty="0"/>
          </a:p>
          <a:p>
            <a:pPr marL="342900" lvl="0" indent="-342900" eaLnBrk="1" hangingPunct="1"/>
            <a:r>
              <a:rPr lang="en-US" altLang="zh-CN" sz="1600" dirty="0"/>
              <a:t>		            </a:t>
            </a:r>
            <a:r>
              <a:rPr lang="zh-CN" altLang="en-US" sz="1600" dirty="0"/>
              <a:t>贷：应付票据		</a:t>
            </a:r>
            <a:r>
              <a:rPr lang="en-US" altLang="zh-CN" sz="1600" dirty="0"/>
              <a:t>46</a:t>
            </a:r>
            <a:r>
              <a:rPr lang="zh-CN" altLang="en-US" sz="1600" dirty="0"/>
              <a:t>，</a:t>
            </a:r>
            <a:r>
              <a:rPr lang="en-US" altLang="zh-CN" sz="1600" dirty="0"/>
              <a:t>400.00</a:t>
            </a:r>
            <a:endParaRPr lang="en-US" altLang="zh-CN" sz="1600" dirty="0"/>
          </a:p>
          <a:p>
            <a:pPr marL="342900" lvl="0" indent="-342900" eaLnBrk="1" hangingPunct="1"/>
            <a:r>
              <a:rPr lang="zh-CN" altLang="en-US" sz="1600" dirty="0"/>
              <a:t>例</a:t>
            </a:r>
            <a:r>
              <a:rPr lang="en-US" altLang="zh-CN" sz="1600" dirty="0"/>
              <a:t>7</a:t>
            </a:r>
            <a:r>
              <a:rPr lang="zh-CN" altLang="en-US" sz="1600" dirty="0"/>
              <a:t>、向本地某单位购入丙材料</a:t>
            </a:r>
            <a:r>
              <a:rPr lang="en-US" altLang="zh-CN" sz="1600" dirty="0"/>
              <a:t>5</a:t>
            </a:r>
            <a:r>
              <a:rPr lang="zh-CN" altLang="en-US" sz="1600" dirty="0"/>
              <a:t>，</a:t>
            </a:r>
            <a:r>
              <a:rPr lang="en-US" altLang="zh-CN" sz="1600" dirty="0"/>
              <a:t>000</a:t>
            </a:r>
            <a:r>
              <a:rPr lang="zh-CN" altLang="en-US" sz="1600" dirty="0"/>
              <a:t>公斤，每公斤</a:t>
            </a:r>
            <a:r>
              <a:rPr lang="en-US" altLang="zh-CN" sz="1600" dirty="0"/>
              <a:t>10</a:t>
            </a:r>
            <a:r>
              <a:rPr lang="zh-CN" altLang="en-US" sz="1600" dirty="0"/>
              <a:t>元，计</a:t>
            </a:r>
            <a:r>
              <a:rPr lang="en-US" altLang="zh-CN" sz="1600" dirty="0"/>
              <a:t>50</a:t>
            </a:r>
            <a:r>
              <a:rPr lang="zh-CN" altLang="en-US" sz="1600" dirty="0"/>
              <a:t>，</a:t>
            </a:r>
            <a:r>
              <a:rPr lang="en-US" altLang="zh-CN" sz="1600" dirty="0"/>
              <a:t>000</a:t>
            </a:r>
            <a:r>
              <a:rPr lang="zh-CN" altLang="en-US" sz="1600" dirty="0"/>
              <a:t>元，应交增值 </a:t>
            </a:r>
            <a:endParaRPr lang="zh-CN" altLang="en-US" sz="1600" dirty="0"/>
          </a:p>
          <a:p>
            <a:pPr marL="342900" lvl="0" indent="-342900" eaLnBrk="1" hangingPunct="1"/>
            <a:r>
              <a:rPr lang="zh-CN" altLang="en-US" sz="1600" dirty="0"/>
              <a:t>          税税率</a:t>
            </a:r>
            <a:r>
              <a:rPr lang="en-US" altLang="zh-CN" sz="1600" dirty="0"/>
              <a:t>17%</a:t>
            </a:r>
            <a:r>
              <a:rPr lang="zh-CN" altLang="en-US" sz="1600" dirty="0"/>
              <a:t>计</a:t>
            </a:r>
            <a:r>
              <a:rPr lang="en-US" altLang="zh-CN" sz="1600" dirty="0"/>
              <a:t>8</a:t>
            </a:r>
            <a:r>
              <a:rPr lang="zh-CN" altLang="en-US" sz="1600" dirty="0"/>
              <a:t>，</a:t>
            </a:r>
            <a:r>
              <a:rPr lang="en-US" altLang="zh-CN" sz="1600" dirty="0"/>
              <a:t>500</a:t>
            </a:r>
            <a:r>
              <a:rPr lang="zh-CN" altLang="en-US" sz="1600" dirty="0"/>
              <a:t>元。材料以验收入库，货款以银行存款支付。</a:t>
            </a:r>
            <a:endParaRPr lang="zh-CN" altLang="en-US" sz="1600" dirty="0"/>
          </a:p>
          <a:p>
            <a:pPr marL="342900" lvl="0" indent="-342900" eaLnBrk="1" hangingPunct="1"/>
            <a:r>
              <a:rPr lang="zh-CN" altLang="en-US" sz="1600" dirty="0"/>
              <a:t>		</a:t>
            </a:r>
            <a:r>
              <a:rPr lang="en-US" altLang="zh-CN" sz="1600" dirty="0"/>
              <a:t>(7)</a:t>
            </a:r>
            <a:r>
              <a:rPr lang="zh-CN" altLang="en-US" sz="1600" dirty="0"/>
              <a:t>借：材料采购		</a:t>
            </a:r>
            <a:r>
              <a:rPr lang="en-US" altLang="zh-CN" sz="1600" dirty="0"/>
              <a:t>50</a:t>
            </a:r>
            <a:r>
              <a:rPr lang="zh-CN" altLang="en-US" sz="1600" dirty="0"/>
              <a:t>，</a:t>
            </a:r>
            <a:r>
              <a:rPr lang="en-US" altLang="zh-CN" sz="1600" dirty="0"/>
              <a:t>000.00</a:t>
            </a:r>
            <a:endParaRPr lang="en-US" altLang="zh-CN" sz="1600" dirty="0"/>
          </a:p>
          <a:p>
            <a:pPr marL="342900" lvl="0" indent="-342900" eaLnBrk="1" hangingPunct="1"/>
            <a:r>
              <a:rPr lang="en-US" altLang="zh-CN" sz="1600" dirty="0"/>
              <a:t>		            </a:t>
            </a:r>
            <a:r>
              <a:rPr lang="zh-CN" altLang="en-US" sz="1600" dirty="0"/>
              <a:t>应交税费</a:t>
            </a:r>
            <a:r>
              <a:rPr lang="en-US" altLang="zh-CN" sz="1600" dirty="0">
                <a:latin typeface="Times New Roman" panose="02020603050405020304" pitchFamily="18" charset="0"/>
              </a:rPr>
              <a:t>—</a:t>
            </a:r>
            <a:r>
              <a:rPr lang="zh-CN" altLang="en-US" sz="1600" dirty="0"/>
              <a:t>应交增值税	</a:t>
            </a:r>
            <a:r>
              <a:rPr lang="en-US" altLang="zh-CN" sz="1600" dirty="0"/>
              <a:t>8</a:t>
            </a:r>
            <a:r>
              <a:rPr lang="zh-CN" altLang="en-US" sz="1600" dirty="0"/>
              <a:t>，</a:t>
            </a:r>
            <a:r>
              <a:rPr lang="en-US" altLang="zh-CN" sz="1600" dirty="0"/>
              <a:t>500.00</a:t>
            </a:r>
            <a:endParaRPr lang="en-US" altLang="zh-CN" sz="1600" dirty="0"/>
          </a:p>
          <a:p>
            <a:pPr marL="342900" lvl="0" indent="-342900" eaLnBrk="1" hangingPunct="1"/>
            <a:r>
              <a:rPr lang="en-US" altLang="zh-CN" sz="1600" dirty="0"/>
              <a:t>		            </a:t>
            </a:r>
            <a:r>
              <a:rPr lang="zh-CN" altLang="en-US" sz="1600" dirty="0"/>
              <a:t>贷：银行存款		</a:t>
            </a:r>
            <a:r>
              <a:rPr lang="en-US" altLang="zh-CN" sz="1600" dirty="0"/>
              <a:t>58</a:t>
            </a:r>
            <a:r>
              <a:rPr lang="zh-CN" altLang="en-US" sz="1600" dirty="0"/>
              <a:t>，</a:t>
            </a:r>
            <a:r>
              <a:rPr lang="en-US" altLang="zh-CN" sz="1600" dirty="0"/>
              <a:t>500.00</a:t>
            </a:r>
            <a:endParaRPr lang="en-US" altLang="zh-CN" sz="1600" dirty="0"/>
          </a:p>
        </p:txBody>
      </p:sp>
      <p:grpSp>
        <p:nvGrpSpPr>
          <p:cNvPr id="2" name="Group 10"/>
          <p:cNvGrpSpPr/>
          <p:nvPr/>
        </p:nvGrpSpPr>
        <p:grpSpPr>
          <a:xfrm>
            <a:off x="827088" y="1474788"/>
            <a:ext cx="3943350" cy="1809750"/>
            <a:chOff x="672" y="300"/>
            <a:chExt cx="2484" cy="1140"/>
          </a:xfrm>
        </p:grpSpPr>
        <p:sp>
          <p:nvSpPr>
            <p:cNvPr id="72709" name="Text Box 11"/>
            <p:cNvSpPr txBox="1"/>
            <p:nvPr/>
          </p:nvSpPr>
          <p:spPr>
            <a:xfrm>
              <a:off x="672" y="672"/>
              <a:ext cx="936"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物资采购成本的构成</a:t>
              </a:r>
              <a:endParaRPr lang="zh-CN" altLang="en-US" sz="1800" dirty="0">
                <a:latin typeface="Times New Roman" panose="02020603050405020304" pitchFamily="18" charset="0"/>
              </a:endParaRPr>
            </a:p>
          </p:txBody>
        </p:sp>
        <p:sp>
          <p:nvSpPr>
            <p:cNvPr id="72710" name="AutoShape 12"/>
            <p:cNvSpPr/>
            <p:nvPr/>
          </p:nvSpPr>
          <p:spPr>
            <a:xfrm>
              <a:off x="1488" y="300"/>
              <a:ext cx="72" cy="1140"/>
            </a:xfrm>
            <a:prstGeom prst="leftBrace">
              <a:avLst>
                <a:gd name="adj1" fmla="val 131944"/>
                <a:gd name="adj2" fmla="val 50000"/>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
          <p:nvSpPr>
            <p:cNvPr id="72711" name="Text Box 13"/>
            <p:cNvSpPr txBox="1"/>
            <p:nvPr/>
          </p:nvSpPr>
          <p:spPr>
            <a:xfrm>
              <a:off x="1644" y="312"/>
              <a:ext cx="1512" cy="10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80000"/>
                </a:lnSpc>
                <a:spcBef>
                  <a:spcPct val="50000"/>
                </a:spcBef>
                <a:buClrTx/>
                <a:buSzTx/>
                <a:buFontTx/>
                <a:buNone/>
              </a:pPr>
              <a:r>
                <a:rPr lang="zh-CN" altLang="en-US" sz="1800" dirty="0">
                  <a:latin typeface="Times New Roman" panose="02020603050405020304" pitchFamily="18" charset="0"/>
                </a:rPr>
                <a:t>买价</a:t>
              </a:r>
              <a:endParaRPr lang="zh-CN" altLang="en-US" sz="1800" dirty="0">
                <a:latin typeface="Times New Roman" panose="02020603050405020304" pitchFamily="18" charset="0"/>
              </a:endParaRPr>
            </a:p>
            <a:p>
              <a:pPr marL="0" lvl="0" indent="0" eaLnBrk="1" hangingPunct="1">
                <a:lnSpc>
                  <a:spcPct val="80000"/>
                </a:lnSpc>
                <a:spcBef>
                  <a:spcPct val="50000"/>
                </a:spcBef>
                <a:buClrTx/>
                <a:buSzTx/>
                <a:buFontTx/>
                <a:buNone/>
              </a:pPr>
              <a:r>
                <a:rPr lang="zh-CN" altLang="en-US" sz="1800" dirty="0">
                  <a:latin typeface="Times New Roman" panose="02020603050405020304" pitchFamily="18" charset="0"/>
                </a:rPr>
                <a:t>运杂费</a:t>
              </a:r>
              <a:endParaRPr lang="zh-CN" altLang="en-US" sz="1800" dirty="0">
                <a:latin typeface="Times New Roman" panose="02020603050405020304" pitchFamily="18" charset="0"/>
              </a:endParaRPr>
            </a:p>
            <a:p>
              <a:pPr marL="0" lvl="0" indent="0" eaLnBrk="1" hangingPunct="1">
                <a:lnSpc>
                  <a:spcPct val="80000"/>
                </a:lnSpc>
                <a:spcBef>
                  <a:spcPct val="50000"/>
                </a:spcBef>
                <a:buClrTx/>
                <a:buSzTx/>
                <a:buFontTx/>
                <a:buNone/>
              </a:pPr>
              <a:r>
                <a:rPr lang="zh-CN" altLang="en-US" sz="1800" dirty="0">
                  <a:latin typeface="Times New Roman" panose="02020603050405020304" pitchFamily="18" charset="0"/>
                </a:rPr>
                <a:t>途中正常损耗</a:t>
              </a:r>
              <a:endParaRPr lang="zh-CN" altLang="en-US" sz="1800" dirty="0">
                <a:latin typeface="Times New Roman" panose="02020603050405020304" pitchFamily="18" charset="0"/>
              </a:endParaRPr>
            </a:p>
            <a:p>
              <a:pPr marL="0" lvl="0" indent="0" eaLnBrk="1" hangingPunct="1">
                <a:lnSpc>
                  <a:spcPct val="80000"/>
                </a:lnSpc>
                <a:spcBef>
                  <a:spcPct val="50000"/>
                </a:spcBef>
                <a:buClrTx/>
                <a:buSzTx/>
                <a:buFontTx/>
                <a:buNone/>
              </a:pPr>
              <a:r>
                <a:rPr lang="zh-CN" altLang="en-US" sz="1800" dirty="0">
                  <a:latin typeface="Times New Roman" panose="02020603050405020304" pitchFamily="18" charset="0"/>
                </a:rPr>
                <a:t>入库前整理挑选费用</a:t>
              </a:r>
              <a:endParaRPr lang="zh-CN" altLang="en-US" sz="1800" dirty="0">
                <a:latin typeface="Times New Roman" panose="02020603050405020304" pitchFamily="18" charset="0"/>
              </a:endParaRPr>
            </a:p>
            <a:p>
              <a:pPr marL="0" lvl="0" indent="0" eaLnBrk="1" hangingPunct="1">
                <a:lnSpc>
                  <a:spcPct val="80000"/>
                </a:lnSpc>
                <a:spcBef>
                  <a:spcPct val="50000"/>
                </a:spcBef>
                <a:buClrTx/>
                <a:buSzTx/>
                <a:buFontTx/>
                <a:buNone/>
              </a:pPr>
              <a:r>
                <a:rPr lang="zh-CN" altLang="en-US" sz="1800" dirty="0">
                  <a:latin typeface="Times New Roman" panose="02020603050405020304" pitchFamily="18" charset="0"/>
                </a:rPr>
                <a:t>其它费用</a:t>
              </a:r>
              <a:endParaRPr lang="zh-CN" altLang="en-US" sz="1800" dirty="0">
                <a:latin typeface="Times New Roman" panose="02020603050405020304" pitchFamily="18" charset="0"/>
              </a:endParaRP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364553">
                                            <p:txEl>
                                              <p:charRg st="6" end="20"/>
                                            </p:txEl>
                                          </p:spTgt>
                                        </p:tgtEl>
                                        <p:attrNameLst>
                                          <p:attrName>style.visibility</p:attrName>
                                        </p:attrNameLst>
                                      </p:cBhvr>
                                      <p:to>
                                        <p:strVal val="visible"/>
                                      </p:to>
                                    </p:set>
                                    <p:animEffect transition="in" filter="wipe(up)">
                                      <p:cBhvr>
                                        <p:cTn id="12" dur="500"/>
                                        <p:tgtEl>
                                          <p:spTgt spid="364553">
                                            <p:txEl>
                                              <p:charRg st="6" end="20"/>
                                            </p:txEl>
                                          </p:spTgt>
                                        </p:tgtEl>
                                      </p:cBhvr>
                                    </p:animEffect>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364553">
                                            <p:txEl>
                                              <p:charRg st="20" end="62"/>
                                            </p:txEl>
                                          </p:spTgt>
                                        </p:tgtEl>
                                        <p:attrNameLst>
                                          <p:attrName>style.visibility</p:attrName>
                                        </p:attrNameLst>
                                      </p:cBhvr>
                                      <p:to>
                                        <p:strVal val="visible"/>
                                      </p:to>
                                    </p:set>
                                    <p:animEffect transition="in" filter="wipe(up)">
                                      <p:cBhvr>
                                        <p:cTn id="16" dur="500"/>
                                        <p:tgtEl>
                                          <p:spTgt spid="364553">
                                            <p:txEl>
                                              <p:charRg st="20" end="62"/>
                                            </p:txEl>
                                          </p:spTgt>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364553">
                                            <p:txEl>
                                              <p:charRg st="62" end="106"/>
                                            </p:txEl>
                                          </p:spTgt>
                                        </p:tgtEl>
                                        <p:attrNameLst>
                                          <p:attrName>style.visibility</p:attrName>
                                        </p:attrNameLst>
                                      </p:cBhvr>
                                      <p:to>
                                        <p:strVal val="visible"/>
                                      </p:to>
                                    </p:set>
                                    <p:animEffect transition="in" filter="wipe(up)">
                                      <p:cBhvr>
                                        <p:cTn id="20" dur="500"/>
                                        <p:tgtEl>
                                          <p:spTgt spid="364553">
                                            <p:txEl>
                                              <p:charRg st="62" end="106"/>
                                            </p:txEl>
                                          </p:spTgt>
                                        </p:tgtEl>
                                      </p:cBhvr>
                                    </p:animEffect>
                                  </p:childTnLst>
                                </p:cTn>
                              </p:par>
                            </p:childTnLst>
                          </p:cTn>
                        </p:par>
                        <p:par>
                          <p:cTn id="21" fill="hold">
                            <p:stCondLst>
                              <p:cond delay="2000"/>
                            </p:stCondLst>
                            <p:childTnLst>
                              <p:par>
                                <p:cTn id="22" presetID="22" presetClass="entr" presetSubtype="1" fill="hold" grpId="0" nodeType="afterEffect">
                                  <p:stCondLst>
                                    <p:cond delay="0"/>
                                  </p:stCondLst>
                                  <p:childTnLst>
                                    <p:set>
                                      <p:cBhvr>
                                        <p:cTn id="23" dur="1" fill="hold">
                                          <p:stCondLst>
                                            <p:cond delay="0"/>
                                          </p:stCondLst>
                                        </p:cTn>
                                        <p:tgtEl>
                                          <p:spTgt spid="364553">
                                            <p:txEl>
                                              <p:charRg st="106" end="128"/>
                                            </p:txEl>
                                          </p:spTgt>
                                        </p:tgtEl>
                                        <p:attrNameLst>
                                          <p:attrName>style.visibility</p:attrName>
                                        </p:attrNameLst>
                                      </p:cBhvr>
                                      <p:to>
                                        <p:strVal val="visible"/>
                                      </p:to>
                                    </p:set>
                                    <p:animEffect transition="in" filter="wipe(up)">
                                      <p:cBhvr>
                                        <p:cTn id="24" dur="500"/>
                                        <p:tgtEl>
                                          <p:spTgt spid="364553">
                                            <p:txEl>
                                              <p:charRg st="106" end="128"/>
                                            </p:txEl>
                                          </p:spTgt>
                                        </p:tgtEl>
                                      </p:cBhvr>
                                    </p:animEffect>
                                  </p:childTnLst>
                                </p:cTn>
                              </p:par>
                            </p:childTnLst>
                          </p:cTn>
                        </p:par>
                        <p:par>
                          <p:cTn id="25" fill="hold">
                            <p:stCondLst>
                              <p:cond delay="2500"/>
                            </p:stCondLst>
                            <p:childTnLst>
                              <p:par>
                                <p:cTn id="26" presetID="22" presetClass="entr" presetSubtype="1" fill="hold" grpId="0" nodeType="afterEffect">
                                  <p:stCondLst>
                                    <p:cond delay="0"/>
                                  </p:stCondLst>
                                  <p:childTnLst>
                                    <p:set>
                                      <p:cBhvr>
                                        <p:cTn id="27" dur="1" fill="hold">
                                          <p:stCondLst>
                                            <p:cond delay="0"/>
                                          </p:stCondLst>
                                        </p:cTn>
                                        <p:tgtEl>
                                          <p:spTgt spid="364553">
                                            <p:txEl>
                                              <p:charRg st="128" end="151"/>
                                            </p:txEl>
                                          </p:spTgt>
                                        </p:tgtEl>
                                        <p:attrNameLst>
                                          <p:attrName>style.visibility</p:attrName>
                                        </p:attrNameLst>
                                      </p:cBhvr>
                                      <p:to>
                                        <p:strVal val="visible"/>
                                      </p:to>
                                    </p:set>
                                    <p:animEffect transition="in" filter="wipe(up)">
                                      <p:cBhvr>
                                        <p:cTn id="28" dur="500"/>
                                        <p:tgtEl>
                                          <p:spTgt spid="364553">
                                            <p:txEl>
                                              <p:charRg st="128" end="151"/>
                                            </p:txEl>
                                          </p:spTgt>
                                        </p:tgtEl>
                                      </p:cBhvr>
                                    </p:animEffect>
                                  </p:childTnLst>
                                </p:cTn>
                              </p:par>
                            </p:childTnLst>
                          </p:cTn>
                        </p:par>
                        <p:par>
                          <p:cTn id="29" fill="hold">
                            <p:stCondLst>
                              <p:cond delay="3000"/>
                            </p:stCondLst>
                            <p:childTnLst>
                              <p:par>
                                <p:cTn id="30" presetID="22" presetClass="entr" presetSubtype="1" fill="hold" grpId="0" nodeType="afterEffect">
                                  <p:stCondLst>
                                    <p:cond delay="0"/>
                                  </p:stCondLst>
                                  <p:childTnLst>
                                    <p:set>
                                      <p:cBhvr>
                                        <p:cTn id="31" dur="1" fill="hold">
                                          <p:stCondLst>
                                            <p:cond delay="0"/>
                                          </p:stCondLst>
                                        </p:cTn>
                                        <p:tgtEl>
                                          <p:spTgt spid="364553">
                                            <p:txEl>
                                              <p:charRg st="151" end="185"/>
                                            </p:txEl>
                                          </p:spTgt>
                                        </p:tgtEl>
                                        <p:attrNameLst>
                                          <p:attrName>style.visibility</p:attrName>
                                        </p:attrNameLst>
                                      </p:cBhvr>
                                      <p:to>
                                        <p:strVal val="visible"/>
                                      </p:to>
                                    </p:set>
                                    <p:animEffect transition="in" filter="wipe(up)">
                                      <p:cBhvr>
                                        <p:cTn id="32" dur="500"/>
                                        <p:tgtEl>
                                          <p:spTgt spid="364553">
                                            <p:txEl>
                                              <p:charRg st="151" end="185"/>
                                            </p:txEl>
                                          </p:spTgt>
                                        </p:tgtEl>
                                      </p:cBhvr>
                                    </p:animEffect>
                                  </p:childTnLst>
                                </p:cTn>
                              </p:par>
                            </p:childTnLst>
                          </p:cTn>
                        </p:par>
                        <p:par>
                          <p:cTn id="33" fill="hold">
                            <p:stCondLst>
                              <p:cond delay="3500"/>
                            </p:stCondLst>
                            <p:childTnLst>
                              <p:par>
                                <p:cTn id="34" presetID="22" presetClass="entr" presetSubtype="1" fill="hold" grpId="0" nodeType="afterEffect">
                                  <p:stCondLst>
                                    <p:cond delay="0"/>
                                  </p:stCondLst>
                                  <p:childTnLst>
                                    <p:set>
                                      <p:cBhvr>
                                        <p:cTn id="35" dur="1" fill="hold">
                                          <p:stCondLst>
                                            <p:cond delay="0"/>
                                          </p:stCondLst>
                                        </p:cTn>
                                        <p:tgtEl>
                                          <p:spTgt spid="364553">
                                            <p:txEl>
                                              <p:charRg st="185" end="217"/>
                                            </p:txEl>
                                          </p:spTgt>
                                        </p:tgtEl>
                                        <p:attrNameLst>
                                          <p:attrName>style.visibility</p:attrName>
                                        </p:attrNameLst>
                                      </p:cBhvr>
                                      <p:to>
                                        <p:strVal val="visible"/>
                                      </p:to>
                                    </p:set>
                                    <p:animEffect transition="in" filter="wipe(up)">
                                      <p:cBhvr>
                                        <p:cTn id="36" dur="500"/>
                                        <p:tgtEl>
                                          <p:spTgt spid="364553">
                                            <p:txEl>
                                              <p:charRg st="185" end="217"/>
                                            </p:txEl>
                                          </p:spTgt>
                                        </p:tgtEl>
                                      </p:cBhvr>
                                    </p:animEffect>
                                  </p:childTnLst>
                                </p:cTn>
                              </p:par>
                            </p:childTnLst>
                          </p:cTn>
                        </p:par>
                        <p:par>
                          <p:cTn id="37" fill="hold">
                            <p:stCondLst>
                              <p:cond delay="4000"/>
                            </p:stCondLst>
                            <p:childTnLst>
                              <p:par>
                                <p:cTn id="38" presetID="22" presetClass="entr" presetSubtype="1" fill="hold" grpId="0" nodeType="afterEffect">
                                  <p:stCondLst>
                                    <p:cond delay="0"/>
                                  </p:stCondLst>
                                  <p:childTnLst>
                                    <p:set>
                                      <p:cBhvr>
                                        <p:cTn id="39" dur="1" fill="hold">
                                          <p:stCondLst>
                                            <p:cond delay="0"/>
                                          </p:stCondLst>
                                        </p:cTn>
                                        <p:tgtEl>
                                          <p:spTgt spid="364553">
                                            <p:txEl>
                                              <p:charRg st="217" end="261"/>
                                            </p:txEl>
                                          </p:spTgt>
                                        </p:tgtEl>
                                        <p:attrNameLst>
                                          <p:attrName>style.visibility</p:attrName>
                                        </p:attrNameLst>
                                      </p:cBhvr>
                                      <p:to>
                                        <p:strVal val="visible"/>
                                      </p:to>
                                    </p:set>
                                    <p:animEffect transition="in" filter="wipe(up)">
                                      <p:cBhvr>
                                        <p:cTn id="40" dur="500"/>
                                        <p:tgtEl>
                                          <p:spTgt spid="364553">
                                            <p:txEl>
                                              <p:charRg st="217" end="261"/>
                                            </p:txEl>
                                          </p:spTgt>
                                        </p:tgtEl>
                                      </p:cBhvr>
                                    </p:animEffect>
                                  </p:childTnLst>
                                </p:cTn>
                              </p:par>
                            </p:childTnLst>
                          </p:cTn>
                        </p:par>
                        <p:par>
                          <p:cTn id="41" fill="hold">
                            <p:stCondLst>
                              <p:cond delay="4500"/>
                            </p:stCondLst>
                            <p:childTnLst>
                              <p:par>
                                <p:cTn id="42" presetID="22" presetClass="entr" presetSubtype="1" fill="hold" grpId="0" nodeType="afterEffect">
                                  <p:stCondLst>
                                    <p:cond delay="0"/>
                                  </p:stCondLst>
                                  <p:childTnLst>
                                    <p:set>
                                      <p:cBhvr>
                                        <p:cTn id="43" dur="1" fill="hold">
                                          <p:stCondLst>
                                            <p:cond delay="0"/>
                                          </p:stCondLst>
                                        </p:cTn>
                                        <p:tgtEl>
                                          <p:spTgt spid="364553">
                                            <p:txEl>
                                              <p:charRg st="261" end="304"/>
                                            </p:txEl>
                                          </p:spTgt>
                                        </p:tgtEl>
                                        <p:attrNameLst>
                                          <p:attrName>style.visibility</p:attrName>
                                        </p:attrNameLst>
                                      </p:cBhvr>
                                      <p:to>
                                        <p:strVal val="visible"/>
                                      </p:to>
                                    </p:set>
                                    <p:animEffect transition="in" filter="wipe(up)">
                                      <p:cBhvr>
                                        <p:cTn id="44" dur="500"/>
                                        <p:tgtEl>
                                          <p:spTgt spid="364553">
                                            <p:txEl>
                                              <p:charRg st="261" end="304"/>
                                            </p:txEl>
                                          </p:spTgt>
                                        </p:tgtEl>
                                      </p:cBhvr>
                                    </p:animEffect>
                                  </p:childTnLst>
                                </p:cTn>
                              </p:par>
                            </p:childTnLst>
                          </p:cTn>
                        </p:par>
                        <p:par>
                          <p:cTn id="45" fill="hold">
                            <p:stCondLst>
                              <p:cond delay="5000"/>
                            </p:stCondLst>
                            <p:childTnLst>
                              <p:par>
                                <p:cTn id="46" presetID="22" presetClass="entr" presetSubtype="1" fill="hold" grpId="0" nodeType="afterEffect">
                                  <p:stCondLst>
                                    <p:cond delay="0"/>
                                  </p:stCondLst>
                                  <p:childTnLst>
                                    <p:set>
                                      <p:cBhvr>
                                        <p:cTn id="47" dur="1" fill="hold">
                                          <p:stCondLst>
                                            <p:cond delay="0"/>
                                          </p:stCondLst>
                                        </p:cTn>
                                        <p:tgtEl>
                                          <p:spTgt spid="364553">
                                            <p:txEl>
                                              <p:charRg st="304" end="327"/>
                                            </p:txEl>
                                          </p:spTgt>
                                        </p:tgtEl>
                                        <p:attrNameLst>
                                          <p:attrName>style.visibility</p:attrName>
                                        </p:attrNameLst>
                                      </p:cBhvr>
                                      <p:to>
                                        <p:strVal val="visible"/>
                                      </p:to>
                                    </p:set>
                                    <p:animEffect transition="in" filter="wipe(up)">
                                      <p:cBhvr>
                                        <p:cTn id="48" dur="500"/>
                                        <p:tgtEl>
                                          <p:spTgt spid="364553">
                                            <p:txEl>
                                              <p:charRg st="304" end="327"/>
                                            </p:txEl>
                                          </p:spTgt>
                                        </p:tgtEl>
                                      </p:cBhvr>
                                    </p:animEffect>
                                  </p:childTnLst>
                                </p:cTn>
                              </p:par>
                            </p:childTnLst>
                          </p:cTn>
                        </p:par>
                        <p:par>
                          <p:cTn id="49" fill="hold">
                            <p:stCondLst>
                              <p:cond delay="5500"/>
                            </p:stCondLst>
                            <p:childTnLst>
                              <p:par>
                                <p:cTn id="50" presetID="22" presetClass="entr" presetSubtype="1" fill="hold" grpId="0" nodeType="afterEffect">
                                  <p:stCondLst>
                                    <p:cond delay="0"/>
                                  </p:stCondLst>
                                  <p:childTnLst>
                                    <p:set>
                                      <p:cBhvr>
                                        <p:cTn id="51" dur="1" fill="hold">
                                          <p:stCondLst>
                                            <p:cond delay="0"/>
                                          </p:stCondLst>
                                        </p:cTn>
                                        <p:tgtEl>
                                          <p:spTgt spid="364553">
                                            <p:txEl>
                                              <p:charRg st="327" end="361"/>
                                            </p:txEl>
                                          </p:spTgt>
                                        </p:tgtEl>
                                        <p:attrNameLst>
                                          <p:attrName>style.visibility</p:attrName>
                                        </p:attrNameLst>
                                      </p:cBhvr>
                                      <p:to>
                                        <p:strVal val="visible"/>
                                      </p:to>
                                    </p:set>
                                    <p:animEffect transition="in" filter="wipe(up)">
                                      <p:cBhvr>
                                        <p:cTn id="52" dur="500"/>
                                        <p:tgtEl>
                                          <p:spTgt spid="364553">
                                            <p:txEl>
                                              <p:charRg st="327" end="361"/>
                                            </p:txEl>
                                          </p:spTgt>
                                        </p:tgtEl>
                                      </p:cBhvr>
                                    </p:animEffect>
                                  </p:childTnLst>
                                </p:cTn>
                              </p:par>
                            </p:childTnLst>
                          </p:cTn>
                        </p:par>
                        <p:par>
                          <p:cTn id="53" fill="hold">
                            <p:stCondLst>
                              <p:cond delay="6000"/>
                            </p:stCondLst>
                            <p:childTnLst>
                              <p:par>
                                <p:cTn id="54" presetID="22" presetClass="entr" presetSubtype="1" fill="hold" grpId="0" nodeType="afterEffect">
                                  <p:stCondLst>
                                    <p:cond delay="0"/>
                                  </p:stCondLst>
                                  <p:childTnLst>
                                    <p:set>
                                      <p:cBhvr>
                                        <p:cTn id="55" dur="1" fill="hold">
                                          <p:stCondLst>
                                            <p:cond delay="0"/>
                                          </p:stCondLst>
                                        </p:cTn>
                                        <p:tgtEl>
                                          <p:spTgt spid="364553">
                                            <p:txEl>
                                              <p:charRg st="361" end="393"/>
                                            </p:txEl>
                                          </p:spTgt>
                                        </p:tgtEl>
                                        <p:attrNameLst>
                                          <p:attrName>style.visibility</p:attrName>
                                        </p:attrNameLst>
                                      </p:cBhvr>
                                      <p:to>
                                        <p:strVal val="visible"/>
                                      </p:to>
                                    </p:set>
                                    <p:animEffect transition="in" filter="wipe(up)">
                                      <p:cBhvr>
                                        <p:cTn id="56" dur="500"/>
                                        <p:tgtEl>
                                          <p:spTgt spid="364553">
                                            <p:txEl>
                                              <p:charRg st="361" end="39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53" grpId="0" advAuto="100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65572" name="Rectangle 4"/>
          <p:cNvSpPr/>
          <p:nvPr/>
        </p:nvSpPr>
        <p:spPr>
          <a:xfrm>
            <a:off x="438150" y="1989138"/>
            <a:ext cx="8705850" cy="6172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eaLnBrk="1" hangingPunct="1"/>
            <a:r>
              <a:rPr lang="zh-CN" altLang="en-US" sz="1800" dirty="0"/>
              <a:t>例</a:t>
            </a:r>
            <a:r>
              <a:rPr lang="en-US" altLang="zh-CN" sz="1800" dirty="0"/>
              <a:t>8</a:t>
            </a:r>
            <a:r>
              <a:rPr lang="zh-CN" altLang="en-US" sz="1800" dirty="0"/>
              <a:t>、以银行存款支付甲、乙、丙三种材料，装卸费用</a:t>
            </a:r>
            <a:r>
              <a:rPr lang="en-US" altLang="zh-CN" sz="1800" dirty="0"/>
              <a:t>1</a:t>
            </a:r>
            <a:r>
              <a:rPr lang="zh-CN" altLang="en-US" sz="1800" dirty="0"/>
              <a:t>，</a:t>
            </a:r>
            <a:r>
              <a:rPr lang="en-US" altLang="zh-CN" sz="1800" dirty="0"/>
              <a:t>760</a:t>
            </a:r>
            <a:r>
              <a:rPr lang="zh-CN" altLang="en-US" sz="1800" dirty="0"/>
              <a:t>元，以现金支付装卸</a:t>
            </a:r>
            <a:r>
              <a:rPr lang="en-US" altLang="zh-CN" sz="1800" dirty="0"/>
              <a:t>.</a:t>
            </a:r>
            <a:endParaRPr lang="en-US" altLang="zh-CN" sz="1800" dirty="0"/>
          </a:p>
          <a:p>
            <a:pPr marL="342900" lvl="0" indent="-342900" eaLnBrk="1" hangingPunct="1"/>
            <a:r>
              <a:rPr lang="en-US" altLang="zh-CN" sz="1800" dirty="0"/>
              <a:t>	     </a:t>
            </a:r>
            <a:r>
              <a:rPr lang="zh-CN" altLang="en-US" sz="1800" dirty="0"/>
              <a:t>费</a:t>
            </a:r>
            <a:r>
              <a:rPr lang="en-US" altLang="zh-CN" sz="1800" dirty="0"/>
              <a:t>440</a:t>
            </a:r>
            <a:r>
              <a:rPr lang="zh-CN" altLang="en-US" sz="1800" dirty="0"/>
              <a:t>元。</a:t>
            </a:r>
            <a:endParaRPr lang="zh-CN" altLang="en-US" sz="1800" dirty="0"/>
          </a:p>
          <a:p>
            <a:pPr marL="342900" lvl="0" indent="-342900" eaLnBrk="1" hangingPunct="1"/>
            <a:r>
              <a:rPr lang="zh-CN" altLang="en-US" sz="1800" dirty="0"/>
              <a:t>		</a:t>
            </a:r>
            <a:r>
              <a:rPr lang="en-US" altLang="zh-CN" sz="1800" dirty="0"/>
              <a:t>(8)</a:t>
            </a:r>
            <a:r>
              <a:rPr lang="zh-CN" altLang="en-US" sz="1800" dirty="0"/>
              <a:t>借：材料采购		</a:t>
            </a:r>
            <a:r>
              <a:rPr lang="en-US" altLang="zh-CN" sz="1800" dirty="0"/>
              <a:t>2</a:t>
            </a:r>
            <a:r>
              <a:rPr lang="zh-CN" altLang="en-US" sz="1800" dirty="0"/>
              <a:t>，</a:t>
            </a:r>
            <a:r>
              <a:rPr lang="en-US" altLang="zh-CN" sz="1800" dirty="0"/>
              <a:t>200.00.</a:t>
            </a:r>
            <a:endParaRPr lang="en-US" altLang="zh-CN" sz="1800" dirty="0"/>
          </a:p>
          <a:p>
            <a:pPr marL="342900" lvl="0" indent="-342900" eaLnBrk="1" hangingPunct="1"/>
            <a:r>
              <a:rPr lang="en-US" altLang="zh-CN" sz="1800" dirty="0"/>
              <a:t>		             </a:t>
            </a:r>
            <a:r>
              <a:rPr lang="zh-CN" altLang="en-US" sz="1800" dirty="0"/>
              <a:t>贷：银行存款	</a:t>
            </a:r>
            <a:r>
              <a:rPr lang="en-US" altLang="zh-CN" sz="1800" dirty="0"/>
              <a:t>1</a:t>
            </a:r>
            <a:r>
              <a:rPr lang="zh-CN" altLang="en-US" sz="1800" dirty="0"/>
              <a:t>，</a:t>
            </a:r>
            <a:r>
              <a:rPr lang="en-US" altLang="zh-CN" sz="1800" dirty="0"/>
              <a:t>760.00.</a:t>
            </a:r>
            <a:endParaRPr lang="en-US" altLang="zh-CN" sz="1800" dirty="0"/>
          </a:p>
          <a:p>
            <a:pPr marL="342900" lvl="0" indent="-342900" eaLnBrk="1" hangingPunct="1"/>
            <a:r>
              <a:rPr lang="en-US" altLang="zh-CN" sz="1800" dirty="0"/>
              <a:t>			        </a:t>
            </a:r>
            <a:r>
              <a:rPr lang="zh-CN" altLang="en-US" sz="1800" dirty="0"/>
              <a:t>现金	                  </a:t>
            </a:r>
            <a:r>
              <a:rPr lang="en-US" altLang="zh-CN" sz="1800" dirty="0"/>
              <a:t>440.00.</a:t>
            </a:r>
            <a:endParaRPr lang="en-US" altLang="zh-CN" sz="1800" dirty="0"/>
          </a:p>
          <a:p>
            <a:pPr marL="342900" lvl="0" indent="-342900" eaLnBrk="1" hangingPunct="1"/>
            <a:r>
              <a:rPr lang="zh-CN" altLang="en-US" sz="1800" dirty="0"/>
              <a:t>例</a:t>
            </a:r>
            <a:r>
              <a:rPr lang="en-US" altLang="zh-CN" sz="1800" dirty="0"/>
              <a:t>9</a:t>
            </a:r>
            <a:r>
              <a:rPr lang="zh-CN" altLang="en-US" sz="1800" dirty="0"/>
              <a:t>、商业承兑汇票到期，以银行存款归还外地某工厂材料款</a:t>
            </a:r>
            <a:r>
              <a:rPr lang="en-US" altLang="zh-CN" sz="1800" dirty="0"/>
              <a:t>46</a:t>
            </a:r>
            <a:r>
              <a:rPr lang="zh-CN" altLang="en-US" sz="1800" dirty="0"/>
              <a:t>，</a:t>
            </a:r>
            <a:r>
              <a:rPr lang="en-US" altLang="zh-CN" sz="1800" dirty="0"/>
              <a:t>800</a:t>
            </a:r>
            <a:r>
              <a:rPr lang="zh-CN" altLang="en-US" sz="1800" dirty="0"/>
              <a:t>元。</a:t>
            </a:r>
            <a:endParaRPr lang="zh-CN" altLang="en-US" sz="1800" dirty="0"/>
          </a:p>
          <a:p>
            <a:pPr marL="342900" lvl="0" indent="-342900" eaLnBrk="1" hangingPunct="1"/>
            <a:r>
              <a:rPr lang="zh-CN" altLang="en-US" sz="1800" dirty="0"/>
              <a:t>		</a:t>
            </a:r>
            <a:r>
              <a:rPr lang="en-US" altLang="zh-CN" sz="1800" dirty="0"/>
              <a:t>(9)</a:t>
            </a:r>
            <a:r>
              <a:rPr lang="zh-CN" altLang="en-US" sz="1800" dirty="0"/>
              <a:t>借：应付票据		</a:t>
            </a:r>
            <a:r>
              <a:rPr lang="en-US" altLang="zh-CN" sz="1800" dirty="0"/>
              <a:t>46</a:t>
            </a:r>
            <a:r>
              <a:rPr lang="zh-CN" altLang="en-US" sz="1800" dirty="0"/>
              <a:t>，</a:t>
            </a:r>
            <a:r>
              <a:rPr lang="en-US" altLang="zh-CN" sz="1800" dirty="0"/>
              <a:t>800.00.</a:t>
            </a:r>
            <a:endParaRPr lang="en-US" altLang="zh-CN" sz="1800" dirty="0"/>
          </a:p>
          <a:p>
            <a:pPr marL="342900" lvl="0" indent="-342900" eaLnBrk="1" hangingPunct="1"/>
            <a:r>
              <a:rPr lang="en-US" altLang="zh-CN" sz="1800" dirty="0"/>
              <a:t>			</a:t>
            </a:r>
            <a:r>
              <a:rPr lang="zh-CN" altLang="en-US" sz="1800" dirty="0"/>
              <a:t>贷：银行存款	</a:t>
            </a:r>
            <a:r>
              <a:rPr lang="en-US" altLang="zh-CN" sz="1800" dirty="0"/>
              <a:t>46</a:t>
            </a:r>
            <a:r>
              <a:rPr lang="zh-CN" altLang="en-US" sz="1800" dirty="0"/>
              <a:t>，</a:t>
            </a:r>
            <a:r>
              <a:rPr lang="en-US" altLang="zh-CN" sz="1800" dirty="0"/>
              <a:t>800.00.</a:t>
            </a:r>
            <a:endParaRPr lang="en-US" altLang="zh-CN" sz="1800" dirty="0"/>
          </a:p>
          <a:p>
            <a:pPr marL="342900" lvl="0" indent="-342900" eaLnBrk="1" hangingPunct="1"/>
            <a:r>
              <a:rPr lang="zh-CN" altLang="en-US" sz="1800" dirty="0"/>
              <a:t>例</a:t>
            </a:r>
            <a:r>
              <a:rPr lang="en-US" altLang="zh-CN" sz="1800" dirty="0"/>
              <a:t>10</a:t>
            </a:r>
            <a:r>
              <a:rPr lang="zh-CN" altLang="en-US" sz="1800" dirty="0"/>
              <a:t>、结转三种材料实际采购总成本</a:t>
            </a:r>
            <a:r>
              <a:rPr lang="en-US" altLang="zh-CN" sz="1800" dirty="0"/>
              <a:t>92</a:t>
            </a:r>
            <a:r>
              <a:rPr lang="zh-CN" altLang="en-US" sz="1800" dirty="0"/>
              <a:t>，</a:t>
            </a:r>
            <a:r>
              <a:rPr lang="en-US" altLang="zh-CN" sz="1800" dirty="0"/>
              <a:t>200</a:t>
            </a:r>
            <a:r>
              <a:rPr lang="zh-CN" altLang="en-US" sz="1800" dirty="0"/>
              <a:t>元。</a:t>
            </a:r>
            <a:endParaRPr lang="zh-CN" altLang="en-US" sz="1800" dirty="0"/>
          </a:p>
          <a:p>
            <a:pPr marL="342900" lvl="0" indent="-342900" eaLnBrk="1" hangingPunct="1"/>
            <a:r>
              <a:rPr lang="zh-CN" altLang="en-US" sz="1800" dirty="0"/>
              <a:t>		</a:t>
            </a:r>
            <a:r>
              <a:rPr lang="en-US" altLang="zh-CN" sz="1800" dirty="0"/>
              <a:t>(10)</a:t>
            </a:r>
            <a:r>
              <a:rPr lang="zh-CN" altLang="en-US" sz="1800" dirty="0"/>
              <a:t>借：原材料		</a:t>
            </a:r>
            <a:r>
              <a:rPr lang="en-US" altLang="zh-CN" sz="1800" dirty="0"/>
              <a:t>92</a:t>
            </a:r>
            <a:r>
              <a:rPr lang="zh-CN" altLang="en-US" sz="1800" dirty="0"/>
              <a:t>，</a:t>
            </a:r>
            <a:r>
              <a:rPr lang="en-US" altLang="zh-CN" sz="1800" dirty="0"/>
              <a:t>200.00.</a:t>
            </a:r>
            <a:endParaRPr lang="en-US" altLang="zh-CN" sz="1800" dirty="0"/>
          </a:p>
          <a:p>
            <a:pPr marL="342900" lvl="0" indent="-342900" eaLnBrk="1" hangingPunct="1"/>
            <a:r>
              <a:rPr lang="en-US" altLang="zh-CN" sz="1800" dirty="0"/>
              <a:t>			</a:t>
            </a:r>
            <a:r>
              <a:rPr lang="zh-CN" altLang="en-US" sz="1800" dirty="0"/>
              <a:t>贷：材料采购	</a:t>
            </a:r>
            <a:r>
              <a:rPr lang="en-US" altLang="zh-CN" sz="1800" dirty="0"/>
              <a:t>92</a:t>
            </a:r>
            <a:r>
              <a:rPr lang="zh-CN" altLang="en-US" sz="1800" dirty="0"/>
              <a:t>，</a:t>
            </a:r>
            <a:r>
              <a:rPr lang="en-US" altLang="zh-CN" sz="1800" dirty="0"/>
              <a:t>200.00.</a:t>
            </a:r>
            <a:endParaRPr lang="en-US" altLang="zh-CN" sz="18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65572">
                                            <p:txEl>
                                              <p:charRg st="0" end="40"/>
                                            </p:txEl>
                                          </p:spTgt>
                                        </p:tgtEl>
                                        <p:attrNameLst>
                                          <p:attrName>style.visibility</p:attrName>
                                        </p:attrNameLst>
                                      </p:cBhvr>
                                      <p:to>
                                        <p:strVal val="visible"/>
                                      </p:to>
                                    </p:set>
                                    <p:animEffect transition="in" filter="barn(inVertical)">
                                      <p:cBhvr>
                                        <p:cTn id="7" dur="500"/>
                                        <p:tgtEl>
                                          <p:spTgt spid="365572">
                                            <p:txEl>
                                              <p:charRg st="0" end="40"/>
                                            </p:txEl>
                                          </p:spTgt>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65572">
                                            <p:txEl>
                                              <p:charRg st="40" end="53"/>
                                            </p:txEl>
                                          </p:spTgt>
                                        </p:tgtEl>
                                        <p:attrNameLst>
                                          <p:attrName>style.visibility</p:attrName>
                                        </p:attrNameLst>
                                      </p:cBhvr>
                                      <p:to>
                                        <p:strVal val="visible"/>
                                      </p:to>
                                    </p:set>
                                    <p:animEffect transition="in" filter="barn(inVertical)">
                                      <p:cBhvr>
                                        <p:cTn id="11" dur="500"/>
                                        <p:tgtEl>
                                          <p:spTgt spid="365572">
                                            <p:txEl>
                                              <p:charRg st="40" end="53"/>
                                            </p:txEl>
                                          </p:spTgt>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365572">
                                            <p:txEl>
                                              <p:charRg st="53" end="76"/>
                                            </p:txEl>
                                          </p:spTgt>
                                        </p:tgtEl>
                                        <p:attrNameLst>
                                          <p:attrName>style.visibility</p:attrName>
                                        </p:attrNameLst>
                                      </p:cBhvr>
                                      <p:to>
                                        <p:strVal val="visible"/>
                                      </p:to>
                                    </p:set>
                                    <p:animEffect transition="in" filter="barn(inVertical)">
                                      <p:cBhvr>
                                        <p:cTn id="15" dur="500"/>
                                        <p:tgtEl>
                                          <p:spTgt spid="365572">
                                            <p:txEl>
                                              <p:charRg st="53" end="76"/>
                                            </p:txEl>
                                          </p:spTgt>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65572">
                                            <p:txEl>
                                              <p:charRg st="76" end="108"/>
                                            </p:txEl>
                                          </p:spTgt>
                                        </p:tgtEl>
                                        <p:attrNameLst>
                                          <p:attrName>style.visibility</p:attrName>
                                        </p:attrNameLst>
                                      </p:cBhvr>
                                      <p:to>
                                        <p:strVal val="visible"/>
                                      </p:to>
                                    </p:set>
                                    <p:animEffect transition="in" filter="barn(inVertical)">
                                      <p:cBhvr>
                                        <p:cTn id="19" dur="500"/>
                                        <p:tgtEl>
                                          <p:spTgt spid="365572">
                                            <p:txEl>
                                              <p:charRg st="76" end="108"/>
                                            </p:txEl>
                                          </p:spTgt>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365572">
                                            <p:txEl>
                                              <p:charRg st="108" end="148"/>
                                            </p:txEl>
                                          </p:spTgt>
                                        </p:tgtEl>
                                        <p:attrNameLst>
                                          <p:attrName>style.visibility</p:attrName>
                                        </p:attrNameLst>
                                      </p:cBhvr>
                                      <p:to>
                                        <p:strVal val="visible"/>
                                      </p:to>
                                    </p:set>
                                    <p:animEffect transition="in" filter="barn(inVertical)">
                                      <p:cBhvr>
                                        <p:cTn id="23" dur="500"/>
                                        <p:tgtEl>
                                          <p:spTgt spid="365572">
                                            <p:txEl>
                                              <p:charRg st="108" end="148"/>
                                            </p:txEl>
                                          </p:spTgt>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365572">
                                            <p:txEl>
                                              <p:charRg st="148" end="184"/>
                                            </p:txEl>
                                          </p:spTgt>
                                        </p:tgtEl>
                                        <p:attrNameLst>
                                          <p:attrName>style.visibility</p:attrName>
                                        </p:attrNameLst>
                                      </p:cBhvr>
                                      <p:to>
                                        <p:strVal val="visible"/>
                                      </p:to>
                                    </p:set>
                                    <p:animEffect transition="in" filter="barn(inVertical)">
                                      <p:cBhvr>
                                        <p:cTn id="27" dur="500"/>
                                        <p:tgtEl>
                                          <p:spTgt spid="365572">
                                            <p:txEl>
                                              <p:charRg st="148" end="184"/>
                                            </p:txEl>
                                          </p:spTgt>
                                        </p:tgtEl>
                                      </p:cBhvr>
                                    </p:animEffect>
                                  </p:childTnLst>
                                </p:cTn>
                              </p:par>
                            </p:childTnLst>
                          </p:cTn>
                        </p:par>
                        <p:par>
                          <p:cTn id="28" fill="hold">
                            <p:stCondLst>
                              <p:cond delay="3000"/>
                            </p:stCondLst>
                            <p:childTnLst>
                              <p:par>
                                <p:cTn id="29" presetID="16" presetClass="entr" presetSubtype="21" fill="hold" grpId="0" nodeType="afterEffect">
                                  <p:stCondLst>
                                    <p:cond delay="0"/>
                                  </p:stCondLst>
                                  <p:childTnLst>
                                    <p:set>
                                      <p:cBhvr>
                                        <p:cTn id="30" dur="1" fill="hold">
                                          <p:stCondLst>
                                            <p:cond delay="0"/>
                                          </p:stCondLst>
                                        </p:cTn>
                                        <p:tgtEl>
                                          <p:spTgt spid="365572">
                                            <p:txEl>
                                              <p:charRg st="184" end="208"/>
                                            </p:txEl>
                                          </p:spTgt>
                                        </p:tgtEl>
                                        <p:attrNameLst>
                                          <p:attrName>style.visibility</p:attrName>
                                        </p:attrNameLst>
                                      </p:cBhvr>
                                      <p:to>
                                        <p:strVal val="visible"/>
                                      </p:to>
                                    </p:set>
                                    <p:animEffect transition="in" filter="barn(inVertical)">
                                      <p:cBhvr>
                                        <p:cTn id="31" dur="500"/>
                                        <p:tgtEl>
                                          <p:spTgt spid="365572">
                                            <p:txEl>
                                              <p:charRg st="184" end="208"/>
                                            </p:txEl>
                                          </p:spTgt>
                                        </p:tgtEl>
                                      </p:cBhvr>
                                    </p:animEffect>
                                  </p:childTnLst>
                                </p:cTn>
                              </p:par>
                            </p:childTnLst>
                          </p:cTn>
                        </p:par>
                        <p:par>
                          <p:cTn id="32" fill="hold">
                            <p:stCondLst>
                              <p:cond delay="3500"/>
                            </p:stCondLst>
                            <p:childTnLst>
                              <p:par>
                                <p:cTn id="33" presetID="16" presetClass="entr" presetSubtype="21" fill="hold" grpId="0" nodeType="afterEffect">
                                  <p:stCondLst>
                                    <p:cond delay="0"/>
                                  </p:stCondLst>
                                  <p:childTnLst>
                                    <p:set>
                                      <p:cBhvr>
                                        <p:cTn id="34" dur="1" fill="hold">
                                          <p:stCondLst>
                                            <p:cond delay="0"/>
                                          </p:stCondLst>
                                        </p:cTn>
                                        <p:tgtEl>
                                          <p:spTgt spid="365572">
                                            <p:txEl>
                                              <p:charRg st="208" end="229"/>
                                            </p:txEl>
                                          </p:spTgt>
                                        </p:tgtEl>
                                        <p:attrNameLst>
                                          <p:attrName>style.visibility</p:attrName>
                                        </p:attrNameLst>
                                      </p:cBhvr>
                                      <p:to>
                                        <p:strVal val="visible"/>
                                      </p:to>
                                    </p:set>
                                    <p:animEffect transition="in" filter="barn(inVertical)">
                                      <p:cBhvr>
                                        <p:cTn id="35" dur="500"/>
                                        <p:tgtEl>
                                          <p:spTgt spid="365572">
                                            <p:txEl>
                                              <p:charRg st="208" end="229"/>
                                            </p:txEl>
                                          </p:spTgt>
                                        </p:tgtEl>
                                      </p:cBhvr>
                                    </p:animEffect>
                                  </p:childTnLst>
                                </p:cTn>
                              </p:par>
                            </p:childTnLst>
                          </p:cTn>
                        </p:par>
                        <p:par>
                          <p:cTn id="36" fill="hold">
                            <p:stCondLst>
                              <p:cond delay="4000"/>
                            </p:stCondLst>
                            <p:childTnLst>
                              <p:par>
                                <p:cTn id="37" presetID="16" presetClass="entr" presetSubtype="21" fill="hold" grpId="0" nodeType="afterEffect">
                                  <p:stCondLst>
                                    <p:cond delay="0"/>
                                  </p:stCondLst>
                                  <p:childTnLst>
                                    <p:set>
                                      <p:cBhvr>
                                        <p:cTn id="38" dur="1" fill="hold">
                                          <p:stCondLst>
                                            <p:cond delay="0"/>
                                          </p:stCondLst>
                                        </p:cTn>
                                        <p:tgtEl>
                                          <p:spTgt spid="365572">
                                            <p:txEl>
                                              <p:charRg st="229" end="255"/>
                                            </p:txEl>
                                          </p:spTgt>
                                        </p:tgtEl>
                                        <p:attrNameLst>
                                          <p:attrName>style.visibility</p:attrName>
                                        </p:attrNameLst>
                                      </p:cBhvr>
                                      <p:to>
                                        <p:strVal val="visible"/>
                                      </p:to>
                                    </p:set>
                                    <p:animEffect transition="in" filter="barn(inVertical)">
                                      <p:cBhvr>
                                        <p:cTn id="39" dur="500"/>
                                        <p:tgtEl>
                                          <p:spTgt spid="365572">
                                            <p:txEl>
                                              <p:charRg st="229" end="255"/>
                                            </p:txEl>
                                          </p:spTgt>
                                        </p:tgtEl>
                                      </p:cBhvr>
                                    </p:animEffect>
                                  </p:childTnLst>
                                </p:cTn>
                              </p:par>
                            </p:childTnLst>
                          </p:cTn>
                        </p:par>
                        <p:par>
                          <p:cTn id="40" fill="hold">
                            <p:stCondLst>
                              <p:cond delay="4500"/>
                            </p:stCondLst>
                            <p:childTnLst>
                              <p:par>
                                <p:cTn id="41" presetID="16" presetClass="entr" presetSubtype="21" fill="hold" grpId="0" nodeType="afterEffect">
                                  <p:stCondLst>
                                    <p:cond delay="0"/>
                                  </p:stCondLst>
                                  <p:childTnLst>
                                    <p:set>
                                      <p:cBhvr>
                                        <p:cTn id="42" dur="1" fill="hold">
                                          <p:stCondLst>
                                            <p:cond delay="0"/>
                                          </p:stCondLst>
                                        </p:cTn>
                                        <p:tgtEl>
                                          <p:spTgt spid="365572">
                                            <p:txEl>
                                              <p:charRg st="255" end="279"/>
                                            </p:txEl>
                                          </p:spTgt>
                                        </p:tgtEl>
                                        <p:attrNameLst>
                                          <p:attrName>style.visibility</p:attrName>
                                        </p:attrNameLst>
                                      </p:cBhvr>
                                      <p:to>
                                        <p:strVal val="visible"/>
                                      </p:to>
                                    </p:set>
                                    <p:animEffect transition="in" filter="barn(inVertical)">
                                      <p:cBhvr>
                                        <p:cTn id="43" dur="500"/>
                                        <p:tgtEl>
                                          <p:spTgt spid="365572">
                                            <p:txEl>
                                              <p:charRg st="255" end="279"/>
                                            </p:txEl>
                                          </p:spTgt>
                                        </p:tgtEl>
                                      </p:cBhvr>
                                    </p:animEffect>
                                  </p:childTnLst>
                                </p:cTn>
                              </p:par>
                            </p:childTnLst>
                          </p:cTn>
                        </p:par>
                        <p:par>
                          <p:cTn id="44" fill="hold">
                            <p:stCondLst>
                              <p:cond delay="5000"/>
                            </p:stCondLst>
                            <p:childTnLst>
                              <p:par>
                                <p:cTn id="45" presetID="16" presetClass="entr" presetSubtype="21" fill="hold" grpId="0" nodeType="afterEffect">
                                  <p:stCondLst>
                                    <p:cond delay="0"/>
                                  </p:stCondLst>
                                  <p:childTnLst>
                                    <p:set>
                                      <p:cBhvr>
                                        <p:cTn id="46" dur="1" fill="hold">
                                          <p:stCondLst>
                                            <p:cond delay="0"/>
                                          </p:stCondLst>
                                        </p:cTn>
                                        <p:tgtEl>
                                          <p:spTgt spid="365572">
                                            <p:txEl>
                                              <p:charRg st="279" end="300"/>
                                            </p:txEl>
                                          </p:spTgt>
                                        </p:tgtEl>
                                        <p:attrNameLst>
                                          <p:attrName>style.visibility</p:attrName>
                                        </p:attrNameLst>
                                      </p:cBhvr>
                                      <p:to>
                                        <p:strVal val="visible"/>
                                      </p:to>
                                    </p:set>
                                    <p:animEffect transition="in" filter="barn(inVertical)">
                                      <p:cBhvr>
                                        <p:cTn id="47" dur="500"/>
                                        <p:tgtEl>
                                          <p:spTgt spid="365572">
                                            <p:txEl>
                                              <p:charRg st="279" end="30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572" grpId="0" advAuto="100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74755" name="Rectangle 4"/>
          <p:cNvSpPr/>
          <p:nvPr/>
        </p:nvSpPr>
        <p:spPr>
          <a:xfrm>
            <a:off x="900113" y="1700213"/>
            <a:ext cx="4572000" cy="7016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000" b="1" dirty="0">
                <a:hlinkClick r:id="" action="ppaction://noaction"/>
              </a:rPr>
              <a:t>三、	生产过程主要经济业务的核算</a:t>
            </a:r>
            <a:r>
              <a:rPr lang="en-US" altLang="zh-CN" sz="2000" b="1" dirty="0"/>
              <a:t>.</a:t>
            </a:r>
            <a:endParaRPr lang="en-US" altLang="zh-CN" sz="2000" b="1" dirty="0"/>
          </a:p>
          <a:p>
            <a:pPr marL="0" lvl="0" indent="0" eaLnBrk="1" hangingPunct="1">
              <a:spcBef>
                <a:spcPct val="0"/>
              </a:spcBef>
              <a:buClrTx/>
              <a:buSzTx/>
              <a:buFontTx/>
              <a:buNone/>
            </a:pPr>
            <a:r>
              <a:rPr lang="zh-CN" altLang="en-US" sz="2000" dirty="0"/>
              <a:t>（一）、账户的设置</a:t>
            </a:r>
            <a:r>
              <a:rPr lang="en-US" altLang="zh-CN" sz="2000" dirty="0"/>
              <a:t>.</a:t>
            </a:r>
            <a:endParaRPr lang="en-US" altLang="zh-CN" sz="2000" dirty="0"/>
          </a:p>
        </p:txBody>
      </p:sp>
      <p:grpSp>
        <p:nvGrpSpPr>
          <p:cNvPr id="2" name="Group 5"/>
          <p:cNvGrpSpPr/>
          <p:nvPr/>
        </p:nvGrpSpPr>
        <p:grpSpPr>
          <a:xfrm>
            <a:off x="571500" y="2565400"/>
            <a:ext cx="3848100" cy="1962150"/>
            <a:chOff x="360" y="2916"/>
            <a:chExt cx="2424" cy="1236"/>
          </a:xfrm>
        </p:grpSpPr>
        <p:sp>
          <p:nvSpPr>
            <p:cNvPr id="74781" name="Line 6"/>
            <p:cNvSpPr/>
            <p:nvPr/>
          </p:nvSpPr>
          <p:spPr>
            <a:xfrm>
              <a:off x="672" y="3132"/>
              <a:ext cx="1920" cy="0"/>
            </a:xfrm>
            <a:prstGeom prst="line">
              <a:avLst/>
            </a:prstGeom>
            <a:ln w="9525" cap="flat" cmpd="sng">
              <a:solidFill>
                <a:schemeClr val="tx1"/>
              </a:solidFill>
              <a:prstDash val="solid"/>
              <a:headEnd type="none" w="med" len="med"/>
              <a:tailEnd type="none" w="med" len="med"/>
            </a:ln>
          </p:spPr>
        </p:sp>
        <p:sp>
          <p:nvSpPr>
            <p:cNvPr id="74782" name="Line 7"/>
            <p:cNvSpPr/>
            <p:nvPr/>
          </p:nvSpPr>
          <p:spPr>
            <a:xfrm>
              <a:off x="672" y="3804"/>
              <a:ext cx="1920" cy="0"/>
            </a:xfrm>
            <a:prstGeom prst="line">
              <a:avLst/>
            </a:prstGeom>
            <a:ln w="9525" cap="flat" cmpd="sng">
              <a:solidFill>
                <a:schemeClr val="tx1"/>
              </a:solidFill>
              <a:prstDash val="solid"/>
              <a:headEnd type="none" w="med" len="med"/>
              <a:tailEnd type="none" w="med" len="med"/>
            </a:ln>
          </p:spPr>
        </p:sp>
        <p:sp>
          <p:nvSpPr>
            <p:cNvPr id="74783" name="Line 8"/>
            <p:cNvSpPr/>
            <p:nvPr/>
          </p:nvSpPr>
          <p:spPr>
            <a:xfrm>
              <a:off x="1716" y="3132"/>
              <a:ext cx="0" cy="1020"/>
            </a:xfrm>
            <a:prstGeom prst="line">
              <a:avLst/>
            </a:prstGeom>
            <a:ln w="9525" cap="flat" cmpd="sng">
              <a:solidFill>
                <a:schemeClr val="tx1"/>
              </a:solidFill>
              <a:prstDash val="solid"/>
              <a:headEnd type="none" w="med" len="med"/>
              <a:tailEnd type="none" w="med" len="med"/>
            </a:ln>
          </p:spPr>
        </p:sp>
        <p:sp>
          <p:nvSpPr>
            <p:cNvPr id="74784" name="Text Box 9"/>
            <p:cNvSpPr txBox="1"/>
            <p:nvPr/>
          </p:nvSpPr>
          <p:spPr>
            <a:xfrm>
              <a:off x="1176" y="2916"/>
              <a:ext cx="1152"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生产成本</a:t>
              </a:r>
              <a:endParaRPr lang="zh-CN" altLang="en-US" sz="1800" dirty="0">
                <a:latin typeface="Times New Roman" panose="02020603050405020304" pitchFamily="18" charset="0"/>
              </a:endParaRPr>
            </a:p>
          </p:txBody>
        </p:sp>
        <p:sp>
          <p:nvSpPr>
            <p:cNvPr id="74785" name="Text Box 10"/>
            <p:cNvSpPr txBox="1"/>
            <p:nvPr/>
          </p:nvSpPr>
          <p:spPr>
            <a:xfrm>
              <a:off x="360" y="3156"/>
              <a:ext cx="1524" cy="66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一定时期为进行产品生产发生的基本费用</a:t>
              </a:r>
              <a:endParaRPr lang="zh-CN" altLang="en-US" sz="1800" dirty="0">
                <a:latin typeface="Times New Roman" panose="02020603050405020304" pitchFamily="18" charset="0"/>
              </a:endParaRPr>
            </a:p>
            <a:p>
              <a:pPr marL="0" lvl="0" indent="0" eaLnBrk="1" hangingPunct="1">
                <a:spcBef>
                  <a:spcPct val="50000"/>
                </a:spcBef>
                <a:buClrTx/>
                <a:buSzTx/>
                <a:buFontTx/>
                <a:buNone/>
              </a:pPr>
              <a:r>
                <a:rPr lang="zh-CN" altLang="en-US" sz="1800" dirty="0">
                  <a:latin typeface="Times New Roman" panose="02020603050405020304" pitchFamily="18" charset="0"/>
                </a:rPr>
                <a:t>分配转入的制造费用</a:t>
              </a:r>
              <a:endParaRPr lang="zh-CN" altLang="en-US" sz="1800" dirty="0">
                <a:latin typeface="Times New Roman" panose="02020603050405020304" pitchFamily="18" charset="0"/>
              </a:endParaRPr>
            </a:p>
          </p:txBody>
        </p:sp>
        <p:sp>
          <p:nvSpPr>
            <p:cNvPr id="74786" name="Text Box 11"/>
            <p:cNvSpPr txBox="1"/>
            <p:nvPr/>
          </p:nvSpPr>
          <p:spPr>
            <a:xfrm>
              <a:off x="924" y="3840"/>
              <a:ext cx="134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在产品成本</a:t>
              </a:r>
              <a:endParaRPr lang="zh-CN" altLang="en-US" sz="1800" dirty="0">
                <a:latin typeface="Times New Roman" panose="02020603050405020304" pitchFamily="18" charset="0"/>
              </a:endParaRPr>
            </a:p>
          </p:txBody>
        </p:sp>
        <p:sp>
          <p:nvSpPr>
            <p:cNvPr id="74787" name="Text Box 12"/>
            <p:cNvSpPr txBox="1"/>
            <p:nvPr/>
          </p:nvSpPr>
          <p:spPr>
            <a:xfrm>
              <a:off x="1848" y="3204"/>
              <a:ext cx="936" cy="57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转出完工产成品的生产成本</a:t>
              </a:r>
              <a:endParaRPr lang="zh-CN" altLang="en-US" sz="1800" dirty="0">
                <a:latin typeface="Times New Roman" panose="02020603050405020304" pitchFamily="18" charset="0"/>
              </a:endParaRPr>
            </a:p>
          </p:txBody>
        </p:sp>
      </p:grpSp>
      <p:grpSp>
        <p:nvGrpSpPr>
          <p:cNvPr id="3" name="Group 13"/>
          <p:cNvGrpSpPr/>
          <p:nvPr/>
        </p:nvGrpSpPr>
        <p:grpSpPr>
          <a:xfrm>
            <a:off x="4572000" y="2492375"/>
            <a:ext cx="3524250" cy="2000250"/>
            <a:chOff x="2880" y="2868"/>
            <a:chExt cx="2220" cy="1260"/>
          </a:xfrm>
        </p:grpSpPr>
        <p:sp>
          <p:nvSpPr>
            <p:cNvPr id="74774" name="Line 14"/>
            <p:cNvSpPr/>
            <p:nvPr/>
          </p:nvSpPr>
          <p:spPr>
            <a:xfrm>
              <a:off x="3084" y="3804"/>
              <a:ext cx="1920" cy="0"/>
            </a:xfrm>
            <a:prstGeom prst="line">
              <a:avLst/>
            </a:prstGeom>
            <a:ln w="9525" cap="flat" cmpd="sng">
              <a:solidFill>
                <a:schemeClr val="tx1"/>
              </a:solidFill>
              <a:prstDash val="solid"/>
              <a:headEnd type="none" w="med" len="med"/>
              <a:tailEnd type="none" w="med" len="med"/>
            </a:ln>
          </p:spPr>
        </p:sp>
        <p:sp>
          <p:nvSpPr>
            <p:cNvPr id="74775" name="Line 15"/>
            <p:cNvSpPr/>
            <p:nvPr/>
          </p:nvSpPr>
          <p:spPr>
            <a:xfrm>
              <a:off x="3180" y="3144"/>
              <a:ext cx="1920" cy="0"/>
            </a:xfrm>
            <a:prstGeom prst="line">
              <a:avLst/>
            </a:prstGeom>
            <a:ln w="9525" cap="flat" cmpd="sng">
              <a:solidFill>
                <a:schemeClr val="tx1"/>
              </a:solidFill>
              <a:prstDash val="solid"/>
              <a:headEnd type="none" w="med" len="med"/>
              <a:tailEnd type="none" w="med" len="med"/>
            </a:ln>
          </p:spPr>
        </p:sp>
        <p:sp>
          <p:nvSpPr>
            <p:cNvPr id="74776" name="Line 16"/>
            <p:cNvSpPr/>
            <p:nvPr/>
          </p:nvSpPr>
          <p:spPr>
            <a:xfrm>
              <a:off x="4092" y="3156"/>
              <a:ext cx="0" cy="972"/>
            </a:xfrm>
            <a:prstGeom prst="line">
              <a:avLst/>
            </a:prstGeom>
            <a:ln w="9525" cap="flat" cmpd="sng">
              <a:solidFill>
                <a:schemeClr val="tx1"/>
              </a:solidFill>
              <a:prstDash val="solid"/>
              <a:headEnd type="none" w="med" len="med"/>
              <a:tailEnd type="none" w="med" len="med"/>
            </a:ln>
          </p:spPr>
        </p:sp>
        <p:sp>
          <p:nvSpPr>
            <p:cNvPr id="74777" name="Text Box 17"/>
            <p:cNvSpPr txBox="1"/>
            <p:nvPr/>
          </p:nvSpPr>
          <p:spPr>
            <a:xfrm>
              <a:off x="3648" y="2868"/>
              <a:ext cx="1392"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制造费用</a:t>
              </a:r>
              <a:endParaRPr lang="zh-CN" altLang="en-US" sz="1800" dirty="0">
                <a:latin typeface="Times New Roman" panose="02020603050405020304" pitchFamily="18" charset="0"/>
              </a:endParaRPr>
            </a:p>
          </p:txBody>
        </p:sp>
        <p:sp>
          <p:nvSpPr>
            <p:cNvPr id="74778" name="Text Box 18"/>
            <p:cNvSpPr txBox="1"/>
            <p:nvPr/>
          </p:nvSpPr>
          <p:spPr>
            <a:xfrm>
              <a:off x="2880" y="3156"/>
              <a:ext cx="1296" cy="57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一定时期车间范围内为管理和组织生产发生的费用</a:t>
              </a:r>
              <a:endParaRPr lang="zh-CN" altLang="en-US" sz="1800" dirty="0">
                <a:latin typeface="Times New Roman" panose="02020603050405020304" pitchFamily="18" charset="0"/>
              </a:endParaRPr>
            </a:p>
          </p:txBody>
        </p:sp>
        <p:sp>
          <p:nvSpPr>
            <p:cNvPr id="74779" name="Text Box 19"/>
            <p:cNvSpPr txBox="1"/>
            <p:nvPr/>
          </p:nvSpPr>
          <p:spPr>
            <a:xfrm>
              <a:off x="4116" y="3156"/>
              <a:ext cx="960" cy="57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转出由产品成本负担的制造费用</a:t>
              </a:r>
              <a:endParaRPr lang="zh-CN" altLang="en-US" sz="1800" dirty="0">
                <a:latin typeface="Times New Roman" panose="02020603050405020304" pitchFamily="18" charset="0"/>
              </a:endParaRPr>
            </a:p>
          </p:txBody>
        </p:sp>
        <p:sp>
          <p:nvSpPr>
            <p:cNvPr id="74780" name="Text Box 20"/>
            <p:cNvSpPr txBox="1"/>
            <p:nvPr/>
          </p:nvSpPr>
          <p:spPr>
            <a:xfrm>
              <a:off x="3648" y="3888"/>
              <a:ext cx="432"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0</a:t>
              </a:r>
              <a:endParaRPr lang="en-US" altLang="zh-CN" sz="1800" dirty="0">
                <a:latin typeface="Times New Roman" panose="02020603050405020304" pitchFamily="18" charset="0"/>
              </a:endParaRPr>
            </a:p>
          </p:txBody>
        </p:sp>
      </p:grpSp>
      <p:grpSp>
        <p:nvGrpSpPr>
          <p:cNvPr id="4" name="Group 21"/>
          <p:cNvGrpSpPr/>
          <p:nvPr/>
        </p:nvGrpSpPr>
        <p:grpSpPr>
          <a:xfrm>
            <a:off x="819150" y="4629150"/>
            <a:ext cx="3314700" cy="2184400"/>
            <a:chOff x="516" y="300"/>
            <a:chExt cx="2088" cy="1376"/>
          </a:xfrm>
        </p:grpSpPr>
        <p:sp>
          <p:nvSpPr>
            <p:cNvPr id="74767" name="Line 22"/>
            <p:cNvSpPr/>
            <p:nvPr/>
          </p:nvSpPr>
          <p:spPr>
            <a:xfrm>
              <a:off x="600" y="564"/>
              <a:ext cx="1992" cy="0"/>
            </a:xfrm>
            <a:prstGeom prst="line">
              <a:avLst/>
            </a:prstGeom>
            <a:ln w="9525" cap="flat" cmpd="sng">
              <a:solidFill>
                <a:schemeClr val="tx1"/>
              </a:solidFill>
              <a:prstDash val="solid"/>
              <a:headEnd type="none" w="med" len="med"/>
              <a:tailEnd type="none" w="med" len="med"/>
            </a:ln>
          </p:spPr>
        </p:sp>
        <p:sp>
          <p:nvSpPr>
            <p:cNvPr id="74768" name="Line 23"/>
            <p:cNvSpPr/>
            <p:nvPr/>
          </p:nvSpPr>
          <p:spPr>
            <a:xfrm>
              <a:off x="612" y="1260"/>
              <a:ext cx="1992" cy="0"/>
            </a:xfrm>
            <a:prstGeom prst="line">
              <a:avLst/>
            </a:prstGeom>
            <a:ln w="9525" cap="flat" cmpd="sng">
              <a:solidFill>
                <a:schemeClr val="tx1"/>
              </a:solidFill>
              <a:prstDash val="solid"/>
              <a:headEnd type="none" w="med" len="med"/>
              <a:tailEnd type="none" w="med" len="med"/>
            </a:ln>
          </p:spPr>
        </p:sp>
        <p:sp>
          <p:nvSpPr>
            <p:cNvPr id="74769" name="Line 24"/>
            <p:cNvSpPr/>
            <p:nvPr/>
          </p:nvSpPr>
          <p:spPr>
            <a:xfrm>
              <a:off x="1536" y="576"/>
              <a:ext cx="0" cy="1080"/>
            </a:xfrm>
            <a:prstGeom prst="line">
              <a:avLst/>
            </a:prstGeom>
            <a:ln w="9525" cap="flat" cmpd="sng">
              <a:solidFill>
                <a:schemeClr val="tx1"/>
              </a:solidFill>
              <a:prstDash val="solid"/>
              <a:headEnd type="none" w="med" len="med"/>
              <a:tailEnd type="none" w="med" len="med"/>
            </a:ln>
          </p:spPr>
        </p:sp>
        <p:sp>
          <p:nvSpPr>
            <p:cNvPr id="74770" name="Text Box 25"/>
            <p:cNvSpPr txBox="1"/>
            <p:nvPr/>
          </p:nvSpPr>
          <p:spPr>
            <a:xfrm>
              <a:off x="1260" y="300"/>
              <a:ext cx="105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库存商品</a:t>
              </a:r>
              <a:endParaRPr lang="zh-CN" altLang="en-US" sz="1800" dirty="0">
                <a:latin typeface="Times New Roman" panose="02020603050405020304" pitchFamily="18" charset="0"/>
              </a:endParaRPr>
            </a:p>
          </p:txBody>
        </p:sp>
        <p:sp>
          <p:nvSpPr>
            <p:cNvPr id="74771" name="Text Box 26"/>
            <p:cNvSpPr txBox="1"/>
            <p:nvPr/>
          </p:nvSpPr>
          <p:spPr>
            <a:xfrm>
              <a:off x="516" y="624"/>
              <a:ext cx="1020"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完工入库产成品生产成本</a:t>
              </a:r>
              <a:endParaRPr lang="zh-CN" altLang="en-US" sz="1800" dirty="0">
                <a:latin typeface="Times New Roman" panose="02020603050405020304" pitchFamily="18" charset="0"/>
              </a:endParaRPr>
            </a:p>
          </p:txBody>
        </p:sp>
        <p:sp>
          <p:nvSpPr>
            <p:cNvPr id="74772" name="Text Box 27"/>
            <p:cNvSpPr txBox="1"/>
            <p:nvPr/>
          </p:nvSpPr>
          <p:spPr>
            <a:xfrm>
              <a:off x="1632" y="636"/>
              <a:ext cx="876"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发出产成品的生产成本</a:t>
              </a:r>
              <a:endParaRPr lang="zh-CN" altLang="en-US" sz="1800" dirty="0">
                <a:latin typeface="Times New Roman" panose="02020603050405020304" pitchFamily="18" charset="0"/>
              </a:endParaRPr>
            </a:p>
          </p:txBody>
        </p:sp>
        <p:sp>
          <p:nvSpPr>
            <p:cNvPr id="74773" name="Text Box 28"/>
            <p:cNvSpPr txBox="1"/>
            <p:nvPr/>
          </p:nvSpPr>
          <p:spPr>
            <a:xfrm>
              <a:off x="720" y="1272"/>
              <a:ext cx="912"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库存产成品的生产成本</a:t>
              </a:r>
              <a:endParaRPr lang="zh-CN" altLang="en-US" sz="1800" dirty="0">
                <a:latin typeface="Times New Roman" panose="02020603050405020304" pitchFamily="18" charset="0"/>
              </a:endParaRPr>
            </a:p>
          </p:txBody>
        </p:sp>
      </p:grpSp>
      <p:grpSp>
        <p:nvGrpSpPr>
          <p:cNvPr id="5" name="Group 37"/>
          <p:cNvGrpSpPr/>
          <p:nvPr/>
        </p:nvGrpSpPr>
        <p:grpSpPr>
          <a:xfrm>
            <a:off x="4319588" y="4630738"/>
            <a:ext cx="3924300" cy="2038350"/>
            <a:chOff x="2688" y="384"/>
            <a:chExt cx="2472" cy="1284"/>
          </a:xfrm>
        </p:grpSpPr>
        <p:sp>
          <p:nvSpPr>
            <p:cNvPr id="74760" name="Line 38"/>
            <p:cNvSpPr/>
            <p:nvPr/>
          </p:nvSpPr>
          <p:spPr>
            <a:xfrm>
              <a:off x="3024" y="1332"/>
              <a:ext cx="1848" cy="0"/>
            </a:xfrm>
            <a:prstGeom prst="line">
              <a:avLst/>
            </a:prstGeom>
            <a:ln w="9525" cap="flat" cmpd="sng">
              <a:solidFill>
                <a:schemeClr val="tx1"/>
              </a:solidFill>
              <a:prstDash val="solid"/>
              <a:headEnd type="none" w="med" len="med"/>
              <a:tailEnd type="none" w="med" len="med"/>
            </a:ln>
          </p:spPr>
        </p:sp>
        <p:sp>
          <p:nvSpPr>
            <p:cNvPr id="74761" name="Line 39"/>
            <p:cNvSpPr/>
            <p:nvPr/>
          </p:nvSpPr>
          <p:spPr>
            <a:xfrm>
              <a:off x="2976" y="636"/>
              <a:ext cx="1944" cy="0"/>
            </a:xfrm>
            <a:prstGeom prst="line">
              <a:avLst/>
            </a:prstGeom>
            <a:ln w="9525" cap="flat" cmpd="sng">
              <a:solidFill>
                <a:schemeClr val="tx1"/>
              </a:solidFill>
              <a:prstDash val="solid"/>
              <a:headEnd type="none" w="med" len="med"/>
              <a:tailEnd type="none" w="med" len="med"/>
            </a:ln>
          </p:spPr>
        </p:sp>
        <p:sp>
          <p:nvSpPr>
            <p:cNvPr id="74762" name="Line 40"/>
            <p:cNvSpPr/>
            <p:nvPr/>
          </p:nvSpPr>
          <p:spPr>
            <a:xfrm>
              <a:off x="3936" y="648"/>
              <a:ext cx="0" cy="1020"/>
            </a:xfrm>
            <a:prstGeom prst="line">
              <a:avLst/>
            </a:prstGeom>
            <a:ln w="9525" cap="flat" cmpd="sng">
              <a:solidFill>
                <a:schemeClr val="tx1"/>
              </a:solidFill>
              <a:prstDash val="solid"/>
              <a:headEnd type="none" w="med" len="med"/>
              <a:tailEnd type="none" w="med" len="med"/>
            </a:ln>
          </p:spPr>
        </p:sp>
        <p:sp>
          <p:nvSpPr>
            <p:cNvPr id="74763" name="Text Box 41"/>
            <p:cNvSpPr txBox="1"/>
            <p:nvPr/>
          </p:nvSpPr>
          <p:spPr>
            <a:xfrm>
              <a:off x="3624" y="384"/>
              <a:ext cx="110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管理费用</a:t>
              </a:r>
              <a:endParaRPr lang="zh-CN" altLang="en-US" sz="1800" dirty="0">
                <a:latin typeface="Times New Roman" panose="02020603050405020304" pitchFamily="18" charset="0"/>
              </a:endParaRPr>
            </a:p>
          </p:txBody>
        </p:sp>
        <p:sp>
          <p:nvSpPr>
            <p:cNvPr id="74764" name="Text Box 42"/>
            <p:cNvSpPr txBox="1"/>
            <p:nvPr/>
          </p:nvSpPr>
          <p:spPr>
            <a:xfrm>
              <a:off x="2688" y="708"/>
              <a:ext cx="1284" cy="57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一定时期全厂范围内为管理和组织生产发生的费用</a:t>
              </a:r>
              <a:endParaRPr lang="zh-CN" altLang="en-US" sz="1800" dirty="0">
                <a:latin typeface="Times New Roman" panose="02020603050405020304" pitchFamily="18" charset="0"/>
              </a:endParaRPr>
            </a:p>
          </p:txBody>
        </p:sp>
        <p:sp>
          <p:nvSpPr>
            <p:cNvPr id="74765" name="Text Box 43"/>
            <p:cNvSpPr txBox="1"/>
            <p:nvPr/>
          </p:nvSpPr>
          <p:spPr>
            <a:xfrm>
              <a:off x="4032" y="684"/>
              <a:ext cx="1128" cy="57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转入“本年利润”账户本期发生的管理费用</a:t>
              </a:r>
              <a:endParaRPr lang="zh-CN" altLang="en-US" sz="1800" dirty="0">
                <a:latin typeface="Times New Roman" panose="02020603050405020304" pitchFamily="18" charset="0"/>
              </a:endParaRPr>
            </a:p>
          </p:txBody>
        </p:sp>
        <p:sp>
          <p:nvSpPr>
            <p:cNvPr id="74766" name="Text Box 44"/>
            <p:cNvSpPr txBox="1"/>
            <p:nvPr/>
          </p:nvSpPr>
          <p:spPr>
            <a:xfrm>
              <a:off x="3444" y="1308"/>
              <a:ext cx="38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0</a:t>
              </a:r>
              <a:endParaRPr lang="en-US" altLang="zh-CN" sz="1800" dirty="0">
                <a:latin typeface="Times New Roman" panose="02020603050405020304" pitchFamily="18" charset="0"/>
              </a:endParaRP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0" fill="hold"/>
                                        <p:tgtEl>
                                          <p:spTgt spid="2"/>
                                        </p:tgtEl>
                                        <p:attrNameLst>
                                          <p:attrName>ppt_w</p:attrName>
                                        </p:attrNameLst>
                                      </p:cBhvr>
                                      <p:tavLst>
                                        <p:tav tm="0" fmla="#ppt_w*sin(2.5*pi*$)">
                                          <p:val>
                                            <p:fltVal val="0.000000"/>
                                          </p:val>
                                        </p:tav>
                                        <p:tav tm="100000">
                                          <p:val>
                                            <p:fltVal val="1.000000"/>
                                          </p:val>
                                        </p:tav>
                                      </p:tavLst>
                                    </p:anim>
                                    <p:anim calcmode="lin" valueType="num">
                                      <p:cBhvr>
                                        <p:cTn id="8" dur="5000" fill="hold"/>
                                        <p:tgtEl>
                                          <p:spTgt spid="2"/>
                                        </p:tgtEl>
                                        <p:attrNameLst>
                                          <p:attrName>ppt_h</p:attrName>
                                        </p:attrNameLst>
                                      </p:cBhvr>
                                      <p:tavLst>
                                        <p:tav tm="0">
                                          <p:val>
                                            <p:strVal val="#ppt_h"/>
                                          </p:val>
                                        </p:tav>
                                        <p:tav tm="100000">
                                          <p:val>
                                            <p:strVal val="#ppt_h"/>
                                          </p:val>
                                        </p:tav>
                                      </p:tavLst>
                                    </p:anim>
                                  </p:childTnLst>
                                </p:cTn>
                              </p:par>
                            </p:childTnLst>
                          </p:cTn>
                        </p:par>
                        <p:par>
                          <p:cTn id="9" fill="hold">
                            <p:stCondLst>
                              <p:cond delay="5000"/>
                            </p:stCondLst>
                            <p:childTnLst>
                              <p:par>
                                <p:cTn id="10" presetID="15"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000000"/>
                                          </p:val>
                                        </p:tav>
                                        <p:tav tm="100000">
                                          <p:val>
                                            <p:strVal val="#ppt_w"/>
                                          </p:val>
                                        </p:tav>
                                      </p:tavLst>
                                    </p:anim>
                                    <p:anim calcmode="lin" valueType="num">
                                      <p:cBhvr>
                                        <p:cTn id="13" dur="1000" fill="hold"/>
                                        <p:tgtEl>
                                          <p:spTgt spid="3"/>
                                        </p:tgtEl>
                                        <p:attrNameLst>
                                          <p:attrName>ppt_h</p:attrName>
                                        </p:attrNameLst>
                                      </p:cBhvr>
                                      <p:tavLst>
                                        <p:tav tm="0">
                                          <p:val>
                                            <p:fltVal val="0.000000"/>
                                          </p:val>
                                        </p:tav>
                                        <p:tav tm="100000">
                                          <p:val>
                                            <p:strVal val="#ppt_h"/>
                                          </p:val>
                                        </p:tav>
                                      </p:tavLst>
                                    </p:anim>
                                    <p:anim calcmode="lin" valueType="num">
                                      <p:cBhvr>
                                        <p:cTn id="14" dur="1000" fill="hold"/>
                                        <p:tgtEl>
                                          <p:spTgt spid="3"/>
                                        </p:tgtEl>
                                        <p:attrNameLst>
                                          <p:attrName>ppt_x</p:attrName>
                                        </p:attrNameLst>
                                      </p:cBhvr>
                                      <p:tavLst>
                                        <p:tav tm="0" fmla="#ppt_x+(cos(-2*pi*(1-$))*-#ppt_x-sin(-2*pi*(1-$))*(1-#ppt_y))*(1-$)">
                                          <p:val>
                                            <p:fltVal val="0.000000"/>
                                          </p:val>
                                        </p:tav>
                                        <p:tav tm="100000">
                                          <p:val>
                                            <p:fltVal val="1.000000"/>
                                          </p:val>
                                        </p:tav>
                                      </p:tavLst>
                                    </p:anim>
                                    <p:anim calcmode="lin" valueType="num">
                                      <p:cBhvr>
                                        <p:cTn id="15" dur="1000" fill="hold"/>
                                        <p:tgtEl>
                                          <p:spTgt spid="3"/>
                                        </p:tgtEl>
                                        <p:attrNameLst>
                                          <p:attrName>ppt_y</p:attrName>
                                        </p:attrNameLst>
                                      </p:cBhvr>
                                      <p:tavLst>
                                        <p:tav tm="0" fmla="#ppt_y+(sin(-2*pi*(1-$))*-#ppt_x+cos(-2*pi*(1-$))*(1-#ppt_y))*(1-$)">
                                          <p:val>
                                            <p:fltVal val="0.000000"/>
                                          </p:val>
                                        </p:tav>
                                        <p:tav tm="100000">
                                          <p:val>
                                            <p:fltVal val="1.000000"/>
                                          </p:val>
                                        </p:tav>
                                      </p:tavLst>
                                    </p:anim>
                                  </p:childTnLst>
                                </p:cTn>
                              </p:par>
                            </p:childTnLst>
                          </p:cTn>
                        </p:par>
                        <p:par>
                          <p:cTn id="16" fill="hold">
                            <p:stCondLst>
                              <p:cond delay="6000"/>
                            </p:stCondLst>
                            <p:childTnLst>
                              <p:par>
                                <p:cTn id="17" presetID="2" presetClass="entr" presetSubtype="6"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6500"/>
                            </p:stCondLst>
                            <p:childTnLst>
                              <p:par>
                                <p:cTn id="22" presetID="2" presetClass="entr" presetSubtype="12"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0-#ppt_w/2"/>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pic>
        <p:nvPicPr>
          <p:cNvPr id="75779" name="Picture 5" descr="110802092937"/>
          <p:cNvPicPr>
            <a:picLocks noChangeAspect="1"/>
          </p:cNvPicPr>
          <p:nvPr/>
        </p:nvPicPr>
        <p:blipFill>
          <a:blip r:embed="rId1"/>
          <a:stretch>
            <a:fillRect/>
          </a:stretch>
        </p:blipFill>
        <p:spPr>
          <a:xfrm>
            <a:off x="611188" y="549275"/>
            <a:ext cx="4321175" cy="3241675"/>
          </a:xfrm>
          <a:prstGeom prst="rect">
            <a:avLst/>
          </a:prstGeom>
          <a:noFill/>
          <a:ln w="9525">
            <a:noFill/>
          </a:ln>
        </p:spPr>
      </p:pic>
      <p:pic>
        <p:nvPicPr>
          <p:cNvPr id="75780" name="Picture 7" descr="Img339268023"/>
          <p:cNvPicPr>
            <a:picLocks noChangeAspect="1"/>
          </p:cNvPicPr>
          <p:nvPr/>
        </p:nvPicPr>
        <p:blipFill>
          <a:blip r:embed="rId2"/>
          <a:stretch>
            <a:fillRect/>
          </a:stretch>
        </p:blipFill>
        <p:spPr>
          <a:xfrm>
            <a:off x="5148263" y="3860800"/>
            <a:ext cx="3810000" cy="2838450"/>
          </a:xfrm>
          <a:prstGeom prst="rect">
            <a:avLst/>
          </a:prstGeom>
          <a:noFill/>
          <a:ln w="9525">
            <a:noFill/>
          </a:ln>
        </p:spPr>
      </p:pic>
    </p:spTree>
  </p:cSld>
  <p:clrMapOvr>
    <a:masterClrMapping/>
  </p:clrMapOvr>
  <p:transition spd="med">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22562" name="Rectangle 2"/>
          <p:cNvSpPr/>
          <p:nvPr/>
        </p:nvSpPr>
        <p:spPr>
          <a:xfrm>
            <a:off x="611188" y="1268413"/>
            <a:ext cx="8135937" cy="4032250"/>
          </a:xfrm>
          <a:prstGeom prst="rect">
            <a:avLst/>
          </a:prstGeom>
          <a:solidFill>
            <a:schemeClr val="bg1"/>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457200" lvl="0" indent="-457200" defTabSz="914400" eaLnBrk="1" hangingPunct="1">
              <a:spcBef>
                <a:spcPct val="0"/>
              </a:spcBef>
              <a:buClrTx/>
              <a:buSzTx/>
              <a:buFontTx/>
              <a:buNone/>
              <a:tabLst>
                <a:tab pos="984250" algn="l"/>
              </a:tabLst>
            </a:pPr>
            <a:r>
              <a:rPr lang="zh-CN" altLang="en-US" sz="2400" b="1" dirty="0"/>
              <a:t>第三节  会计法规</a:t>
            </a:r>
            <a:endParaRPr lang="zh-CN" altLang="en-US" sz="2400" b="1" dirty="0"/>
          </a:p>
          <a:p>
            <a:pPr marL="457200" lvl="0" indent="-457200" defTabSz="914400" eaLnBrk="1" hangingPunct="1">
              <a:spcBef>
                <a:spcPct val="0"/>
              </a:spcBef>
              <a:buClrTx/>
              <a:buSzTx/>
              <a:buFontTx/>
              <a:buNone/>
              <a:tabLst>
                <a:tab pos="984250" algn="l"/>
              </a:tabLst>
            </a:pPr>
            <a:r>
              <a:rPr lang="zh-CN" altLang="en-US" sz="2400" b="1" dirty="0"/>
              <a:t> 一、会计规范</a:t>
            </a:r>
            <a:endParaRPr lang="zh-CN" altLang="en-US" sz="2400" b="1" dirty="0"/>
          </a:p>
          <a:p>
            <a:pPr marL="457200" lvl="0" indent="-457200" defTabSz="914400" eaLnBrk="1" hangingPunct="1">
              <a:spcBef>
                <a:spcPct val="0"/>
              </a:spcBef>
              <a:buClrTx/>
              <a:buSzTx/>
              <a:buFontTx/>
              <a:buNone/>
              <a:tabLst>
                <a:tab pos="984250" algn="l"/>
              </a:tabLst>
            </a:pPr>
            <a:r>
              <a:rPr lang="zh-CN" altLang="en-US" sz="2400" b="1" dirty="0">
                <a:solidFill>
                  <a:srgbClr val="000099"/>
                </a:solidFill>
              </a:rPr>
              <a:t>        </a:t>
            </a:r>
            <a:r>
              <a:rPr lang="zh-CN" altLang="en-US" sz="2000" dirty="0"/>
              <a:t>（一）法律规范</a:t>
            </a:r>
            <a:r>
              <a:rPr lang="en-US" altLang="zh-CN" sz="2000" dirty="0">
                <a:latin typeface="Times New Roman" panose="02020603050405020304" pitchFamily="18" charset="0"/>
              </a:rPr>
              <a:t>——</a:t>
            </a:r>
            <a:r>
              <a:rPr lang="en-US" altLang="zh-CN" sz="2000" dirty="0"/>
              <a:t>《</a:t>
            </a:r>
            <a:r>
              <a:rPr lang="zh-CN" altLang="en-US" sz="2000" dirty="0"/>
              <a:t>中华人民共和国会计法</a:t>
            </a:r>
            <a:r>
              <a:rPr lang="en-US" altLang="zh-CN" sz="2000" dirty="0"/>
              <a:t>》</a:t>
            </a:r>
            <a:endParaRPr lang="en-US" altLang="zh-CN" sz="2000" dirty="0"/>
          </a:p>
          <a:p>
            <a:pPr marL="457200" lvl="0" indent="-457200" defTabSz="914400" eaLnBrk="1" hangingPunct="1">
              <a:spcBef>
                <a:spcPct val="0"/>
              </a:spcBef>
              <a:buClrTx/>
              <a:buSzTx/>
              <a:buFontTx/>
              <a:buNone/>
              <a:tabLst>
                <a:tab pos="984250" algn="l"/>
              </a:tabLst>
            </a:pPr>
            <a:r>
              <a:rPr lang="en-US" altLang="zh-CN" sz="2000" dirty="0"/>
              <a:t>        </a:t>
            </a:r>
            <a:r>
              <a:rPr lang="zh-CN" altLang="en-US" sz="2000" dirty="0"/>
              <a:t>会计法对会计工作的主体、客体、方法、程序等做了规定，明</a:t>
            </a:r>
            <a:endParaRPr lang="zh-CN" altLang="en-US" sz="2000" dirty="0"/>
          </a:p>
          <a:p>
            <a:pPr marL="457200" lvl="0" indent="-457200" defTabSz="914400" eaLnBrk="1" hangingPunct="1">
              <a:spcBef>
                <a:spcPct val="0"/>
              </a:spcBef>
              <a:buClrTx/>
              <a:buSzTx/>
              <a:buFontTx/>
              <a:buNone/>
              <a:tabLst>
                <a:tab pos="984250" algn="l"/>
              </a:tabLst>
            </a:pPr>
            <a:r>
              <a:rPr lang="zh-CN" altLang="en-US" sz="2000" dirty="0"/>
              <a:t>确财政部是我国会计工作的最高政府管理部门。目的是加强会计工</a:t>
            </a:r>
            <a:endParaRPr lang="zh-CN" altLang="en-US" sz="2000" dirty="0"/>
          </a:p>
          <a:p>
            <a:pPr marL="457200" lvl="0" indent="-457200" defTabSz="914400" eaLnBrk="1" hangingPunct="1">
              <a:spcBef>
                <a:spcPct val="0"/>
              </a:spcBef>
              <a:buClrTx/>
              <a:buSzTx/>
              <a:buFontTx/>
              <a:buNone/>
              <a:tabLst>
                <a:tab pos="984250" algn="l"/>
              </a:tabLst>
            </a:pPr>
            <a:r>
              <a:rPr lang="zh-CN" altLang="en-US" sz="2000" dirty="0"/>
              <a:t>作保障会计人员依法行使职权，发挥会计工作的作用。          </a:t>
            </a:r>
            <a:endParaRPr lang="zh-CN" altLang="en-US" sz="2000" dirty="0"/>
          </a:p>
          <a:p>
            <a:pPr marL="457200" lvl="0" indent="-457200" defTabSz="914400" eaLnBrk="1" hangingPunct="1">
              <a:spcBef>
                <a:spcPct val="0"/>
              </a:spcBef>
              <a:buClrTx/>
              <a:buSzTx/>
              <a:buFontTx/>
              <a:buNone/>
              <a:tabLst>
                <a:tab pos="984250" algn="l"/>
              </a:tabLst>
            </a:pPr>
            <a:r>
              <a:rPr lang="zh-CN" altLang="en-US" sz="2000" dirty="0"/>
              <a:t>         （二）准则规范</a:t>
            </a:r>
            <a:r>
              <a:rPr lang="en-US" altLang="zh-CN" sz="2000" dirty="0">
                <a:latin typeface="Times New Roman" panose="02020603050405020304" pitchFamily="18" charset="0"/>
              </a:rPr>
              <a:t>——</a:t>
            </a:r>
            <a:r>
              <a:rPr lang="en-US" altLang="zh-CN" sz="2000" dirty="0"/>
              <a:t>《</a:t>
            </a:r>
            <a:r>
              <a:rPr lang="zh-CN" altLang="en-US" sz="2000" dirty="0"/>
              <a:t>企业会计准则</a:t>
            </a:r>
            <a:r>
              <a:rPr lang="en-US" altLang="zh-CN" sz="2000" dirty="0"/>
              <a:t>》</a:t>
            </a:r>
            <a:endParaRPr lang="en-US" altLang="zh-CN" sz="2000" dirty="0"/>
          </a:p>
          <a:p>
            <a:pPr marL="457200" lvl="0" indent="-457200" defTabSz="914400" eaLnBrk="1" hangingPunct="1">
              <a:spcBef>
                <a:spcPct val="0"/>
              </a:spcBef>
              <a:buClrTx/>
              <a:buSzTx/>
              <a:buFontTx/>
              <a:buNone/>
              <a:tabLst>
                <a:tab pos="984250" algn="l"/>
              </a:tabLst>
            </a:pPr>
            <a:r>
              <a:rPr lang="en-US" altLang="zh-CN" sz="2000" dirty="0"/>
              <a:t>        </a:t>
            </a:r>
            <a:r>
              <a:rPr lang="zh-CN" altLang="en-US" sz="2000" dirty="0"/>
              <a:t>财政部制定颁布的会计准则适用于中国境内的所有企业，以及</a:t>
            </a:r>
            <a:endParaRPr lang="zh-CN" altLang="en-US" sz="2000" dirty="0"/>
          </a:p>
          <a:p>
            <a:pPr marL="457200" lvl="0" indent="-457200" defTabSz="914400" eaLnBrk="1" hangingPunct="1">
              <a:spcBef>
                <a:spcPct val="0"/>
              </a:spcBef>
              <a:buClrTx/>
              <a:buSzTx/>
              <a:buFontTx/>
              <a:buNone/>
              <a:tabLst>
                <a:tab pos="984250" algn="l"/>
              </a:tabLst>
            </a:pPr>
            <a:r>
              <a:rPr lang="zh-CN" altLang="en-US" sz="2000" dirty="0"/>
              <a:t>在境外的中国投资企业，分</a:t>
            </a:r>
            <a:r>
              <a:rPr lang="zh-CN" altLang="en-US" sz="2000" dirty="0">
                <a:solidFill>
                  <a:srgbClr val="FF0000"/>
                </a:solidFill>
              </a:rPr>
              <a:t>基本准则</a:t>
            </a:r>
            <a:r>
              <a:rPr lang="zh-CN" altLang="en-US" sz="2000" dirty="0"/>
              <a:t>和</a:t>
            </a:r>
            <a:r>
              <a:rPr lang="zh-CN" altLang="en-US" sz="2000" dirty="0">
                <a:solidFill>
                  <a:srgbClr val="FF0000"/>
                </a:solidFill>
              </a:rPr>
              <a:t>具体准则</a:t>
            </a:r>
            <a:r>
              <a:rPr lang="zh-CN" altLang="en-US" sz="2000" dirty="0"/>
              <a:t>两大部分。基本准</a:t>
            </a:r>
            <a:endParaRPr lang="zh-CN" altLang="en-US" sz="2000" dirty="0"/>
          </a:p>
          <a:p>
            <a:pPr marL="457200" lvl="0" indent="-457200" defTabSz="914400" eaLnBrk="1" hangingPunct="1">
              <a:spcBef>
                <a:spcPct val="0"/>
              </a:spcBef>
              <a:buClrTx/>
              <a:buSzTx/>
              <a:buFontTx/>
              <a:buNone/>
              <a:tabLst>
                <a:tab pos="984250" algn="l"/>
              </a:tabLst>
            </a:pPr>
            <a:r>
              <a:rPr lang="zh-CN" altLang="en-US" sz="2000" dirty="0"/>
              <a:t>则明确了会计工作的基本前提、会计的一般原则、确认、计量报告</a:t>
            </a:r>
            <a:endParaRPr lang="zh-CN" altLang="en-US" sz="2000" dirty="0"/>
          </a:p>
          <a:p>
            <a:pPr marL="457200" lvl="0" indent="-457200" defTabSz="914400" eaLnBrk="1" hangingPunct="1">
              <a:spcBef>
                <a:spcPct val="0"/>
              </a:spcBef>
              <a:buClrTx/>
              <a:buSzTx/>
              <a:buFontTx/>
              <a:buNone/>
              <a:tabLst>
                <a:tab pos="984250" algn="l"/>
              </a:tabLst>
            </a:pPr>
            <a:r>
              <a:rPr lang="zh-CN" altLang="en-US" sz="2000" dirty="0"/>
              <a:t>会计要素的基本准则等；具体准则则规定各种具体经济业务的会计</a:t>
            </a:r>
            <a:endParaRPr lang="zh-CN" altLang="en-US" sz="2000" dirty="0"/>
          </a:p>
          <a:p>
            <a:pPr marL="457200" lvl="0" indent="-457200" defTabSz="914400" eaLnBrk="1" hangingPunct="1">
              <a:spcBef>
                <a:spcPct val="0"/>
              </a:spcBef>
              <a:buClrTx/>
              <a:buSzTx/>
              <a:buFontTx/>
              <a:buNone/>
              <a:tabLst>
                <a:tab pos="984250" algn="l"/>
              </a:tabLst>
            </a:pPr>
            <a:r>
              <a:rPr lang="zh-CN" altLang="en-US" sz="2000" dirty="0"/>
              <a:t>准则。</a:t>
            </a:r>
            <a:endParaRPr lang="zh-CN" altLang="en-US" sz="2000" dirty="0"/>
          </a:p>
          <a:p>
            <a:pPr marL="457200" lvl="0" indent="-457200" defTabSz="914400" eaLnBrk="1" hangingPunct="1">
              <a:spcBef>
                <a:spcPct val="0"/>
              </a:spcBef>
              <a:buClrTx/>
              <a:buSzTx/>
              <a:buFontTx/>
              <a:buNone/>
              <a:tabLst>
                <a:tab pos="984250" algn="l"/>
              </a:tabLst>
            </a:pPr>
            <a:r>
              <a:rPr lang="zh-CN" altLang="en-US" sz="2000" dirty="0"/>
              <a:t>         （三）制度规范</a:t>
            </a:r>
            <a:r>
              <a:rPr lang="en-US" altLang="zh-CN" sz="2000" dirty="0">
                <a:latin typeface="Times New Roman" panose="02020603050405020304" pitchFamily="18" charset="0"/>
              </a:rPr>
              <a:t>——</a:t>
            </a:r>
            <a:r>
              <a:rPr lang="en-US" altLang="zh-CN" sz="2000" dirty="0"/>
              <a:t>《</a:t>
            </a:r>
            <a:r>
              <a:rPr lang="zh-CN" altLang="en-US" sz="2000" dirty="0"/>
              <a:t>企业会计制度</a:t>
            </a:r>
            <a:r>
              <a:rPr lang="en-US" altLang="zh-CN" sz="2000" dirty="0"/>
              <a:t>》</a:t>
            </a:r>
            <a:endParaRPr lang="en-US" altLang="zh-CN" sz="2000" dirty="0"/>
          </a:p>
          <a:p>
            <a:pPr marL="457200" lvl="0" indent="-457200" defTabSz="914400" eaLnBrk="1" hangingPunct="1">
              <a:spcBef>
                <a:spcPct val="0"/>
              </a:spcBef>
              <a:buClrTx/>
              <a:buSzTx/>
              <a:buFontTx/>
              <a:buNone/>
              <a:tabLst>
                <a:tab pos="984250" algn="l"/>
              </a:tabLst>
            </a:pPr>
            <a:r>
              <a:rPr lang="en-US" altLang="zh-CN" sz="2000" dirty="0">
                <a:solidFill>
                  <a:srgbClr val="000099"/>
                </a:solidFill>
              </a:rPr>
              <a:t>       </a:t>
            </a:r>
            <a:r>
              <a:rPr lang="zh-CN" altLang="en-US" sz="2000" dirty="0"/>
              <a:t>会计制度是在会计准则基础上制定之具体会计方法、程序的总</a:t>
            </a:r>
            <a:endParaRPr lang="zh-CN" altLang="en-US" sz="2000" dirty="0"/>
          </a:p>
          <a:p>
            <a:pPr marL="457200" lvl="0" indent="-457200" defTabSz="914400" eaLnBrk="1" hangingPunct="1">
              <a:spcBef>
                <a:spcPct val="0"/>
              </a:spcBef>
              <a:buClrTx/>
              <a:buSzTx/>
              <a:buFontTx/>
              <a:buNone/>
              <a:tabLst>
                <a:tab pos="984250" algn="l"/>
              </a:tabLst>
            </a:pPr>
            <a:r>
              <a:rPr lang="zh-CN" altLang="en-US" sz="2000" dirty="0"/>
              <a:t>称。包括会计凭证的填制与审核、会计科目的设置、账簿组织和记</a:t>
            </a:r>
            <a:endParaRPr lang="zh-CN" altLang="en-US" sz="2000" dirty="0"/>
          </a:p>
          <a:p>
            <a:pPr marL="457200" lvl="0" indent="-457200" defTabSz="914400" eaLnBrk="1" hangingPunct="1">
              <a:spcBef>
                <a:spcPct val="0"/>
              </a:spcBef>
              <a:buClrTx/>
              <a:buSzTx/>
              <a:buFontTx/>
              <a:buNone/>
              <a:tabLst>
                <a:tab pos="984250" algn="l"/>
              </a:tabLst>
            </a:pPr>
            <a:r>
              <a:rPr lang="zh-CN" altLang="en-US" sz="2000" dirty="0"/>
              <a:t>账程序、会计档案保管、财产清查方法、会计人员职责权限等。</a:t>
            </a:r>
            <a:endParaRPr lang="zh-CN" altLang="en-US" sz="2000" dirty="0"/>
          </a:p>
          <a:p>
            <a:pPr marL="457200" lvl="0" indent="-457200" defTabSz="914400" eaLnBrk="1" hangingPunct="1">
              <a:spcBef>
                <a:spcPct val="0"/>
              </a:spcBef>
              <a:buClrTx/>
              <a:buSzTx/>
              <a:buFontTx/>
              <a:buNone/>
              <a:tabLst>
                <a:tab pos="984250" algn="l"/>
              </a:tabLst>
            </a:pPr>
            <a:r>
              <a:rPr lang="zh-CN" altLang="en-US" sz="2400" b="1" dirty="0">
                <a:solidFill>
                  <a:srgbClr val="000099"/>
                </a:solidFill>
              </a:rPr>
              <a:t>        </a:t>
            </a:r>
            <a:endParaRPr lang="zh-CN" altLang="en-US" sz="2400" b="1"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25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2562">
                                            <p:txEl>
                                              <p:charRg st="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2562">
                                            <p:txEl>
                                              <p:charRg st="10" end="1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2562">
                                            <p:txEl>
                                              <p:charRg st="18" end="4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2562">
                                            <p:txEl>
                                              <p:charRg st="48" end="8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2562">
                                            <p:txEl>
                                              <p:charRg st="84" end="1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2562">
                                            <p:txEl>
                                              <p:charRg st="114" end="14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2562">
                                            <p:txEl>
                                              <p:charRg st="149" end="17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2562">
                                            <p:txEl>
                                              <p:charRg st="176" end="2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2562">
                                            <p:txEl>
                                              <p:charRg st="212" end="24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2562">
                                            <p:txEl>
                                              <p:charRg st="242" end="27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22562">
                                            <p:txEl>
                                              <p:charRg st="272" end="30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2562">
                                            <p:txEl>
                                              <p:charRg st="302" end="30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2562">
                                            <p:txEl>
                                              <p:charRg st="306" end="33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2562">
                                            <p:txEl>
                                              <p:charRg st="333" end="36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22562">
                                            <p:txEl>
                                              <p:charRg st="368" end="39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22562">
                                            <p:txEl>
                                              <p:charRg st="398" end="42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22562">
                                            <p:txEl>
                                              <p:charRg st="427" end="43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2" grpId="0" animBg="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76803" name="Rectangle 3"/>
          <p:cNvSpPr>
            <a:spLocks noGrp="1"/>
          </p:cNvSpPr>
          <p:nvPr>
            <p:ph idx="1"/>
          </p:nvPr>
        </p:nvSpPr>
        <p:spPr>
          <a:xfrm>
            <a:off x="468313" y="2205038"/>
            <a:ext cx="7772400" cy="4114800"/>
          </a:xfrm>
        </p:spPr>
        <p:txBody>
          <a:bodyPr vert="horz" wrap="square" lIns="91440" tIns="45720" rIns="91440" bIns="45720" anchor="t" anchorCtr="0"/>
          <a:p>
            <a:pPr eaLnBrk="1" hangingPunct="1">
              <a:lnSpc>
                <a:spcPct val="80000"/>
              </a:lnSpc>
            </a:pPr>
            <a:r>
              <a:rPr lang="zh-CN" altLang="en-US" sz="1400" dirty="0"/>
              <a:t>印花税税目税率表 </a:t>
            </a:r>
            <a:endParaRPr lang="zh-CN" altLang="en-US" sz="1400" dirty="0"/>
          </a:p>
          <a:p>
            <a:pPr eaLnBrk="1" hangingPunct="1">
              <a:lnSpc>
                <a:spcPct val="80000"/>
              </a:lnSpc>
            </a:pPr>
            <a:r>
              <a:rPr lang="zh-CN" altLang="en-US" sz="1400" dirty="0"/>
              <a:t>一、购销合同 </a:t>
            </a:r>
            <a:r>
              <a:rPr lang="en-US" altLang="zh-CN" sz="1400" dirty="0"/>
              <a:t>0.3</a:t>
            </a:r>
            <a:r>
              <a:rPr lang="en-US" altLang="zh-CN" sz="1400" dirty="0">
                <a:latin typeface="Times New Roman" panose="02020603050405020304" pitchFamily="18" charset="0"/>
              </a:rPr>
              <a:t>‰</a:t>
            </a:r>
            <a:r>
              <a:rPr lang="en-US" altLang="zh-CN" sz="1400" dirty="0"/>
              <a:t> </a:t>
            </a:r>
            <a:endParaRPr lang="en-US" altLang="zh-CN" sz="1400" dirty="0"/>
          </a:p>
          <a:p>
            <a:pPr eaLnBrk="1" hangingPunct="1">
              <a:lnSpc>
                <a:spcPct val="80000"/>
              </a:lnSpc>
            </a:pPr>
            <a:r>
              <a:rPr lang="zh-CN" altLang="en-US" sz="1400" dirty="0"/>
              <a:t>二、加工承揽合同 </a:t>
            </a:r>
            <a:r>
              <a:rPr lang="en-US" altLang="zh-CN" sz="1400" dirty="0"/>
              <a:t>0.5</a:t>
            </a:r>
            <a:r>
              <a:rPr lang="en-US" altLang="zh-CN" sz="1400" dirty="0">
                <a:latin typeface="Times New Roman" panose="02020603050405020304" pitchFamily="18" charset="0"/>
              </a:rPr>
              <a:t>‰</a:t>
            </a:r>
            <a:r>
              <a:rPr lang="en-US" altLang="zh-CN" sz="1400" dirty="0"/>
              <a:t> </a:t>
            </a:r>
            <a:endParaRPr lang="en-US" altLang="zh-CN" sz="1400" dirty="0"/>
          </a:p>
          <a:p>
            <a:pPr eaLnBrk="1" hangingPunct="1">
              <a:lnSpc>
                <a:spcPct val="80000"/>
              </a:lnSpc>
            </a:pPr>
            <a:r>
              <a:rPr lang="zh-CN" altLang="en-US" sz="1400" dirty="0"/>
              <a:t>三、建设工程勘察、设计合同 </a:t>
            </a:r>
            <a:r>
              <a:rPr lang="en-US" altLang="zh-CN" sz="1400" dirty="0"/>
              <a:t>0.5</a:t>
            </a:r>
            <a:r>
              <a:rPr lang="en-US" altLang="zh-CN" sz="1400" dirty="0">
                <a:latin typeface="Times New Roman" panose="02020603050405020304" pitchFamily="18" charset="0"/>
              </a:rPr>
              <a:t>‰</a:t>
            </a:r>
            <a:r>
              <a:rPr lang="en-US" altLang="zh-CN" sz="1400" dirty="0"/>
              <a:t> </a:t>
            </a:r>
            <a:endParaRPr lang="en-US" altLang="zh-CN" sz="1400" dirty="0"/>
          </a:p>
          <a:p>
            <a:pPr eaLnBrk="1" hangingPunct="1">
              <a:lnSpc>
                <a:spcPct val="80000"/>
              </a:lnSpc>
            </a:pPr>
            <a:r>
              <a:rPr lang="zh-CN" altLang="en-US" sz="1400" dirty="0"/>
              <a:t>四、建筑、安装工程承包合同 </a:t>
            </a:r>
            <a:r>
              <a:rPr lang="en-US" altLang="zh-CN" sz="1400" dirty="0"/>
              <a:t>0.3</a:t>
            </a:r>
            <a:r>
              <a:rPr lang="en-US" altLang="zh-CN" sz="1400" dirty="0">
                <a:latin typeface="Times New Roman" panose="02020603050405020304" pitchFamily="18" charset="0"/>
              </a:rPr>
              <a:t>‰</a:t>
            </a:r>
            <a:r>
              <a:rPr lang="en-US" altLang="zh-CN" sz="1400" dirty="0"/>
              <a:t> </a:t>
            </a:r>
            <a:endParaRPr lang="en-US" altLang="zh-CN" sz="1400" dirty="0"/>
          </a:p>
          <a:p>
            <a:pPr eaLnBrk="1" hangingPunct="1">
              <a:lnSpc>
                <a:spcPct val="80000"/>
              </a:lnSpc>
            </a:pPr>
            <a:r>
              <a:rPr lang="zh-CN" altLang="en-US" sz="1400" dirty="0"/>
              <a:t>五、财产租赁合同 </a:t>
            </a:r>
            <a:r>
              <a:rPr lang="en-US" altLang="zh-CN" sz="1400" dirty="0"/>
              <a:t>1</a:t>
            </a:r>
            <a:r>
              <a:rPr lang="en-US" altLang="zh-CN" sz="1400" dirty="0">
                <a:latin typeface="Times New Roman" panose="02020603050405020304" pitchFamily="18" charset="0"/>
              </a:rPr>
              <a:t>‰</a:t>
            </a:r>
            <a:r>
              <a:rPr lang="en-US" altLang="zh-CN" sz="1400" dirty="0"/>
              <a:t> </a:t>
            </a:r>
            <a:endParaRPr lang="en-US" altLang="zh-CN" sz="1400" dirty="0"/>
          </a:p>
          <a:p>
            <a:pPr eaLnBrk="1" hangingPunct="1">
              <a:lnSpc>
                <a:spcPct val="80000"/>
              </a:lnSpc>
            </a:pPr>
            <a:r>
              <a:rPr lang="zh-CN" altLang="en-US" sz="1400" dirty="0"/>
              <a:t>六、货物运输合同 </a:t>
            </a:r>
            <a:r>
              <a:rPr lang="en-US" altLang="zh-CN" sz="1400" dirty="0"/>
              <a:t>0.5</a:t>
            </a:r>
            <a:r>
              <a:rPr lang="en-US" altLang="zh-CN" sz="1400" dirty="0">
                <a:latin typeface="Times New Roman" panose="02020603050405020304" pitchFamily="18" charset="0"/>
              </a:rPr>
              <a:t>‰</a:t>
            </a:r>
            <a:r>
              <a:rPr lang="en-US" altLang="zh-CN" sz="1400" dirty="0"/>
              <a:t> </a:t>
            </a:r>
            <a:endParaRPr lang="en-US" altLang="zh-CN" sz="1400" dirty="0"/>
          </a:p>
          <a:p>
            <a:pPr eaLnBrk="1" hangingPunct="1">
              <a:lnSpc>
                <a:spcPct val="80000"/>
              </a:lnSpc>
            </a:pPr>
            <a:r>
              <a:rPr lang="zh-CN" altLang="en-US" sz="1400" dirty="0"/>
              <a:t>七、仓储、保管合同 </a:t>
            </a:r>
            <a:r>
              <a:rPr lang="en-US" altLang="zh-CN" sz="1400" dirty="0"/>
              <a:t>1</a:t>
            </a:r>
            <a:r>
              <a:rPr lang="en-US" altLang="zh-CN" sz="1400" dirty="0">
                <a:latin typeface="Times New Roman" panose="02020603050405020304" pitchFamily="18" charset="0"/>
              </a:rPr>
              <a:t>‰</a:t>
            </a:r>
            <a:r>
              <a:rPr lang="en-US" altLang="zh-CN" sz="1400" dirty="0"/>
              <a:t> </a:t>
            </a:r>
            <a:endParaRPr lang="en-US" altLang="zh-CN" sz="1400" dirty="0"/>
          </a:p>
          <a:p>
            <a:pPr eaLnBrk="1" hangingPunct="1">
              <a:lnSpc>
                <a:spcPct val="80000"/>
              </a:lnSpc>
            </a:pPr>
            <a:r>
              <a:rPr lang="zh-CN" altLang="en-US" sz="1400" dirty="0"/>
              <a:t>八、借款合同 </a:t>
            </a:r>
            <a:r>
              <a:rPr lang="en-US" altLang="zh-CN" sz="1400" dirty="0"/>
              <a:t>0.05</a:t>
            </a:r>
            <a:r>
              <a:rPr lang="en-US" altLang="zh-CN" sz="1400" dirty="0">
                <a:latin typeface="Times New Roman" panose="02020603050405020304" pitchFamily="18" charset="0"/>
              </a:rPr>
              <a:t>‰</a:t>
            </a:r>
            <a:r>
              <a:rPr lang="en-US" altLang="zh-CN" sz="1400" dirty="0"/>
              <a:t> </a:t>
            </a:r>
            <a:endParaRPr lang="en-US" altLang="zh-CN" sz="1400" dirty="0"/>
          </a:p>
          <a:p>
            <a:pPr eaLnBrk="1" hangingPunct="1">
              <a:lnSpc>
                <a:spcPct val="80000"/>
              </a:lnSpc>
            </a:pPr>
            <a:r>
              <a:rPr lang="zh-CN" altLang="en-US" sz="1400" dirty="0"/>
              <a:t>九、财产保险合同 </a:t>
            </a:r>
            <a:r>
              <a:rPr lang="en-US" altLang="zh-CN" sz="1400" dirty="0"/>
              <a:t>1</a:t>
            </a:r>
            <a:r>
              <a:rPr lang="en-US" altLang="zh-CN" sz="1400" dirty="0">
                <a:latin typeface="Times New Roman" panose="02020603050405020304" pitchFamily="18" charset="0"/>
              </a:rPr>
              <a:t>‰</a:t>
            </a:r>
            <a:r>
              <a:rPr lang="en-US" altLang="zh-CN" sz="1400" dirty="0"/>
              <a:t> </a:t>
            </a:r>
            <a:endParaRPr lang="en-US" altLang="zh-CN" sz="1400" dirty="0"/>
          </a:p>
          <a:p>
            <a:pPr eaLnBrk="1" hangingPunct="1">
              <a:lnSpc>
                <a:spcPct val="80000"/>
              </a:lnSpc>
            </a:pPr>
            <a:r>
              <a:rPr lang="zh-CN" altLang="en-US" sz="1400" dirty="0"/>
              <a:t>十、技术合同 </a:t>
            </a:r>
            <a:r>
              <a:rPr lang="en-US" altLang="zh-CN" sz="1400" dirty="0"/>
              <a:t>0.3</a:t>
            </a:r>
            <a:r>
              <a:rPr lang="en-US" altLang="zh-CN" sz="1400" dirty="0">
                <a:latin typeface="Times New Roman" panose="02020603050405020304" pitchFamily="18" charset="0"/>
              </a:rPr>
              <a:t>‰</a:t>
            </a:r>
            <a:r>
              <a:rPr lang="en-US" altLang="zh-CN" sz="1400" dirty="0"/>
              <a:t> </a:t>
            </a:r>
            <a:endParaRPr lang="en-US" altLang="zh-CN" sz="1400" dirty="0"/>
          </a:p>
          <a:p>
            <a:pPr eaLnBrk="1" hangingPunct="1">
              <a:lnSpc>
                <a:spcPct val="80000"/>
              </a:lnSpc>
            </a:pPr>
            <a:r>
              <a:rPr lang="zh-CN" altLang="en-US" sz="1400" dirty="0"/>
              <a:t>十一、产权转移书据 </a:t>
            </a:r>
            <a:r>
              <a:rPr lang="en-US" altLang="zh-CN" sz="1400" dirty="0"/>
              <a:t>0.5</a:t>
            </a:r>
            <a:r>
              <a:rPr lang="en-US" altLang="zh-CN" sz="1400" dirty="0">
                <a:latin typeface="Times New Roman" panose="02020603050405020304" pitchFamily="18" charset="0"/>
              </a:rPr>
              <a:t>‰</a:t>
            </a:r>
            <a:r>
              <a:rPr lang="en-US" altLang="zh-CN" sz="1400" dirty="0"/>
              <a:t> </a:t>
            </a:r>
            <a:endParaRPr lang="en-US" altLang="zh-CN" sz="1400" dirty="0"/>
          </a:p>
          <a:p>
            <a:pPr eaLnBrk="1" hangingPunct="1">
              <a:lnSpc>
                <a:spcPct val="80000"/>
              </a:lnSpc>
            </a:pPr>
            <a:r>
              <a:rPr lang="zh-CN" altLang="en-US" sz="1400" dirty="0"/>
              <a:t>十二、营业帐簿 </a:t>
            </a:r>
            <a:endParaRPr lang="zh-CN" altLang="en-US" sz="1400" dirty="0"/>
          </a:p>
          <a:p>
            <a:pPr eaLnBrk="1" hangingPunct="1">
              <a:lnSpc>
                <a:spcPct val="80000"/>
              </a:lnSpc>
            </a:pPr>
            <a:r>
              <a:rPr lang="en-US" altLang="zh-CN" sz="1400" dirty="0"/>
              <a:t>1.</a:t>
            </a:r>
            <a:r>
              <a:rPr lang="zh-CN" altLang="en-US" sz="1400" dirty="0"/>
              <a:t>记载资金的帐簿</a:t>
            </a:r>
            <a:r>
              <a:rPr lang="en-US" altLang="zh-CN" sz="1400" dirty="0"/>
              <a:t>0.5</a:t>
            </a:r>
            <a:r>
              <a:rPr lang="en-US" altLang="zh-CN" sz="1400" dirty="0">
                <a:latin typeface="Times New Roman" panose="02020603050405020304" pitchFamily="18" charset="0"/>
              </a:rPr>
              <a:t>‰</a:t>
            </a:r>
            <a:r>
              <a:rPr lang="en-US" altLang="zh-CN" sz="1400" dirty="0"/>
              <a:t> </a:t>
            </a:r>
            <a:endParaRPr lang="en-US" altLang="zh-CN" sz="1400" dirty="0"/>
          </a:p>
          <a:p>
            <a:pPr eaLnBrk="1" hangingPunct="1">
              <a:lnSpc>
                <a:spcPct val="80000"/>
              </a:lnSpc>
            </a:pPr>
            <a:r>
              <a:rPr lang="en-US" altLang="zh-CN" sz="1400" dirty="0"/>
              <a:t>2.</a:t>
            </a:r>
            <a:r>
              <a:rPr lang="zh-CN" altLang="en-US" sz="1400" dirty="0"/>
              <a:t>其他帐簿 每件</a:t>
            </a:r>
            <a:r>
              <a:rPr lang="en-US" altLang="zh-CN" sz="1400" dirty="0"/>
              <a:t>5</a:t>
            </a:r>
            <a:r>
              <a:rPr lang="zh-CN" altLang="en-US" sz="1400" dirty="0"/>
              <a:t>元 </a:t>
            </a:r>
            <a:endParaRPr lang="zh-CN" altLang="en-US" sz="1400" dirty="0"/>
          </a:p>
          <a:p>
            <a:pPr eaLnBrk="1" hangingPunct="1">
              <a:lnSpc>
                <a:spcPct val="80000"/>
              </a:lnSpc>
            </a:pPr>
            <a:r>
              <a:rPr lang="zh-CN" altLang="en-US" sz="1400" dirty="0"/>
              <a:t>十三、权利、许可证照 每件</a:t>
            </a:r>
            <a:r>
              <a:rPr lang="en-US" altLang="zh-CN" sz="1400" dirty="0"/>
              <a:t>5</a:t>
            </a:r>
            <a:r>
              <a:rPr lang="zh-CN" altLang="en-US" sz="1400" dirty="0"/>
              <a:t>元 </a:t>
            </a:r>
            <a:endParaRPr lang="zh-CN" altLang="en-US" sz="1400" dirty="0"/>
          </a:p>
          <a:p>
            <a:pPr eaLnBrk="1" hangingPunct="1">
              <a:lnSpc>
                <a:spcPct val="80000"/>
              </a:lnSpc>
            </a:pPr>
            <a:r>
              <a:rPr lang="zh-CN" altLang="en-US" sz="1400" dirty="0"/>
              <a:t>十四、股票交易</a:t>
            </a:r>
            <a:r>
              <a:rPr lang="en-US" altLang="zh-CN" sz="1400" dirty="0"/>
              <a:t>3</a:t>
            </a:r>
            <a:r>
              <a:rPr lang="en-US" altLang="zh-CN" sz="1400" dirty="0">
                <a:latin typeface="Times New Roman" panose="02020603050405020304" pitchFamily="18" charset="0"/>
              </a:rPr>
              <a:t>‰</a:t>
            </a:r>
            <a:endParaRPr lang="zh-CN" altLang="en-US" sz="1400" dirty="0"/>
          </a:p>
        </p:txBody>
      </p:sp>
      <p:pic>
        <p:nvPicPr>
          <p:cNvPr id="76804" name="Picture 5" descr="1452692354804550849"/>
          <p:cNvPicPr>
            <a:picLocks noChangeAspect="1"/>
          </p:cNvPicPr>
          <p:nvPr/>
        </p:nvPicPr>
        <p:blipFill>
          <a:blip r:embed="rId1"/>
          <a:stretch>
            <a:fillRect/>
          </a:stretch>
        </p:blipFill>
        <p:spPr>
          <a:xfrm>
            <a:off x="4284663" y="549275"/>
            <a:ext cx="4572000" cy="3429000"/>
          </a:xfrm>
          <a:prstGeom prst="rect">
            <a:avLst/>
          </a:prstGeom>
          <a:noFill/>
          <a:ln w="9525">
            <a:noFill/>
          </a:ln>
        </p:spPr>
      </p:pic>
    </p:spTree>
  </p:cSld>
  <p:clrMapOvr>
    <a:masterClrMapping/>
  </p:clrMapOvr>
  <p:transition spd="med">
    <p:rand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grpSp>
        <p:nvGrpSpPr>
          <p:cNvPr id="2" name="Group 4"/>
          <p:cNvGrpSpPr/>
          <p:nvPr/>
        </p:nvGrpSpPr>
        <p:grpSpPr>
          <a:xfrm>
            <a:off x="800100" y="1700213"/>
            <a:ext cx="3714750" cy="2260600"/>
            <a:chOff x="504" y="1920"/>
            <a:chExt cx="2340" cy="1424"/>
          </a:xfrm>
        </p:grpSpPr>
        <p:sp>
          <p:nvSpPr>
            <p:cNvPr id="77837" name="Line 5"/>
            <p:cNvSpPr/>
            <p:nvPr/>
          </p:nvSpPr>
          <p:spPr>
            <a:xfrm>
              <a:off x="624" y="2160"/>
              <a:ext cx="2064" cy="0"/>
            </a:xfrm>
            <a:prstGeom prst="line">
              <a:avLst/>
            </a:prstGeom>
            <a:ln w="9525" cap="flat" cmpd="sng">
              <a:solidFill>
                <a:schemeClr val="tx1"/>
              </a:solidFill>
              <a:prstDash val="solid"/>
              <a:headEnd type="none" w="med" len="med"/>
              <a:tailEnd type="none" w="med" len="med"/>
            </a:ln>
          </p:spPr>
        </p:sp>
        <p:sp>
          <p:nvSpPr>
            <p:cNvPr id="77838" name="Line 6"/>
            <p:cNvSpPr/>
            <p:nvPr/>
          </p:nvSpPr>
          <p:spPr>
            <a:xfrm>
              <a:off x="600" y="2844"/>
              <a:ext cx="2064" cy="0"/>
            </a:xfrm>
            <a:prstGeom prst="line">
              <a:avLst/>
            </a:prstGeom>
            <a:ln w="9525" cap="flat" cmpd="sng">
              <a:solidFill>
                <a:schemeClr val="tx1"/>
              </a:solidFill>
              <a:prstDash val="solid"/>
              <a:headEnd type="none" w="med" len="med"/>
              <a:tailEnd type="none" w="med" len="med"/>
            </a:ln>
          </p:spPr>
        </p:sp>
        <p:sp>
          <p:nvSpPr>
            <p:cNvPr id="77839" name="Line 7"/>
            <p:cNvSpPr/>
            <p:nvPr/>
          </p:nvSpPr>
          <p:spPr>
            <a:xfrm>
              <a:off x="1536" y="2172"/>
              <a:ext cx="0" cy="1164"/>
            </a:xfrm>
            <a:prstGeom prst="line">
              <a:avLst/>
            </a:prstGeom>
            <a:ln w="9525" cap="flat" cmpd="sng">
              <a:solidFill>
                <a:schemeClr val="tx1"/>
              </a:solidFill>
              <a:prstDash val="solid"/>
              <a:headEnd type="none" w="med" len="med"/>
              <a:tailEnd type="none" w="med" len="med"/>
            </a:ln>
          </p:spPr>
        </p:sp>
        <p:sp>
          <p:nvSpPr>
            <p:cNvPr id="77840" name="Text Box 8"/>
            <p:cNvSpPr txBox="1"/>
            <p:nvPr/>
          </p:nvSpPr>
          <p:spPr>
            <a:xfrm>
              <a:off x="1200" y="1920"/>
              <a:ext cx="1642"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1800" dirty="0">
                  <a:latin typeface="Times New Roman" panose="02020603050405020304" pitchFamily="18" charset="0"/>
                </a:rPr>
                <a:t>固定资产</a:t>
              </a:r>
              <a:endParaRPr lang="zh-CN" altLang="en-US" sz="1800" dirty="0">
                <a:latin typeface="Times New Roman" panose="02020603050405020304" pitchFamily="18" charset="0"/>
              </a:endParaRPr>
            </a:p>
          </p:txBody>
        </p:sp>
        <p:sp>
          <p:nvSpPr>
            <p:cNvPr id="77841" name="Text Box 9"/>
            <p:cNvSpPr txBox="1"/>
            <p:nvPr/>
          </p:nvSpPr>
          <p:spPr>
            <a:xfrm>
              <a:off x="540" y="2232"/>
              <a:ext cx="1020" cy="57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不同来源取得的固定资产原价</a:t>
              </a:r>
              <a:endParaRPr lang="zh-CN" altLang="en-US" sz="1800" dirty="0">
                <a:latin typeface="Times New Roman" panose="02020603050405020304" pitchFamily="18" charset="0"/>
              </a:endParaRPr>
            </a:p>
          </p:txBody>
        </p:sp>
        <p:sp>
          <p:nvSpPr>
            <p:cNvPr id="77842" name="Text Box 10"/>
            <p:cNvSpPr txBox="1"/>
            <p:nvPr/>
          </p:nvSpPr>
          <p:spPr>
            <a:xfrm>
              <a:off x="1524" y="2244"/>
              <a:ext cx="1320"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不同原因减少的固定资产原价</a:t>
              </a:r>
              <a:endParaRPr lang="zh-CN" altLang="en-US" sz="1800" dirty="0">
                <a:latin typeface="Times New Roman" panose="02020603050405020304" pitchFamily="18" charset="0"/>
              </a:endParaRPr>
            </a:p>
          </p:txBody>
        </p:sp>
        <p:sp>
          <p:nvSpPr>
            <p:cNvPr id="77843" name="Text Box 11"/>
            <p:cNvSpPr txBox="1"/>
            <p:nvPr/>
          </p:nvSpPr>
          <p:spPr>
            <a:xfrm>
              <a:off x="504" y="2940"/>
              <a:ext cx="960"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企业现有固定资产原价</a:t>
              </a:r>
              <a:endParaRPr lang="zh-CN" altLang="en-US" sz="1800" dirty="0">
                <a:latin typeface="Times New Roman" panose="02020603050405020304" pitchFamily="18" charset="0"/>
              </a:endParaRPr>
            </a:p>
          </p:txBody>
        </p:sp>
      </p:grpSp>
      <p:grpSp>
        <p:nvGrpSpPr>
          <p:cNvPr id="3" name="Group 12"/>
          <p:cNvGrpSpPr/>
          <p:nvPr/>
        </p:nvGrpSpPr>
        <p:grpSpPr>
          <a:xfrm>
            <a:off x="4629150" y="1628775"/>
            <a:ext cx="4552950" cy="2546350"/>
            <a:chOff x="2916" y="1848"/>
            <a:chExt cx="2868" cy="1604"/>
          </a:xfrm>
        </p:grpSpPr>
        <p:sp>
          <p:nvSpPr>
            <p:cNvPr id="77829" name="Line 13"/>
            <p:cNvSpPr/>
            <p:nvPr/>
          </p:nvSpPr>
          <p:spPr>
            <a:xfrm>
              <a:off x="2976" y="2160"/>
              <a:ext cx="2064" cy="0"/>
            </a:xfrm>
            <a:prstGeom prst="line">
              <a:avLst/>
            </a:prstGeom>
            <a:ln w="9525" cap="flat" cmpd="sng">
              <a:solidFill>
                <a:schemeClr val="tx1"/>
              </a:solidFill>
              <a:prstDash val="solid"/>
              <a:headEnd type="none" w="med" len="med"/>
              <a:tailEnd type="none" w="med" len="med"/>
            </a:ln>
          </p:spPr>
        </p:sp>
        <p:grpSp>
          <p:nvGrpSpPr>
            <p:cNvPr id="77830" name="Group 14"/>
            <p:cNvGrpSpPr/>
            <p:nvPr/>
          </p:nvGrpSpPr>
          <p:grpSpPr>
            <a:xfrm>
              <a:off x="2916" y="1848"/>
              <a:ext cx="2868" cy="1604"/>
              <a:chOff x="2916" y="1848"/>
              <a:chExt cx="2868" cy="1604"/>
            </a:xfrm>
          </p:grpSpPr>
          <p:sp>
            <p:nvSpPr>
              <p:cNvPr id="77831" name="Line 15"/>
              <p:cNvSpPr/>
              <p:nvPr/>
            </p:nvSpPr>
            <p:spPr>
              <a:xfrm>
                <a:off x="3048" y="2988"/>
                <a:ext cx="2064" cy="0"/>
              </a:xfrm>
              <a:prstGeom prst="line">
                <a:avLst/>
              </a:prstGeom>
              <a:ln w="9525" cap="flat" cmpd="sng">
                <a:solidFill>
                  <a:schemeClr val="tx1"/>
                </a:solidFill>
                <a:prstDash val="solid"/>
                <a:headEnd type="none" w="med" len="med"/>
                <a:tailEnd type="none" w="med" len="med"/>
              </a:ln>
            </p:spPr>
          </p:sp>
          <p:sp>
            <p:nvSpPr>
              <p:cNvPr id="77832" name="Line 16"/>
              <p:cNvSpPr/>
              <p:nvPr/>
            </p:nvSpPr>
            <p:spPr>
              <a:xfrm>
                <a:off x="3960" y="2160"/>
                <a:ext cx="0" cy="1176"/>
              </a:xfrm>
              <a:prstGeom prst="line">
                <a:avLst/>
              </a:prstGeom>
              <a:ln w="9525" cap="flat" cmpd="sng">
                <a:solidFill>
                  <a:schemeClr val="tx1"/>
                </a:solidFill>
                <a:prstDash val="solid"/>
                <a:headEnd type="none" w="med" len="med"/>
                <a:tailEnd type="none" w="med" len="med"/>
              </a:ln>
            </p:spPr>
          </p:sp>
          <p:sp>
            <p:nvSpPr>
              <p:cNvPr id="77833" name="Text Box 17"/>
              <p:cNvSpPr txBox="1"/>
              <p:nvPr/>
            </p:nvSpPr>
            <p:spPr>
              <a:xfrm>
                <a:off x="3600" y="1848"/>
                <a:ext cx="1392"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累计折旧</a:t>
                </a:r>
                <a:endParaRPr lang="zh-CN" altLang="en-US" sz="1800" dirty="0">
                  <a:latin typeface="Times New Roman" panose="02020603050405020304" pitchFamily="18" charset="0"/>
                </a:endParaRPr>
              </a:p>
            </p:txBody>
          </p:sp>
          <p:sp>
            <p:nvSpPr>
              <p:cNvPr id="77834" name="Text Box 18"/>
              <p:cNvSpPr txBox="1"/>
              <p:nvPr/>
            </p:nvSpPr>
            <p:spPr>
              <a:xfrm>
                <a:off x="2916" y="2220"/>
                <a:ext cx="1080"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减少的固定资产已提折旧</a:t>
                </a:r>
                <a:endParaRPr lang="zh-CN" altLang="en-US" sz="1800" dirty="0">
                  <a:latin typeface="Times New Roman" panose="02020603050405020304" pitchFamily="18" charset="0"/>
                </a:endParaRPr>
              </a:p>
            </p:txBody>
          </p:sp>
          <p:sp>
            <p:nvSpPr>
              <p:cNvPr id="77835" name="Text Box 19"/>
              <p:cNvSpPr txBox="1"/>
              <p:nvPr/>
            </p:nvSpPr>
            <p:spPr>
              <a:xfrm>
                <a:off x="4020" y="2304"/>
                <a:ext cx="1764" cy="9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50000"/>
                  </a:lnSpc>
                  <a:spcBef>
                    <a:spcPct val="50000"/>
                  </a:spcBef>
                  <a:buClrTx/>
                  <a:buSzTx/>
                  <a:buFontTx/>
                  <a:buNone/>
                </a:pPr>
                <a:r>
                  <a:rPr lang="zh-CN" altLang="en-US" sz="1800" dirty="0">
                    <a:latin typeface="Times New Roman" panose="02020603050405020304" pitchFamily="18" charset="0"/>
                  </a:rPr>
                  <a:t>每月计提的固</a:t>
                </a:r>
                <a:endParaRPr lang="zh-CN" altLang="en-US" sz="1800" dirty="0">
                  <a:latin typeface="Times New Roman" panose="02020603050405020304" pitchFamily="18" charset="0"/>
                </a:endParaRPr>
              </a:p>
              <a:p>
                <a:pPr marL="0" lvl="0" indent="0" eaLnBrk="1" hangingPunct="1">
                  <a:lnSpc>
                    <a:spcPct val="50000"/>
                  </a:lnSpc>
                  <a:spcBef>
                    <a:spcPct val="50000"/>
                  </a:spcBef>
                  <a:buClrTx/>
                  <a:buSzTx/>
                  <a:buFontTx/>
                  <a:buNone/>
                </a:pPr>
                <a:r>
                  <a:rPr lang="zh-CN" altLang="en-US" sz="1800" dirty="0">
                    <a:latin typeface="Times New Roman" panose="02020603050405020304" pitchFamily="18" charset="0"/>
                  </a:rPr>
                  <a:t>定资产折旧</a:t>
                </a:r>
                <a:endParaRPr lang="zh-CN" altLang="en-US" sz="1800" dirty="0">
                  <a:latin typeface="Times New Roman" panose="02020603050405020304" pitchFamily="18" charset="0"/>
                </a:endParaRPr>
              </a:p>
              <a:p>
                <a:pPr marL="0" lvl="0" indent="0" eaLnBrk="1" hangingPunct="1">
                  <a:lnSpc>
                    <a:spcPct val="50000"/>
                  </a:lnSpc>
                  <a:spcBef>
                    <a:spcPct val="50000"/>
                  </a:spcBef>
                  <a:buClrTx/>
                  <a:buSzTx/>
                  <a:buFontTx/>
                  <a:buNone/>
                </a:pPr>
                <a:r>
                  <a:rPr lang="zh-CN" altLang="en-US" sz="1800" dirty="0">
                    <a:latin typeface="Times New Roman" panose="02020603050405020304" pitchFamily="18" charset="0"/>
                  </a:rPr>
                  <a:t>增加的固定资</a:t>
                </a:r>
                <a:endParaRPr lang="zh-CN" altLang="en-US" sz="1800" dirty="0">
                  <a:latin typeface="Times New Roman" panose="02020603050405020304" pitchFamily="18" charset="0"/>
                </a:endParaRPr>
              </a:p>
              <a:p>
                <a:pPr marL="0" lvl="0" indent="0" eaLnBrk="1" hangingPunct="1">
                  <a:lnSpc>
                    <a:spcPct val="50000"/>
                  </a:lnSpc>
                  <a:spcBef>
                    <a:spcPct val="50000"/>
                  </a:spcBef>
                  <a:buClrTx/>
                  <a:buSzTx/>
                  <a:buFontTx/>
                  <a:buNone/>
                </a:pPr>
                <a:r>
                  <a:rPr lang="zh-CN" altLang="en-US" sz="1800" dirty="0">
                    <a:latin typeface="Times New Roman" panose="02020603050405020304" pitchFamily="18" charset="0"/>
                  </a:rPr>
                  <a:t>产已提折旧</a:t>
                </a:r>
                <a:endParaRPr lang="zh-CN" altLang="en-US" sz="1800" dirty="0">
                  <a:latin typeface="Times New Roman" panose="02020603050405020304" pitchFamily="18" charset="0"/>
                </a:endParaRPr>
              </a:p>
              <a:p>
                <a:pPr marL="0" lvl="0" indent="0" eaLnBrk="1" hangingPunct="1">
                  <a:spcBef>
                    <a:spcPct val="50000"/>
                  </a:spcBef>
                  <a:buClrTx/>
                  <a:buSzTx/>
                  <a:buFontTx/>
                  <a:buNone/>
                </a:pPr>
                <a:endParaRPr lang="zh-CN" altLang="en-US" sz="1800" dirty="0">
                  <a:latin typeface="Times New Roman" panose="02020603050405020304" pitchFamily="18" charset="0"/>
                </a:endParaRPr>
              </a:p>
            </p:txBody>
          </p:sp>
          <p:sp>
            <p:nvSpPr>
              <p:cNvPr id="77836" name="Text Box 20"/>
              <p:cNvSpPr txBox="1"/>
              <p:nvPr/>
            </p:nvSpPr>
            <p:spPr>
              <a:xfrm>
                <a:off x="4032" y="3048"/>
                <a:ext cx="1236"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企业现有固定资产累计折旧额 </a:t>
                </a:r>
                <a:endParaRPr lang="zh-CN" altLang="en-US" sz="1800" dirty="0">
                  <a:latin typeface="Times New Roman" panose="02020603050405020304" pitchFamily="18" charset="0"/>
                </a:endParaRPr>
              </a:p>
            </p:txBody>
          </p:sp>
        </p:gr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grpSp>
        <p:nvGrpSpPr>
          <p:cNvPr id="2" name="Group 4"/>
          <p:cNvGrpSpPr/>
          <p:nvPr/>
        </p:nvGrpSpPr>
        <p:grpSpPr>
          <a:xfrm>
            <a:off x="685800" y="1844675"/>
            <a:ext cx="3524250" cy="2095500"/>
            <a:chOff x="432" y="336"/>
            <a:chExt cx="2220" cy="1320"/>
          </a:xfrm>
        </p:grpSpPr>
        <p:sp>
          <p:nvSpPr>
            <p:cNvPr id="78852" name="Line 5"/>
            <p:cNvSpPr/>
            <p:nvPr/>
          </p:nvSpPr>
          <p:spPr>
            <a:xfrm>
              <a:off x="600" y="564"/>
              <a:ext cx="1992" cy="0"/>
            </a:xfrm>
            <a:prstGeom prst="line">
              <a:avLst/>
            </a:prstGeom>
            <a:ln w="9525" cap="flat" cmpd="sng">
              <a:solidFill>
                <a:schemeClr val="tx1"/>
              </a:solidFill>
              <a:prstDash val="solid"/>
              <a:headEnd type="none" w="med" len="med"/>
              <a:tailEnd type="none" w="med" len="med"/>
            </a:ln>
          </p:spPr>
        </p:sp>
        <p:sp>
          <p:nvSpPr>
            <p:cNvPr id="78853" name="Line 6"/>
            <p:cNvSpPr/>
            <p:nvPr/>
          </p:nvSpPr>
          <p:spPr>
            <a:xfrm>
              <a:off x="612" y="1260"/>
              <a:ext cx="1992" cy="0"/>
            </a:xfrm>
            <a:prstGeom prst="line">
              <a:avLst/>
            </a:prstGeom>
            <a:ln w="9525" cap="flat" cmpd="sng">
              <a:solidFill>
                <a:schemeClr val="tx1"/>
              </a:solidFill>
              <a:prstDash val="solid"/>
              <a:headEnd type="none" w="med" len="med"/>
              <a:tailEnd type="none" w="med" len="med"/>
            </a:ln>
          </p:spPr>
        </p:sp>
        <p:sp>
          <p:nvSpPr>
            <p:cNvPr id="78854" name="Line 7"/>
            <p:cNvSpPr/>
            <p:nvPr/>
          </p:nvSpPr>
          <p:spPr>
            <a:xfrm>
              <a:off x="1536" y="576"/>
              <a:ext cx="0" cy="1080"/>
            </a:xfrm>
            <a:prstGeom prst="line">
              <a:avLst/>
            </a:prstGeom>
            <a:ln w="9525" cap="flat" cmpd="sng">
              <a:solidFill>
                <a:schemeClr val="tx1"/>
              </a:solidFill>
              <a:prstDash val="solid"/>
              <a:headEnd type="none" w="med" len="med"/>
              <a:tailEnd type="none" w="med" len="med"/>
            </a:ln>
          </p:spPr>
        </p:sp>
        <p:sp>
          <p:nvSpPr>
            <p:cNvPr id="78855" name="Text Box 8"/>
            <p:cNvSpPr txBox="1"/>
            <p:nvPr/>
          </p:nvSpPr>
          <p:spPr>
            <a:xfrm>
              <a:off x="1632" y="636"/>
              <a:ext cx="876"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薪酬的分配数额</a:t>
              </a:r>
              <a:endParaRPr lang="zh-CN" altLang="en-US" sz="1800" dirty="0">
                <a:latin typeface="Times New Roman" panose="02020603050405020304" pitchFamily="18" charset="0"/>
              </a:endParaRPr>
            </a:p>
          </p:txBody>
        </p:sp>
        <p:sp>
          <p:nvSpPr>
            <p:cNvPr id="78856" name="Text Box 9"/>
            <p:cNvSpPr txBox="1"/>
            <p:nvPr/>
          </p:nvSpPr>
          <p:spPr>
            <a:xfrm>
              <a:off x="1740" y="1332"/>
              <a:ext cx="912"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0</a:t>
              </a:r>
              <a:endParaRPr lang="en-US" altLang="zh-CN" sz="1800" dirty="0">
                <a:latin typeface="Times New Roman" panose="02020603050405020304" pitchFamily="18" charset="0"/>
              </a:endParaRPr>
            </a:p>
          </p:txBody>
        </p:sp>
        <p:sp>
          <p:nvSpPr>
            <p:cNvPr id="78857" name="Text Box 10"/>
            <p:cNvSpPr txBox="1"/>
            <p:nvPr/>
          </p:nvSpPr>
          <p:spPr>
            <a:xfrm>
              <a:off x="1152" y="336"/>
              <a:ext cx="117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应付职工薪酬</a:t>
              </a:r>
              <a:endParaRPr lang="zh-CN" altLang="en-US" sz="1800" dirty="0">
                <a:latin typeface="Times New Roman" panose="02020603050405020304" pitchFamily="18" charset="0"/>
              </a:endParaRPr>
            </a:p>
          </p:txBody>
        </p:sp>
        <p:sp>
          <p:nvSpPr>
            <p:cNvPr id="78858" name="Text Box 11"/>
            <p:cNvSpPr txBox="1"/>
            <p:nvPr/>
          </p:nvSpPr>
          <p:spPr>
            <a:xfrm>
              <a:off x="432" y="660"/>
              <a:ext cx="1032" cy="49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薪酬的发放数</a:t>
              </a:r>
              <a:endParaRPr lang="zh-CN" altLang="en-US" sz="1800" dirty="0">
                <a:latin typeface="Times New Roman" panose="02020603050405020304" pitchFamily="18" charset="0"/>
              </a:endParaRPr>
            </a:p>
            <a:p>
              <a:pPr marL="0" lvl="0" indent="0" eaLnBrk="1" hangingPunct="1">
                <a:spcBef>
                  <a:spcPct val="50000"/>
                </a:spcBef>
                <a:buClrTx/>
                <a:buSzTx/>
                <a:buFontTx/>
                <a:buNone/>
              </a:pPr>
              <a:r>
                <a:rPr lang="zh-CN" altLang="en-US" sz="1800" dirty="0">
                  <a:latin typeface="Times New Roman" panose="02020603050405020304" pitchFamily="18" charset="0"/>
                </a:rPr>
                <a:t>额、代扣款</a:t>
              </a:r>
              <a:endParaRPr lang="zh-CN" altLang="en-US" sz="1800" dirty="0">
                <a:latin typeface="Times New Roman" panose="02020603050405020304" pitchFamily="18" charset="0"/>
              </a:endParaRP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69668" name="Rectangle 4"/>
          <p:cNvSpPr/>
          <p:nvPr/>
        </p:nvSpPr>
        <p:spPr>
          <a:xfrm>
            <a:off x="171450" y="1052513"/>
            <a:ext cx="8420100" cy="541496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eaLnBrk="1" hangingPunct="1"/>
            <a:r>
              <a:rPr lang="zh-CN" altLang="en-US" sz="1600" dirty="0"/>
              <a:t>二、主要经济业务的核算</a:t>
            </a:r>
            <a:endParaRPr lang="zh-CN" altLang="en-US" sz="1600" dirty="0"/>
          </a:p>
          <a:p>
            <a:pPr marL="342900" lvl="0" indent="-342900" eaLnBrk="1" hangingPunct="1"/>
            <a:r>
              <a:rPr lang="zh-CN" altLang="en-US" sz="1600" dirty="0"/>
              <a:t>例</a:t>
            </a:r>
            <a:r>
              <a:rPr lang="en-US" altLang="zh-CN" sz="1600" dirty="0"/>
              <a:t>11</a:t>
            </a:r>
            <a:r>
              <a:rPr lang="zh-CN" altLang="en-US" sz="1600" dirty="0"/>
              <a:t>、从仓库领用甲、乙、丙材料各一批价值</a:t>
            </a:r>
            <a:r>
              <a:rPr lang="en-US" altLang="zh-CN" sz="1600" dirty="0"/>
              <a:t>55</a:t>
            </a:r>
            <a:r>
              <a:rPr lang="zh-CN" altLang="en-US" sz="1600" dirty="0"/>
              <a:t>，</a:t>
            </a:r>
            <a:r>
              <a:rPr lang="en-US" altLang="zh-CN" sz="1600" dirty="0"/>
              <a:t>000</a:t>
            </a:r>
            <a:r>
              <a:rPr lang="zh-CN" altLang="en-US" sz="1600" dirty="0"/>
              <a:t>元，用以生产</a:t>
            </a:r>
            <a:r>
              <a:rPr lang="en-US" altLang="zh-CN" sz="1600" dirty="0"/>
              <a:t>A</a:t>
            </a:r>
            <a:r>
              <a:rPr lang="zh-CN" altLang="en-US" sz="1600" dirty="0"/>
              <a:t>、</a:t>
            </a:r>
            <a:r>
              <a:rPr lang="en-US" altLang="zh-CN" sz="1600" dirty="0"/>
              <a:t>B</a:t>
            </a:r>
            <a:r>
              <a:rPr lang="zh-CN" altLang="en-US" sz="1600" dirty="0"/>
              <a:t>两种产品和其他一般耗用（见下表）。</a:t>
            </a:r>
            <a:endParaRPr lang="zh-CN" altLang="en-US" sz="1600" dirty="0"/>
          </a:p>
          <a:p>
            <a:pPr marL="342900" lvl="0" indent="-342900" eaLnBrk="1" hangingPunct="1"/>
            <a:r>
              <a:rPr lang="zh-CN" altLang="en-US" sz="2400" dirty="0"/>
              <a:t> </a:t>
            </a:r>
            <a:endParaRPr lang="zh-CN" altLang="en-US" dirty="0"/>
          </a:p>
        </p:txBody>
      </p:sp>
      <p:grpSp>
        <p:nvGrpSpPr>
          <p:cNvPr id="2" name="Group 5"/>
          <p:cNvGrpSpPr/>
          <p:nvPr/>
        </p:nvGrpSpPr>
        <p:grpSpPr>
          <a:xfrm>
            <a:off x="0" y="1989138"/>
            <a:ext cx="9163050" cy="2717800"/>
            <a:chOff x="468" y="816"/>
            <a:chExt cx="5772" cy="2193"/>
          </a:xfrm>
        </p:grpSpPr>
        <p:sp>
          <p:nvSpPr>
            <p:cNvPr id="79878" name="Line 6"/>
            <p:cNvSpPr/>
            <p:nvPr/>
          </p:nvSpPr>
          <p:spPr>
            <a:xfrm>
              <a:off x="552" y="852"/>
              <a:ext cx="5112" cy="0"/>
            </a:xfrm>
            <a:prstGeom prst="line">
              <a:avLst/>
            </a:prstGeom>
            <a:ln w="22225" cap="flat" cmpd="sng">
              <a:solidFill>
                <a:schemeClr val="tx1"/>
              </a:solidFill>
              <a:prstDash val="solid"/>
              <a:headEnd type="none" w="med" len="med"/>
              <a:tailEnd type="none" w="med" len="med"/>
            </a:ln>
          </p:spPr>
        </p:sp>
        <p:sp>
          <p:nvSpPr>
            <p:cNvPr id="79879" name="Line 7"/>
            <p:cNvSpPr/>
            <p:nvPr/>
          </p:nvSpPr>
          <p:spPr>
            <a:xfrm>
              <a:off x="612" y="2952"/>
              <a:ext cx="5112" cy="0"/>
            </a:xfrm>
            <a:prstGeom prst="line">
              <a:avLst/>
            </a:prstGeom>
            <a:ln w="22225" cap="flat" cmpd="sng">
              <a:solidFill>
                <a:schemeClr val="tx1"/>
              </a:solidFill>
              <a:prstDash val="solid"/>
              <a:headEnd type="none" w="med" len="med"/>
              <a:tailEnd type="none" w="med" len="med"/>
            </a:ln>
          </p:spPr>
        </p:sp>
        <p:sp>
          <p:nvSpPr>
            <p:cNvPr id="79880" name="Line 8"/>
            <p:cNvSpPr/>
            <p:nvPr/>
          </p:nvSpPr>
          <p:spPr>
            <a:xfrm>
              <a:off x="564" y="1416"/>
              <a:ext cx="5124" cy="0"/>
            </a:xfrm>
            <a:prstGeom prst="line">
              <a:avLst/>
            </a:prstGeom>
            <a:ln w="9525" cap="flat" cmpd="sng">
              <a:solidFill>
                <a:schemeClr val="tx1"/>
              </a:solidFill>
              <a:prstDash val="solid"/>
              <a:headEnd type="none" w="med" len="med"/>
              <a:tailEnd type="none" w="med" len="med"/>
            </a:ln>
          </p:spPr>
        </p:sp>
        <p:sp>
          <p:nvSpPr>
            <p:cNvPr id="79881" name="Line 9"/>
            <p:cNvSpPr/>
            <p:nvPr/>
          </p:nvSpPr>
          <p:spPr>
            <a:xfrm>
              <a:off x="624" y="2436"/>
              <a:ext cx="5124" cy="0"/>
            </a:xfrm>
            <a:prstGeom prst="line">
              <a:avLst/>
            </a:prstGeom>
            <a:ln w="9525" cap="flat" cmpd="sng">
              <a:solidFill>
                <a:schemeClr val="tx1"/>
              </a:solidFill>
              <a:prstDash val="solid"/>
              <a:headEnd type="none" w="med" len="med"/>
              <a:tailEnd type="none" w="med" len="med"/>
            </a:ln>
          </p:spPr>
        </p:sp>
        <p:sp>
          <p:nvSpPr>
            <p:cNvPr id="79882" name="Line 10"/>
            <p:cNvSpPr/>
            <p:nvPr/>
          </p:nvSpPr>
          <p:spPr>
            <a:xfrm>
              <a:off x="624" y="2688"/>
              <a:ext cx="5124" cy="0"/>
            </a:xfrm>
            <a:prstGeom prst="line">
              <a:avLst/>
            </a:prstGeom>
            <a:ln w="9525" cap="flat" cmpd="sng">
              <a:solidFill>
                <a:schemeClr val="tx1"/>
              </a:solidFill>
              <a:prstDash val="solid"/>
              <a:headEnd type="none" w="med" len="med"/>
              <a:tailEnd type="none" w="med" len="med"/>
            </a:ln>
          </p:spPr>
        </p:sp>
        <p:sp>
          <p:nvSpPr>
            <p:cNvPr id="79883" name="Line 11"/>
            <p:cNvSpPr/>
            <p:nvPr/>
          </p:nvSpPr>
          <p:spPr>
            <a:xfrm>
              <a:off x="564" y="1668"/>
              <a:ext cx="5124" cy="0"/>
            </a:xfrm>
            <a:prstGeom prst="line">
              <a:avLst/>
            </a:prstGeom>
            <a:ln w="9525" cap="flat" cmpd="sng">
              <a:solidFill>
                <a:schemeClr val="tx1"/>
              </a:solidFill>
              <a:prstDash val="solid"/>
              <a:headEnd type="none" w="med" len="med"/>
              <a:tailEnd type="none" w="med" len="med"/>
            </a:ln>
          </p:spPr>
        </p:sp>
        <p:sp>
          <p:nvSpPr>
            <p:cNvPr id="79884" name="Line 12"/>
            <p:cNvSpPr/>
            <p:nvPr/>
          </p:nvSpPr>
          <p:spPr>
            <a:xfrm>
              <a:off x="600" y="2184"/>
              <a:ext cx="5124" cy="0"/>
            </a:xfrm>
            <a:prstGeom prst="line">
              <a:avLst/>
            </a:prstGeom>
            <a:ln w="9525" cap="flat" cmpd="sng">
              <a:solidFill>
                <a:schemeClr val="tx1"/>
              </a:solidFill>
              <a:prstDash val="solid"/>
              <a:headEnd type="none" w="med" len="med"/>
              <a:tailEnd type="none" w="med" len="med"/>
            </a:ln>
          </p:spPr>
        </p:sp>
        <p:sp>
          <p:nvSpPr>
            <p:cNvPr id="79885" name="Line 13"/>
            <p:cNvSpPr/>
            <p:nvPr/>
          </p:nvSpPr>
          <p:spPr>
            <a:xfrm>
              <a:off x="588" y="1920"/>
              <a:ext cx="5124" cy="0"/>
            </a:xfrm>
            <a:prstGeom prst="line">
              <a:avLst/>
            </a:prstGeom>
            <a:ln w="9525" cap="flat" cmpd="sng">
              <a:solidFill>
                <a:schemeClr val="tx1"/>
              </a:solidFill>
              <a:prstDash val="solid"/>
              <a:headEnd type="none" w="med" len="med"/>
              <a:tailEnd type="none" w="med" len="med"/>
            </a:ln>
          </p:spPr>
        </p:sp>
        <p:sp>
          <p:nvSpPr>
            <p:cNvPr id="79886" name="Line 14"/>
            <p:cNvSpPr/>
            <p:nvPr/>
          </p:nvSpPr>
          <p:spPr>
            <a:xfrm>
              <a:off x="1524" y="1032"/>
              <a:ext cx="4140" cy="0"/>
            </a:xfrm>
            <a:prstGeom prst="line">
              <a:avLst/>
            </a:prstGeom>
            <a:ln w="9525" cap="flat" cmpd="sng">
              <a:solidFill>
                <a:schemeClr val="tx1"/>
              </a:solidFill>
              <a:prstDash val="solid"/>
              <a:headEnd type="none" w="med" len="med"/>
              <a:tailEnd type="none" w="med" len="med"/>
            </a:ln>
          </p:spPr>
        </p:sp>
        <p:sp>
          <p:nvSpPr>
            <p:cNvPr id="79887" name="Line 15"/>
            <p:cNvSpPr/>
            <p:nvPr/>
          </p:nvSpPr>
          <p:spPr>
            <a:xfrm>
              <a:off x="1512" y="852"/>
              <a:ext cx="0" cy="2100"/>
            </a:xfrm>
            <a:prstGeom prst="line">
              <a:avLst/>
            </a:prstGeom>
            <a:ln w="9525" cap="flat" cmpd="sng">
              <a:solidFill>
                <a:schemeClr val="tx1"/>
              </a:solidFill>
              <a:prstDash val="solid"/>
              <a:headEnd type="none" w="med" len="med"/>
              <a:tailEnd type="none" w="med" len="med"/>
            </a:ln>
          </p:spPr>
        </p:sp>
        <p:sp>
          <p:nvSpPr>
            <p:cNvPr id="79888" name="Line 16"/>
            <p:cNvSpPr/>
            <p:nvPr/>
          </p:nvSpPr>
          <p:spPr>
            <a:xfrm>
              <a:off x="2652" y="852"/>
              <a:ext cx="0" cy="2112"/>
            </a:xfrm>
            <a:prstGeom prst="line">
              <a:avLst/>
            </a:prstGeom>
            <a:ln w="9525" cap="flat" cmpd="sng">
              <a:solidFill>
                <a:schemeClr val="tx1"/>
              </a:solidFill>
              <a:prstDash val="solid"/>
              <a:headEnd type="none" w="med" len="med"/>
              <a:tailEnd type="none" w="med" len="med"/>
            </a:ln>
          </p:spPr>
        </p:sp>
        <p:sp>
          <p:nvSpPr>
            <p:cNvPr id="79889" name="Line 17"/>
            <p:cNvSpPr/>
            <p:nvPr/>
          </p:nvSpPr>
          <p:spPr>
            <a:xfrm>
              <a:off x="3780" y="852"/>
              <a:ext cx="0" cy="2100"/>
            </a:xfrm>
            <a:prstGeom prst="line">
              <a:avLst/>
            </a:prstGeom>
            <a:ln w="9525" cap="flat" cmpd="sng">
              <a:solidFill>
                <a:schemeClr val="tx1"/>
              </a:solidFill>
              <a:prstDash val="solid"/>
              <a:headEnd type="none" w="med" len="med"/>
              <a:tailEnd type="none" w="med" len="med"/>
            </a:ln>
          </p:spPr>
        </p:sp>
        <p:sp>
          <p:nvSpPr>
            <p:cNvPr id="79890" name="Line 18"/>
            <p:cNvSpPr/>
            <p:nvPr/>
          </p:nvSpPr>
          <p:spPr>
            <a:xfrm>
              <a:off x="4872" y="852"/>
              <a:ext cx="0" cy="2100"/>
            </a:xfrm>
            <a:prstGeom prst="line">
              <a:avLst/>
            </a:prstGeom>
            <a:ln w="9525" cap="flat" cmpd="sng">
              <a:solidFill>
                <a:schemeClr val="tx1"/>
              </a:solidFill>
              <a:prstDash val="solid"/>
              <a:headEnd type="none" w="med" len="med"/>
              <a:tailEnd type="none" w="med" len="med"/>
            </a:ln>
          </p:spPr>
        </p:sp>
        <p:sp>
          <p:nvSpPr>
            <p:cNvPr id="79891" name="Text Box 19"/>
            <p:cNvSpPr txBox="1"/>
            <p:nvPr/>
          </p:nvSpPr>
          <p:spPr>
            <a:xfrm>
              <a:off x="624" y="1021"/>
              <a:ext cx="744"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项         目</a:t>
              </a:r>
              <a:endParaRPr lang="zh-CN" altLang="en-US" sz="1800" dirty="0">
                <a:latin typeface="Times New Roman" panose="02020603050405020304" pitchFamily="18" charset="0"/>
              </a:endParaRPr>
            </a:p>
          </p:txBody>
        </p:sp>
        <p:sp>
          <p:nvSpPr>
            <p:cNvPr id="79892" name="Text Box 20"/>
            <p:cNvSpPr txBox="1"/>
            <p:nvPr/>
          </p:nvSpPr>
          <p:spPr>
            <a:xfrm>
              <a:off x="468" y="1441"/>
              <a:ext cx="1188"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制造</a:t>
              </a:r>
              <a:r>
                <a:rPr lang="en-US" altLang="zh-CN" sz="1800" dirty="0">
                  <a:latin typeface="Times New Roman" panose="02020603050405020304" pitchFamily="18" charset="0"/>
                </a:rPr>
                <a:t>A</a:t>
              </a:r>
              <a:r>
                <a:rPr lang="zh-CN" altLang="en-US" sz="1800" dirty="0">
                  <a:latin typeface="Times New Roman" panose="02020603050405020304" pitchFamily="18" charset="0"/>
                </a:rPr>
                <a:t>产品耗用</a:t>
              </a:r>
              <a:endParaRPr lang="zh-CN" altLang="en-US" sz="1800" dirty="0">
                <a:latin typeface="Times New Roman" panose="02020603050405020304" pitchFamily="18" charset="0"/>
              </a:endParaRPr>
            </a:p>
          </p:txBody>
        </p:sp>
        <p:sp>
          <p:nvSpPr>
            <p:cNvPr id="79893" name="Text Box 21"/>
            <p:cNvSpPr txBox="1"/>
            <p:nvPr/>
          </p:nvSpPr>
          <p:spPr>
            <a:xfrm>
              <a:off x="480" y="1679"/>
              <a:ext cx="1152"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制造</a:t>
              </a:r>
              <a:r>
                <a:rPr lang="en-US" altLang="zh-CN" sz="1800" dirty="0">
                  <a:latin typeface="Times New Roman" panose="02020603050405020304" pitchFamily="18" charset="0"/>
                </a:rPr>
                <a:t>B</a:t>
              </a:r>
              <a:r>
                <a:rPr lang="zh-CN" altLang="en-US" sz="1800" dirty="0">
                  <a:latin typeface="Times New Roman" panose="02020603050405020304" pitchFamily="18" charset="0"/>
                </a:rPr>
                <a:t>产品耗用</a:t>
              </a:r>
              <a:endParaRPr lang="zh-CN" altLang="en-US" sz="1800" dirty="0">
                <a:latin typeface="Times New Roman" panose="02020603050405020304" pitchFamily="18" charset="0"/>
              </a:endParaRPr>
            </a:p>
          </p:txBody>
        </p:sp>
        <p:sp>
          <p:nvSpPr>
            <p:cNvPr id="79894" name="Text Box 22"/>
            <p:cNvSpPr txBox="1"/>
            <p:nvPr/>
          </p:nvSpPr>
          <p:spPr>
            <a:xfrm>
              <a:off x="696" y="1955"/>
              <a:ext cx="720"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小       计</a:t>
              </a:r>
              <a:endParaRPr lang="zh-CN" altLang="en-US" sz="1800" dirty="0">
                <a:latin typeface="Times New Roman" panose="02020603050405020304" pitchFamily="18" charset="0"/>
              </a:endParaRPr>
            </a:p>
          </p:txBody>
        </p:sp>
        <p:sp>
          <p:nvSpPr>
            <p:cNvPr id="79895" name="Text Box 23"/>
            <p:cNvSpPr txBox="1"/>
            <p:nvPr/>
          </p:nvSpPr>
          <p:spPr>
            <a:xfrm>
              <a:off x="564" y="2197"/>
              <a:ext cx="984"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车间一般耗用</a:t>
              </a:r>
              <a:endParaRPr lang="zh-CN" altLang="en-US" sz="1800" dirty="0">
                <a:latin typeface="Times New Roman" panose="02020603050405020304" pitchFamily="18" charset="0"/>
              </a:endParaRPr>
            </a:p>
          </p:txBody>
        </p:sp>
        <p:sp>
          <p:nvSpPr>
            <p:cNvPr id="79896" name="Text Box 24"/>
            <p:cNvSpPr txBox="1"/>
            <p:nvPr/>
          </p:nvSpPr>
          <p:spPr>
            <a:xfrm>
              <a:off x="624" y="2506"/>
              <a:ext cx="864" cy="29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endParaRPr lang="zh-CN" altLang="en-US" sz="1800" dirty="0">
                <a:latin typeface="Times New Roman" panose="02020603050405020304" pitchFamily="18" charset="0"/>
              </a:endParaRPr>
            </a:p>
          </p:txBody>
        </p:sp>
        <p:sp>
          <p:nvSpPr>
            <p:cNvPr id="79897" name="Text Box 25"/>
            <p:cNvSpPr txBox="1"/>
            <p:nvPr/>
          </p:nvSpPr>
          <p:spPr>
            <a:xfrm>
              <a:off x="564" y="2448"/>
              <a:ext cx="996"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管理部门领用</a:t>
              </a:r>
              <a:endParaRPr lang="zh-CN" altLang="en-US" sz="1800" dirty="0">
                <a:latin typeface="Times New Roman" panose="02020603050405020304" pitchFamily="18" charset="0"/>
              </a:endParaRPr>
            </a:p>
          </p:txBody>
        </p:sp>
        <p:sp>
          <p:nvSpPr>
            <p:cNvPr id="79898" name="Text Box 26"/>
            <p:cNvSpPr txBox="1"/>
            <p:nvPr/>
          </p:nvSpPr>
          <p:spPr>
            <a:xfrm>
              <a:off x="720" y="2713"/>
              <a:ext cx="720"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合       计</a:t>
              </a:r>
              <a:endParaRPr lang="zh-CN" altLang="en-US" sz="1800" dirty="0">
                <a:latin typeface="Times New Roman" panose="02020603050405020304" pitchFamily="18" charset="0"/>
              </a:endParaRPr>
            </a:p>
          </p:txBody>
        </p:sp>
        <p:sp>
          <p:nvSpPr>
            <p:cNvPr id="79899" name="Text Box 27"/>
            <p:cNvSpPr txBox="1"/>
            <p:nvPr/>
          </p:nvSpPr>
          <p:spPr>
            <a:xfrm>
              <a:off x="1764" y="816"/>
              <a:ext cx="948"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甲材料</a:t>
              </a:r>
              <a:endParaRPr lang="zh-CN" altLang="en-US" sz="1800" dirty="0">
                <a:latin typeface="Times New Roman" panose="02020603050405020304" pitchFamily="18" charset="0"/>
              </a:endParaRPr>
            </a:p>
          </p:txBody>
        </p:sp>
        <p:sp>
          <p:nvSpPr>
            <p:cNvPr id="79900" name="Line 28"/>
            <p:cNvSpPr/>
            <p:nvPr/>
          </p:nvSpPr>
          <p:spPr>
            <a:xfrm>
              <a:off x="2064" y="1032"/>
              <a:ext cx="0" cy="1920"/>
            </a:xfrm>
            <a:prstGeom prst="line">
              <a:avLst/>
            </a:prstGeom>
            <a:ln w="9525" cap="flat" cmpd="sng">
              <a:solidFill>
                <a:schemeClr val="tx1"/>
              </a:solidFill>
              <a:prstDash val="solid"/>
              <a:headEnd type="none" w="med" len="med"/>
              <a:tailEnd type="none" w="med" len="med"/>
            </a:ln>
          </p:spPr>
        </p:sp>
        <p:sp>
          <p:nvSpPr>
            <p:cNvPr id="79901" name="Text Box 29"/>
            <p:cNvSpPr txBox="1"/>
            <p:nvPr/>
          </p:nvSpPr>
          <p:spPr>
            <a:xfrm>
              <a:off x="1440" y="1082"/>
              <a:ext cx="684" cy="40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50000"/>
                </a:lnSpc>
                <a:spcBef>
                  <a:spcPct val="50000"/>
                </a:spcBef>
                <a:buClrTx/>
                <a:buSzTx/>
                <a:buFontTx/>
                <a:buNone/>
              </a:pPr>
              <a:r>
                <a:rPr lang="zh-CN" altLang="en-US" sz="1800" dirty="0">
                  <a:latin typeface="Times New Roman" panose="02020603050405020304" pitchFamily="18" charset="0"/>
                </a:rPr>
                <a:t>    数量</a:t>
              </a:r>
              <a:endParaRPr lang="zh-CN" altLang="en-US" sz="1800" dirty="0">
                <a:latin typeface="Times New Roman" panose="02020603050405020304" pitchFamily="18" charset="0"/>
              </a:endParaRPr>
            </a:p>
            <a:p>
              <a:pPr marL="0" lvl="0" indent="0" eaLnBrk="1" hangingPunct="1">
                <a:lnSpc>
                  <a:spcPct val="50000"/>
                </a:lnSpc>
                <a:spcBef>
                  <a:spcPct val="50000"/>
                </a:spcBef>
                <a:buClrTx/>
                <a:buSzTx/>
                <a:buFontTx/>
                <a:buNone/>
              </a:pPr>
              <a:r>
                <a:rPr lang="zh-CN" altLang="en-US" sz="1800" dirty="0">
                  <a:latin typeface="Times New Roman" panose="02020603050405020304" pitchFamily="18" charset="0"/>
                </a:rPr>
                <a:t>（公斤）</a:t>
              </a:r>
              <a:endParaRPr lang="zh-CN" altLang="en-US" sz="1800" dirty="0">
                <a:latin typeface="Times New Roman" panose="02020603050405020304" pitchFamily="18" charset="0"/>
              </a:endParaRPr>
            </a:p>
          </p:txBody>
        </p:sp>
        <p:sp>
          <p:nvSpPr>
            <p:cNvPr id="79902" name="Text Box 30"/>
            <p:cNvSpPr txBox="1"/>
            <p:nvPr/>
          </p:nvSpPr>
          <p:spPr>
            <a:xfrm>
              <a:off x="2112" y="1093"/>
              <a:ext cx="516" cy="40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50000"/>
                </a:lnSpc>
                <a:spcBef>
                  <a:spcPct val="50000"/>
                </a:spcBef>
                <a:buClrTx/>
                <a:buSzTx/>
                <a:buFontTx/>
                <a:buNone/>
              </a:pPr>
              <a:r>
                <a:rPr lang="zh-CN" altLang="en-US" sz="1800" dirty="0">
                  <a:latin typeface="Times New Roman" panose="02020603050405020304" pitchFamily="18" charset="0"/>
                </a:rPr>
                <a:t>  金额</a:t>
              </a:r>
              <a:endParaRPr lang="zh-CN" altLang="en-US" sz="1800" dirty="0">
                <a:latin typeface="Times New Roman" panose="02020603050405020304" pitchFamily="18" charset="0"/>
              </a:endParaRPr>
            </a:p>
            <a:p>
              <a:pPr marL="0" lvl="0" indent="0" eaLnBrk="1" hangingPunct="1">
                <a:lnSpc>
                  <a:spcPct val="50000"/>
                </a:lnSpc>
                <a:spcBef>
                  <a:spcPct val="50000"/>
                </a:spcBef>
                <a:buClrTx/>
                <a:buSzTx/>
                <a:buFontTx/>
                <a:buNone/>
              </a:pPr>
              <a:r>
                <a:rPr lang="zh-CN" altLang="en-US" sz="1800" dirty="0">
                  <a:latin typeface="Times New Roman" panose="02020603050405020304" pitchFamily="18" charset="0"/>
                </a:rPr>
                <a:t>（元）</a:t>
              </a:r>
              <a:endParaRPr lang="zh-CN" altLang="en-US" sz="1800" dirty="0">
                <a:latin typeface="Times New Roman" panose="02020603050405020304" pitchFamily="18" charset="0"/>
              </a:endParaRPr>
            </a:p>
          </p:txBody>
        </p:sp>
        <p:sp>
          <p:nvSpPr>
            <p:cNvPr id="79903" name="Line 31"/>
            <p:cNvSpPr/>
            <p:nvPr/>
          </p:nvSpPr>
          <p:spPr>
            <a:xfrm>
              <a:off x="3192" y="1032"/>
              <a:ext cx="0" cy="1920"/>
            </a:xfrm>
            <a:prstGeom prst="line">
              <a:avLst/>
            </a:prstGeom>
            <a:ln w="9525" cap="flat" cmpd="sng">
              <a:solidFill>
                <a:schemeClr val="tx1"/>
              </a:solidFill>
              <a:prstDash val="solid"/>
              <a:headEnd type="none" w="med" len="med"/>
              <a:tailEnd type="none" w="med" len="med"/>
            </a:ln>
          </p:spPr>
        </p:sp>
        <p:sp>
          <p:nvSpPr>
            <p:cNvPr id="79904" name="Line 32"/>
            <p:cNvSpPr/>
            <p:nvPr/>
          </p:nvSpPr>
          <p:spPr>
            <a:xfrm>
              <a:off x="4332" y="1032"/>
              <a:ext cx="0" cy="1920"/>
            </a:xfrm>
            <a:prstGeom prst="line">
              <a:avLst/>
            </a:prstGeom>
            <a:ln w="9525" cap="flat" cmpd="sng">
              <a:solidFill>
                <a:schemeClr val="tx1"/>
              </a:solidFill>
              <a:prstDash val="solid"/>
              <a:headEnd type="none" w="med" len="med"/>
              <a:tailEnd type="none" w="med" len="med"/>
            </a:ln>
          </p:spPr>
        </p:sp>
        <p:sp>
          <p:nvSpPr>
            <p:cNvPr id="79905" name="Line 33"/>
            <p:cNvSpPr/>
            <p:nvPr/>
          </p:nvSpPr>
          <p:spPr>
            <a:xfrm>
              <a:off x="5376" y="1032"/>
              <a:ext cx="0" cy="1920"/>
            </a:xfrm>
            <a:prstGeom prst="line">
              <a:avLst/>
            </a:prstGeom>
            <a:ln w="9525" cap="flat" cmpd="sng">
              <a:solidFill>
                <a:schemeClr val="tx1"/>
              </a:solidFill>
              <a:prstDash val="solid"/>
              <a:headEnd type="none" w="med" len="med"/>
              <a:tailEnd type="none" w="med" len="med"/>
            </a:ln>
          </p:spPr>
        </p:sp>
        <p:sp>
          <p:nvSpPr>
            <p:cNvPr id="79906" name="Text Box 34"/>
            <p:cNvSpPr txBox="1"/>
            <p:nvPr/>
          </p:nvSpPr>
          <p:spPr>
            <a:xfrm>
              <a:off x="2592" y="1093"/>
              <a:ext cx="624" cy="40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50000"/>
                </a:lnSpc>
                <a:spcBef>
                  <a:spcPct val="50000"/>
                </a:spcBef>
                <a:buClrTx/>
                <a:buSzTx/>
                <a:buFontTx/>
                <a:buNone/>
              </a:pPr>
              <a:r>
                <a:rPr lang="zh-CN" altLang="en-US" sz="1800" dirty="0">
                  <a:latin typeface="Times New Roman" panose="02020603050405020304" pitchFamily="18" charset="0"/>
                </a:rPr>
                <a:t>    数量</a:t>
              </a:r>
              <a:endParaRPr lang="zh-CN" altLang="en-US" sz="1800" dirty="0">
                <a:latin typeface="Times New Roman" panose="02020603050405020304" pitchFamily="18" charset="0"/>
              </a:endParaRPr>
            </a:p>
            <a:p>
              <a:pPr marL="0" lvl="0" indent="0" eaLnBrk="1" hangingPunct="1">
                <a:lnSpc>
                  <a:spcPct val="50000"/>
                </a:lnSpc>
                <a:spcBef>
                  <a:spcPct val="50000"/>
                </a:spcBef>
                <a:buClrTx/>
                <a:buSzTx/>
                <a:buFontTx/>
                <a:buNone/>
              </a:pPr>
              <a:r>
                <a:rPr lang="zh-CN" altLang="en-US" sz="1800" dirty="0">
                  <a:latin typeface="Times New Roman" panose="02020603050405020304" pitchFamily="18" charset="0"/>
                </a:rPr>
                <a:t>（公斤）</a:t>
              </a:r>
              <a:endParaRPr lang="zh-CN" altLang="en-US" sz="1800" dirty="0">
                <a:latin typeface="Times New Roman" panose="02020603050405020304" pitchFamily="18" charset="0"/>
              </a:endParaRPr>
            </a:p>
          </p:txBody>
        </p:sp>
        <p:sp>
          <p:nvSpPr>
            <p:cNvPr id="79907" name="Text Box 35"/>
            <p:cNvSpPr txBox="1"/>
            <p:nvPr/>
          </p:nvSpPr>
          <p:spPr>
            <a:xfrm>
              <a:off x="3720" y="1103"/>
              <a:ext cx="660" cy="40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50000"/>
                </a:lnSpc>
                <a:spcBef>
                  <a:spcPct val="50000"/>
                </a:spcBef>
                <a:buClrTx/>
                <a:buSzTx/>
                <a:buFontTx/>
                <a:buNone/>
              </a:pPr>
              <a:r>
                <a:rPr lang="zh-CN" altLang="en-US" sz="1800" dirty="0">
                  <a:latin typeface="Times New Roman" panose="02020603050405020304" pitchFamily="18" charset="0"/>
                </a:rPr>
                <a:t>    数量</a:t>
              </a:r>
              <a:endParaRPr lang="zh-CN" altLang="en-US" sz="1800" dirty="0">
                <a:latin typeface="Times New Roman" panose="02020603050405020304" pitchFamily="18" charset="0"/>
              </a:endParaRPr>
            </a:p>
            <a:p>
              <a:pPr marL="0" lvl="0" indent="0" eaLnBrk="1" hangingPunct="1">
                <a:lnSpc>
                  <a:spcPct val="50000"/>
                </a:lnSpc>
                <a:spcBef>
                  <a:spcPct val="50000"/>
                </a:spcBef>
                <a:buClrTx/>
                <a:buSzTx/>
                <a:buFontTx/>
                <a:buNone/>
              </a:pPr>
              <a:r>
                <a:rPr lang="zh-CN" altLang="en-US" sz="1800" dirty="0">
                  <a:latin typeface="Times New Roman" panose="02020603050405020304" pitchFamily="18" charset="0"/>
                </a:rPr>
                <a:t>（公斤）</a:t>
              </a:r>
              <a:endParaRPr lang="zh-CN" altLang="en-US" sz="1800" dirty="0">
                <a:latin typeface="Times New Roman" panose="02020603050405020304" pitchFamily="18" charset="0"/>
              </a:endParaRPr>
            </a:p>
          </p:txBody>
        </p:sp>
        <p:sp>
          <p:nvSpPr>
            <p:cNvPr id="79908" name="Text Box 36"/>
            <p:cNvSpPr txBox="1"/>
            <p:nvPr/>
          </p:nvSpPr>
          <p:spPr>
            <a:xfrm>
              <a:off x="4788" y="1103"/>
              <a:ext cx="624" cy="40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50000"/>
                </a:lnSpc>
                <a:spcBef>
                  <a:spcPct val="50000"/>
                </a:spcBef>
                <a:buClrTx/>
                <a:buSzTx/>
                <a:buFontTx/>
                <a:buNone/>
              </a:pPr>
              <a:r>
                <a:rPr lang="zh-CN" altLang="en-US" sz="1800" dirty="0">
                  <a:latin typeface="Times New Roman" panose="02020603050405020304" pitchFamily="18" charset="0"/>
                </a:rPr>
                <a:t>    数量</a:t>
              </a:r>
              <a:endParaRPr lang="zh-CN" altLang="en-US" sz="1800" dirty="0">
                <a:latin typeface="Times New Roman" panose="02020603050405020304" pitchFamily="18" charset="0"/>
              </a:endParaRPr>
            </a:p>
            <a:p>
              <a:pPr marL="0" lvl="0" indent="0" eaLnBrk="1" hangingPunct="1">
                <a:lnSpc>
                  <a:spcPct val="50000"/>
                </a:lnSpc>
                <a:spcBef>
                  <a:spcPct val="50000"/>
                </a:spcBef>
                <a:buClrTx/>
                <a:buSzTx/>
                <a:buFontTx/>
                <a:buNone/>
              </a:pPr>
              <a:r>
                <a:rPr lang="zh-CN" altLang="en-US" sz="1800" dirty="0">
                  <a:latin typeface="Times New Roman" panose="02020603050405020304" pitchFamily="18" charset="0"/>
                </a:rPr>
                <a:t>（公斤）</a:t>
              </a:r>
              <a:endParaRPr lang="zh-CN" altLang="en-US" sz="1800" dirty="0">
                <a:latin typeface="Times New Roman" panose="02020603050405020304" pitchFamily="18" charset="0"/>
              </a:endParaRPr>
            </a:p>
          </p:txBody>
        </p:sp>
        <p:sp>
          <p:nvSpPr>
            <p:cNvPr id="79909" name="Text Box 37"/>
            <p:cNvSpPr txBox="1"/>
            <p:nvPr/>
          </p:nvSpPr>
          <p:spPr>
            <a:xfrm>
              <a:off x="3240" y="1082"/>
              <a:ext cx="468" cy="40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50000"/>
                </a:lnSpc>
                <a:spcBef>
                  <a:spcPct val="50000"/>
                </a:spcBef>
                <a:buClrTx/>
                <a:buSzTx/>
                <a:buFontTx/>
                <a:buNone/>
              </a:pPr>
              <a:r>
                <a:rPr lang="zh-CN" altLang="en-US" sz="1800" dirty="0">
                  <a:latin typeface="Times New Roman" panose="02020603050405020304" pitchFamily="18" charset="0"/>
                </a:rPr>
                <a:t> 金额</a:t>
              </a:r>
              <a:endParaRPr lang="zh-CN" altLang="en-US" sz="1800" dirty="0">
                <a:latin typeface="Times New Roman" panose="02020603050405020304" pitchFamily="18" charset="0"/>
              </a:endParaRPr>
            </a:p>
            <a:p>
              <a:pPr marL="0" lvl="0" indent="0" eaLnBrk="1" hangingPunct="1">
                <a:lnSpc>
                  <a:spcPct val="50000"/>
                </a:lnSpc>
                <a:spcBef>
                  <a:spcPct val="50000"/>
                </a:spcBef>
                <a:buClrTx/>
                <a:buSzTx/>
                <a:buFontTx/>
                <a:buNone/>
              </a:pPr>
              <a:r>
                <a:rPr lang="zh-CN" altLang="en-US" sz="1800" dirty="0">
                  <a:latin typeface="Times New Roman" panose="02020603050405020304" pitchFamily="18" charset="0"/>
                </a:rPr>
                <a:t>（元）</a:t>
              </a:r>
              <a:endParaRPr lang="zh-CN" altLang="en-US" sz="1800" dirty="0">
                <a:latin typeface="Times New Roman" panose="02020603050405020304" pitchFamily="18" charset="0"/>
              </a:endParaRPr>
            </a:p>
          </p:txBody>
        </p:sp>
        <p:sp>
          <p:nvSpPr>
            <p:cNvPr id="79910" name="Text Box 38"/>
            <p:cNvSpPr txBox="1"/>
            <p:nvPr/>
          </p:nvSpPr>
          <p:spPr>
            <a:xfrm>
              <a:off x="4332" y="1082"/>
              <a:ext cx="468" cy="40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50000"/>
                </a:lnSpc>
                <a:spcBef>
                  <a:spcPct val="50000"/>
                </a:spcBef>
                <a:buClrTx/>
                <a:buSzTx/>
                <a:buFontTx/>
                <a:buNone/>
              </a:pPr>
              <a:r>
                <a:rPr lang="zh-CN" altLang="en-US" sz="1800" dirty="0">
                  <a:latin typeface="Times New Roman" panose="02020603050405020304" pitchFamily="18" charset="0"/>
                </a:rPr>
                <a:t> 金额</a:t>
              </a:r>
              <a:endParaRPr lang="zh-CN" altLang="en-US" sz="1800" dirty="0">
                <a:latin typeface="Times New Roman" panose="02020603050405020304" pitchFamily="18" charset="0"/>
              </a:endParaRPr>
            </a:p>
            <a:p>
              <a:pPr marL="0" lvl="0" indent="0" eaLnBrk="1" hangingPunct="1">
                <a:lnSpc>
                  <a:spcPct val="50000"/>
                </a:lnSpc>
                <a:spcBef>
                  <a:spcPct val="50000"/>
                </a:spcBef>
                <a:buClrTx/>
                <a:buSzTx/>
                <a:buFontTx/>
                <a:buNone/>
              </a:pPr>
              <a:r>
                <a:rPr lang="zh-CN" altLang="en-US" sz="1800" dirty="0">
                  <a:latin typeface="Times New Roman" panose="02020603050405020304" pitchFamily="18" charset="0"/>
                </a:rPr>
                <a:t>（元）</a:t>
              </a:r>
              <a:endParaRPr lang="zh-CN" altLang="en-US" sz="1800" dirty="0">
                <a:latin typeface="Times New Roman" panose="02020603050405020304" pitchFamily="18" charset="0"/>
              </a:endParaRPr>
            </a:p>
          </p:txBody>
        </p:sp>
        <p:sp>
          <p:nvSpPr>
            <p:cNvPr id="79911" name="Text Box 39"/>
            <p:cNvSpPr txBox="1"/>
            <p:nvPr/>
          </p:nvSpPr>
          <p:spPr>
            <a:xfrm>
              <a:off x="5328" y="1082"/>
              <a:ext cx="528" cy="40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50000"/>
                </a:lnSpc>
                <a:spcBef>
                  <a:spcPct val="50000"/>
                </a:spcBef>
                <a:buClrTx/>
                <a:buSzTx/>
                <a:buFontTx/>
                <a:buNone/>
              </a:pPr>
              <a:r>
                <a:rPr lang="zh-CN" altLang="en-US" sz="1800" dirty="0">
                  <a:latin typeface="Times New Roman" panose="02020603050405020304" pitchFamily="18" charset="0"/>
                </a:rPr>
                <a:t>  金额</a:t>
              </a:r>
              <a:endParaRPr lang="zh-CN" altLang="en-US" sz="1800" dirty="0">
                <a:latin typeface="Times New Roman" panose="02020603050405020304" pitchFamily="18" charset="0"/>
              </a:endParaRPr>
            </a:p>
            <a:p>
              <a:pPr marL="0" lvl="0" indent="0" eaLnBrk="1" hangingPunct="1">
                <a:lnSpc>
                  <a:spcPct val="50000"/>
                </a:lnSpc>
                <a:spcBef>
                  <a:spcPct val="50000"/>
                </a:spcBef>
                <a:buClrTx/>
                <a:buSzTx/>
                <a:buFontTx/>
                <a:buNone/>
              </a:pPr>
              <a:r>
                <a:rPr lang="zh-CN" altLang="en-US" sz="1800" dirty="0">
                  <a:latin typeface="Times New Roman" panose="02020603050405020304" pitchFamily="18" charset="0"/>
                </a:rPr>
                <a:t>（元）</a:t>
              </a:r>
              <a:endParaRPr lang="zh-CN" altLang="en-US" sz="1800" dirty="0">
                <a:latin typeface="Times New Roman" panose="02020603050405020304" pitchFamily="18" charset="0"/>
              </a:endParaRPr>
            </a:p>
          </p:txBody>
        </p:sp>
        <p:sp>
          <p:nvSpPr>
            <p:cNvPr id="79912" name="Text Box 40"/>
            <p:cNvSpPr txBox="1"/>
            <p:nvPr/>
          </p:nvSpPr>
          <p:spPr>
            <a:xfrm>
              <a:off x="2928" y="816"/>
              <a:ext cx="876"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乙材料</a:t>
              </a:r>
              <a:endParaRPr lang="zh-CN" altLang="en-US" sz="1800" dirty="0">
                <a:latin typeface="Times New Roman" panose="02020603050405020304" pitchFamily="18" charset="0"/>
              </a:endParaRPr>
            </a:p>
          </p:txBody>
        </p:sp>
        <p:sp>
          <p:nvSpPr>
            <p:cNvPr id="79913" name="Text Box 41"/>
            <p:cNvSpPr txBox="1"/>
            <p:nvPr/>
          </p:nvSpPr>
          <p:spPr>
            <a:xfrm>
              <a:off x="4056" y="816"/>
              <a:ext cx="816"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丙材料</a:t>
              </a:r>
              <a:endParaRPr lang="zh-CN" altLang="en-US" sz="1800" dirty="0">
                <a:latin typeface="Times New Roman" panose="02020603050405020304" pitchFamily="18" charset="0"/>
              </a:endParaRPr>
            </a:p>
          </p:txBody>
        </p:sp>
        <p:sp>
          <p:nvSpPr>
            <p:cNvPr id="79914" name="Text Box 42"/>
            <p:cNvSpPr txBox="1"/>
            <p:nvPr/>
          </p:nvSpPr>
          <p:spPr>
            <a:xfrm>
              <a:off x="5016" y="828"/>
              <a:ext cx="588" cy="29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合    计</a:t>
              </a:r>
              <a:endParaRPr lang="zh-CN" altLang="en-US" sz="1800" dirty="0">
                <a:latin typeface="Times New Roman" panose="02020603050405020304" pitchFamily="18" charset="0"/>
              </a:endParaRPr>
            </a:p>
          </p:txBody>
        </p:sp>
        <p:sp>
          <p:nvSpPr>
            <p:cNvPr id="79915" name="Text Box 43"/>
            <p:cNvSpPr txBox="1"/>
            <p:nvPr/>
          </p:nvSpPr>
          <p:spPr>
            <a:xfrm>
              <a:off x="1500" y="1439"/>
              <a:ext cx="648" cy="29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sp>
          <p:nvSpPr>
            <p:cNvPr id="79916" name="Text Box 44"/>
            <p:cNvSpPr txBox="1"/>
            <p:nvPr/>
          </p:nvSpPr>
          <p:spPr>
            <a:xfrm>
              <a:off x="1512" y="1705"/>
              <a:ext cx="720"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sp>
          <p:nvSpPr>
            <p:cNvPr id="79917" name="Text Box 45"/>
            <p:cNvSpPr txBox="1"/>
            <p:nvPr/>
          </p:nvSpPr>
          <p:spPr>
            <a:xfrm>
              <a:off x="1512" y="1956"/>
              <a:ext cx="804"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2</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sp>
          <p:nvSpPr>
            <p:cNvPr id="79918" name="Text Box 46"/>
            <p:cNvSpPr txBox="1"/>
            <p:nvPr/>
          </p:nvSpPr>
          <p:spPr>
            <a:xfrm>
              <a:off x="1524" y="2196"/>
              <a:ext cx="696" cy="29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5</a:t>
              </a:r>
              <a:r>
                <a:rPr lang="zh-CN" altLang="en-US" sz="1800" dirty="0">
                  <a:latin typeface="Times New Roman" panose="02020603050405020304" pitchFamily="18" charset="0"/>
                </a:rPr>
                <a:t>，</a:t>
              </a:r>
              <a:r>
                <a:rPr lang="en-US" altLang="zh-CN" sz="1800" dirty="0">
                  <a:latin typeface="Times New Roman" panose="02020603050405020304" pitchFamily="18" charset="0"/>
                </a:rPr>
                <a:t>00</a:t>
              </a:r>
              <a:endParaRPr lang="en-US" altLang="zh-CN" sz="1800" dirty="0">
                <a:latin typeface="Times New Roman" panose="02020603050405020304" pitchFamily="18" charset="0"/>
              </a:endParaRPr>
            </a:p>
          </p:txBody>
        </p:sp>
        <p:sp>
          <p:nvSpPr>
            <p:cNvPr id="79919" name="Text Box 47"/>
            <p:cNvSpPr txBox="1"/>
            <p:nvPr/>
          </p:nvSpPr>
          <p:spPr>
            <a:xfrm>
              <a:off x="1512" y="2687"/>
              <a:ext cx="864"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2</a:t>
              </a:r>
              <a:r>
                <a:rPr lang="zh-CN" altLang="en-US" sz="1800" dirty="0">
                  <a:latin typeface="Times New Roman" panose="02020603050405020304" pitchFamily="18" charset="0"/>
                </a:rPr>
                <a:t>，</a:t>
              </a:r>
              <a:r>
                <a:rPr lang="en-US" altLang="zh-CN" sz="1800" dirty="0">
                  <a:latin typeface="Times New Roman" panose="02020603050405020304" pitchFamily="18" charset="0"/>
                </a:rPr>
                <a:t>500</a:t>
              </a:r>
              <a:endParaRPr lang="en-US" altLang="zh-CN" sz="1800" dirty="0">
                <a:latin typeface="Times New Roman" panose="02020603050405020304" pitchFamily="18" charset="0"/>
              </a:endParaRPr>
            </a:p>
          </p:txBody>
        </p:sp>
        <p:sp>
          <p:nvSpPr>
            <p:cNvPr id="79920" name="Text Box 48"/>
            <p:cNvSpPr txBox="1"/>
            <p:nvPr/>
          </p:nvSpPr>
          <p:spPr>
            <a:xfrm>
              <a:off x="2076" y="1415"/>
              <a:ext cx="828"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8</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sp>
          <p:nvSpPr>
            <p:cNvPr id="79921" name="Text Box 49"/>
            <p:cNvSpPr txBox="1"/>
            <p:nvPr/>
          </p:nvSpPr>
          <p:spPr>
            <a:xfrm>
              <a:off x="2064" y="1658"/>
              <a:ext cx="900" cy="29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8</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sp>
          <p:nvSpPr>
            <p:cNvPr id="79922" name="Text Box 50"/>
            <p:cNvSpPr txBox="1"/>
            <p:nvPr/>
          </p:nvSpPr>
          <p:spPr>
            <a:xfrm>
              <a:off x="2064" y="1921"/>
              <a:ext cx="876"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16</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sp>
          <p:nvSpPr>
            <p:cNvPr id="79923" name="Text Box 51"/>
            <p:cNvSpPr txBox="1"/>
            <p:nvPr/>
          </p:nvSpPr>
          <p:spPr>
            <a:xfrm>
              <a:off x="2076" y="2185"/>
              <a:ext cx="804"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4</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sp>
          <p:nvSpPr>
            <p:cNvPr id="79924" name="Text Box 52"/>
            <p:cNvSpPr txBox="1"/>
            <p:nvPr/>
          </p:nvSpPr>
          <p:spPr>
            <a:xfrm>
              <a:off x="2064" y="2687"/>
              <a:ext cx="972"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20</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sp>
          <p:nvSpPr>
            <p:cNvPr id="79925" name="Text Box 53"/>
            <p:cNvSpPr txBox="1"/>
            <p:nvPr/>
          </p:nvSpPr>
          <p:spPr>
            <a:xfrm>
              <a:off x="2652" y="1415"/>
              <a:ext cx="588"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600</a:t>
              </a:r>
              <a:endParaRPr lang="en-US" altLang="zh-CN" sz="1800" dirty="0">
                <a:latin typeface="Times New Roman" panose="02020603050405020304" pitchFamily="18" charset="0"/>
              </a:endParaRPr>
            </a:p>
          </p:txBody>
        </p:sp>
        <p:sp>
          <p:nvSpPr>
            <p:cNvPr id="79926" name="Text Box 54"/>
            <p:cNvSpPr txBox="1"/>
            <p:nvPr/>
          </p:nvSpPr>
          <p:spPr>
            <a:xfrm>
              <a:off x="2652" y="1667"/>
              <a:ext cx="528" cy="29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300</a:t>
              </a:r>
              <a:endParaRPr lang="en-US" altLang="zh-CN" sz="1800" dirty="0">
                <a:latin typeface="Times New Roman" panose="02020603050405020304" pitchFamily="18" charset="0"/>
              </a:endParaRPr>
            </a:p>
          </p:txBody>
        </p:sp>
        <p:sp>
          <p:nvSpPr>
            <p:cNvPr id="79927" name="Text Box 55"/>
            <p:cNvSpPr txBox="1"/>
            <p:nvPr/>
          </p:nvSpPr>
          <p:spPr>
            <a:xfrm>
              <a:off x="2652" y="1921"/>
              <a:ext cx="912"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900</a:t>
              </a:r>
              <a:endParaRPr lang="en-US" altLang="zh-CN" sz="1800" dirty="0">
                <a:latin typeface="Times New Roman" panose="02020603050405020304" pitchFamily="18" charset="0"/>
              </a:endParaRPr>
            </a:p>
          </p:txBody>
        </p:sp>
        <p:sp>
          <p:nvSpPr>
            <p:cNvPr id="79928" name="Text Box 56"/>
            <p:cNvSpPr txBox="1"/>
            <p:nvPr/>
          </p:nvSpPr>
          <p:spPr>
            <a:xfrm>
              <a:off x="2640" y="2447"/>
              <a:ext cx="1032"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endParaRPr lang="zh-CN" altLang="en-US" sz="1800" dirty="0">
                <a:latin typeface="Times New Roman" panose="02020603050405020304" pitchFamily="18" charset="0"/>
              </a:endParaRPr>
            </a:p>
          </p:txBody>
        </p:sp>
        <p:sp>
          <p:nvSpPr>
            <p:cNvPr id="79929" name="Text Box 57"/>
            <p:cNvSpPr txBox="1"/>
            <p:nvPr/>
          </p:nvSpPr>
          <p:spPr>
            <a:xfrm>
              <a:off x="2652" y="2447"/>
              <a:ext cx="576"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100</a:t>
              </a:r>
              <a:endParaRPr lang="en-US" altLang="zh-CN" sz="1800" dirty="0">
                <a:latin typeface="Times New Roman" panose="02020603050405020304" pitchFamily="18" charset="0"/>
              </a:endParaRPr>
            </a:p>
          </p:txBody>
        </p:sp>
        <p:sp>
          <p:nvSpPr>
            <p:cNvPr id="79930" name="Text Box 58"/>
            <p:cNvSpPr txBox="1"/>
            <p:nvPr/>
          </p:nvSpPr>
          <p:spPr>
            <a:xfrm>
              <a:off x="2652" y="2687"/>
              <a:ext cx="684"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sp>
          <p:nvSpPr>
            <p:cNvPr id="79931" name="Text Box 59"/>
            <p:cNvSpPr txBox="1"/>
            <p:nvPr/>
          </p:nvSpPr>
          <p:spPr>
            <a:xfrm>
              <a:off x="3204" y="1427"/>
              <a:ext cx="960"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2</a:t>
              </a:r>
              <a:r>
                <a:rPr lang="zh-CN" altLang="en-US" sz="1800" dirty="0">
                  <a:latin typeface="Times New Roman" panose="02020603050405020304" pitchFamily="18" charset="0"/>
                </a:rPr>
                <a:t>，</a:t>
              </a:r>
              <a:r>
                <a:rPr lang="en-US" altLang="zh-CN" sz="1800" dirty="0">
                  <a:latin typeface="Times New Roman" panose="02020603050405020304" pitchFamily="18" charset="0"/>
                </a:rPr>
                <a:t>400</a:t>
              </a:r>
              <a:endParaRPr lang="en-US" altLang="zh-CN" sz="1800" dirty="0">
                <a:latin typeface="Times New Roman" panose="02020603050405020304" pitchFamily="18" charset="0"/>
              </a:endParaRPr>
            </a:p>
          </p:txBody>
        </p:sp>
        <p:sp>
          <p:nvSpPr>
            <p:cNvPr id="79932" name="Text Box 60"/>
            <p:cNvSpPr txBox="1"/>
            <p:nvPr/>
          </p:nvSpPr>
          <p:spPr>
            <a:xfrm>
              <a:off x="3192" y="1667"/>
              <a:ext cx="1020" cy="29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a:t>
              </a:r>
              <a:r>
                <a:rPr lang="zh-CN" altLang="en-US" sz="1800" dirty="0">
                  <a:latin typeface="Times New Roman" panose="02020603050405020304" pitchFamily="18" charset="0"/>
                </a:rPr>
                <a:t>，</a:t>
              </a:r>
              <a:r>
                <a:rPr lang="en-US" altLang="zh-CN" sz="1800" dirty="0">
                  <a:latin typeface="Times New Roman" panose="02020603050405020304" pitchFamily="18" charset="0"/>
                </a:rPr>
                <a:t>200</a:t>
              </a:r>
              <a:endParaRPr lang="en-US" altLang="zh-CN" sz="1800" dirty="0">
                <a:latin typeface="Times New Roman" panose="02020603050405020304" pitchFamily="18" charset="0"/>
              </a:endParaRPr>
            </a:p>
          </p:txBody>
        </p:sp>
        <p:sp>
          <p:nvSpPr>
            <p:cNvPr id="79933" name="Text Box 61"/>
            <p:cNvSpPr txBox="1"/>
            <p:nvPr/>
          </p:nvSpPr>
          <p:spPr>
            <a:xfrm>
              <a:off x="3192" y="1921"/>
              <a:ext cx="1032"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3</a:t>
              </a:r>
              <a:r>
                <a:rPr lang="zh-CN" altLang="en-US" sz="1800" dirty="0">
                  <a:latin typeface="Times New Roman" panose="02020603050405020304" pitchFamily="18" charset="0"/>
                </a:rPr>
                <a:t>，</a:t>
              </a:r>
              <a:r>
                <a:rPr lang="en-US" altLang="zh-CN" sz="1800" dirty="0">
                  <a:latin typeface="Times New Roman" panose="02020603050405020304" pitchFamily="18" charset="0"/>
                </a:rPr>
                <a:t>600</a:t>
              </a:r>
              <a:endParaRPr lang="en-US" altLang="zh-CN" sz="1800" dirty="0">
                <a:latin typeface="Times New Roman" panose="02020603050405020304" pitchFamily="18" charset="0"/>
              </a:endParaRPr>
            </a:p>
          </p:txBody>
        </p:sp>
        <p:sp>
          <p:nvSpPr>
            <p:cNvPr id="79934" name="Text Box 62"/>
            <p:cNvSpPr txBox="1"/>
            <p:nvPr/>
          </p:nvSpPr>
          <p:spPr>
            <a:xfrm>
              <a:off x="3192" y="2447"/>
              <a:ext cx="576"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400</a:t>
              </a:r>
              <a:endParaRPr lang="en-US" altLang="zh-CN" sz="1800" dirty="0">
                <a:latin typeface="Times New Roman" panose="02020603050405020304" pitchFamily="18" charset="0"/>
              </a:endParaRPr>
            </a:p>
          </p:txBody>
        </p:sp>
        <p:sp>
          <p:nvSpPr>
            <p:cNvPr id="79935" name="Text Box 63"/>
            <p:cNvSpPr txBox="1"/>
            <p:nvPr/>
          </p:nvSpPr>
          <p:spPr>
            <a:xfrm>
              <a:off x="3192" y="2687"/>
              <a:ext cx="840"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4</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sp>
          <p:nvSpPr>
            <p:cNvPr id="79936" name="Text Box 64"/>
            <p:cNvSpPr txBox="1"/>
            <p:nvPr/>
          </p:nvSpPr>
          <p:spPr>
            <a:xfrm>
              <a:off x="3780" y="1415"/>
              <a:ext cx="708"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2</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sp>
          <p:nvSpPr>
            <p:cNvPr id="79937" name="Text Box 65"/>
            <p:cNvSpPr txBox="1"/>
            <p:nvPr/>
          </p:nvSpPr>
          <p:spPr>
            <a:xfrm>
              <a:off x="3792" y="1682"/>
              <a:ext cx="972"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sp>
          <p:nvSpPr>
            <p:cNvPr id="79938" name="Text Box 66"/>
            <p:cNvSpPr txBox="1"/>
            <p:nvPr/>
          </p:nvSpPr>
          <p:spPr>
            <a:xfrm>
              <a:off x="3780" y="1930"/>
              <a:ext cx="1044"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3</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sp>
          <p:nvSpPr>
            <p:cNvPr id="79939" name="Text Box 67"/>
            <p:cNvSpPr txBox="1"/>
            <p:nvPr/>
          </p:nvSpPr>
          <p:spPr>
            <a:xfrm>
              <a:off x="3780" y="2185"/>
              <a:ext cx="852"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100</a:t>
              </a:r>
              <a:endParaRPr lang="en-US" altLang="zh-CN" sz="1800" dirty="0">
                <a:latin typeface="Times New Roman" panose="02020603050405020304" pitchFamily="18" charset="0"/>
              </a:endParaRPr>
            </a:p>
          </p:txBody>
        </p:sp>
        <p:sp>
          <p:nvSpPr>
            <p:cNvPr id="79940" name="Text Box 68"/>
            <p:cNvSpPr txBox="1"/>
            <p:nvPr/>
          </p:nvSpPr>
          <p:spPr>
            <a:xfrm>
              <a:off x="3780" y="2699"/>
              <a:ext cx="768"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3</a:t>
              </a:r>
              <a:r>
                <a:rPr lang="zh-CN" altLang="en-US" sz="1800" dirty="0">
                  <a:latin typeface="Times New Roman" panose="02020603050405020304" pitchFamily="18" charset="0"/>
                </a:rPr>
                <a:t>，</a:t>
              </a:r>
              <a:r>
                <a:rPr lang="en-US" altLang="zh-CN" sz="1800" dirty="0">
                  <a:latin typeface="Times New Roman" panose="02020603050405020304" pitchFamily="18" charset="0"/>
                </a:rPr>
                <a:t>100</a:t>
              </a:r>
              <a:endParaRPr lang="en-US" altLang="zh-CN" sz="1800" dirty="0">
                <a:latin typeface="Times New Roman" panose="02020603050405020304" pitchFamily="18" charset="0"/>
              </a:endParaRPr>
            </a:p>
          </p:txBody>
        </p:sp>
        <p:sp>
          <p:nvSpPr>
            <p:cNvPr id="79941" name="Text Box 69"/>
            <p:cNvSpPr txBox="1"/>
            <p:nvPr/>
          </p:nvSpPr>
          <p:spPr>
            <a:xfrm>
              <a:off x="4308" y="1415"/>
              <a:ext cx="996"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20</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sp>
          <p:nvSpPr>
            <p:cNvPr id="79942" name="Text Box 70"/>
            <p:cNvSpPr txBox="1"/>
            <p:nvPr/>
          </p:nvSpPr>
          <p:spPr>
            <a:xfrm>
              <a:off x="4308" y="1667"/>
              <a:ext cx="744" cy="29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10</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sp>
          <p:nvSpPr>
            <p:cNvPr id="79943" name="Text Box 71"/>
            <p:cNvSpPr txBox="1"/>
            <p:nvPr/>
          </p:nvSpPr>
          <p:spPr>
            <a:xfrm>
              <a:off x="4308" y="1930"/>
              <a:ext cx="888"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30</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sp>
          <p:nvSpPr>
            <p:cNvPr id="79944" name="Text Box 72"/>
            <p:cNvSpPr txBox="1"/>
            <p:nvPr/>
          </p:nvSpPr>
          <p:spPr>
            <a:xfrm>
              <a:off x="4332" y="2196"/>
              <a:ext cx="732" cy="29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sp>
          <p:nvSpPr>
            <p:cNvPr id="79945" name="Text Box 73"/>
            <p:cNvSpPr txBox="1"/>
            <p:nvPr/>
          </p:nvSpPr>
          <p:spPr>
            <a:xfrm>
              <a:off x="4308" y="2700"/>
              <a:ext cx="888"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31</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sp>
          <p:nvSpPr>
            <p:cNvPr id="79946" name="Text Box 74"/>
            <p:cNvSpPr txBox="1"/>
            <p:nvPr/>
          </p:nvSpPr>
          <p:spPr>
            <a:xfrm>
              <a:off x="5340" y="1427"/>
              <a:ext cx="720"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30</a:t>
              </a:r>
              <a:r>
                <a:rPr lang="zh-CN" altLang="en-US" sz="1800" dirty="0">
                  <a:latin typeface="Times New Roman" panose="02020603050405020304" pitchFamily="18" charset="0"/>
                </a:rPr>
                <a:t>，</a:t>
              </a:r>
              <a:r>
                <a:rPr lang="en-US" altLang="zh-CN" sz="1800" dirty="0">
                  <a:latin typeface="Times New Roman" panose="02020603050405020304" pitchFamily="18" charset="0"/>
                </a:rPr>
                <a:t>400</a:t>
              </a:r>
              <a:endParaRPr lang="en-US" altLang="zh-CN" sz="1800" dirty="0">
                <a:latin typeface="Times New Roman" panose="02020603050405020304" pitchFamily="18" charset="0"/>
              </a:endParaRPr>
            </a:p>
          </p:txBody>
        </p:sp>
        <p:sp>
          <p:nvSpPr>
            <p:cNvPr id="79947" name="Text Box 75"/>
            <p:cNvSpPr txBox="1"/>
            <p:nvPr/>
          </p:nvSpPr>
          <p:spPr>
            <a:xfrm>
              <a:off x="5340" y="1667"/>
              <a:ext cx="900" cy="29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19</a:t>
              </a:r>
              <a:r>
                <a:rPr lang="zh-CN" altLang="en-US" sz="1800" dirty="0">
                  <a:latin typeface="Times New Roman" panose="02020603050405020304" pitchFamily="18" charset="0"/>
                </a:rPr>
                <a:t>，</a:t>
              </a:r>
              <a:r>
                <a:rPr lang="en-US" altLang="zh-CN" sz="1800" dirty="0">
                  <a:latin typeface="Times New Roman" panose="02020603050405020304" pitchFamily="18" charset="0"/>
                </a:rPr>
                <a:t>200</a:t>
              </a:r>
              <a:endParaRPr lang="en-US" altLang="zh-CN" sz="1800" dirty="0">
                <a:latin typeface="Times New Roman" panose="02020603050405020304" pitchFamily="18" charset="0"/>
              </a:endParaRPr>
            </a:p>
          </p:txBody>
        </p:sp>
        <p:sp>
          <p:nvSpPr>
            <p:cNvPr id="79948" name="Text Box 76"/>
            <p:cNvSpPr txBox="1"/>
            <p:nvPr/>
          </p:nvSpPr>
          <p:spPr>
            <a:xfrm>
              <a:off x="5340" y="1920"/>
              <a:ext cx="660"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49</a:t>
              </a:r>
              <a:r>
                <a:rPr lang="zh-CN" altLang="en-US" sz="1800" dirty="0">
                  <a:latin typeface="Times New Roman" panose="02020603050405020304" pitchFamily="18" charset="0"/>
                </a:rPr>
                <a:t>，</a:t>
              </a:r>
              <a:r>
                <a:rPr lang="en-US" altLang="zh-CN" sz="1800" dirty="0">
                  <a:latin typeface="Times New Roman" panose="02020603050405020304" pitchFamily="18" charset="0"/>
                </a:rPr>
                <a:t>600</a:t>
              </a:r>
              <a:endParaRPr lang="en-US" altLang="zh-CN" sz="1800" dirty="0">
                <a:latin typeface="Times New Roman" panose="02020603050405020304" pitchFamily="18" charset="0"/>
              </a:endParaRPr>
            </a:p>
          </p:txBody>
        </p:sp>
        <p:sp>
          <p:nvSpPr>
            <p:cNvPr id="79949" name="Text Box 77"/>
            <p:cNvSpPr txBox="1"/>
            <p:nvPr/>
          </p:nvSpPr>
          <p:spPr>
            <a:xfrm>
              <a:off x="5340" y="2196"/>
              <a:ext cx="696" cy="29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5</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sp>
          <p:nvSpPr>
            <p:cNvPr id="79950" name="Text Box 78"/>
            <p:cNvSpPr txBox="1"/>
            <p:nvPr/>
          </p:nvSpPr>
          <p:spPr>
            <a:xfrm>
              <a:off x="5340" y="2461"/>
              <a:ext cx="660"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400</a:t>
              </a:r>
              <a:endParaRPr lang="en-US" altLang="zh-CN" sz="1800" dirty="0">
                <a:latin typeface="Times New Roman" panose="02020603050405020304" pitchFamily="18" charset="0"/>
              </a:endParaRPr>
            </a:p>
          </p:txBody>
        </p:sp>
        <p:sp>
          <p:nvSpPr>
            <p:cNvPr id="79951" name="Text Box 79"/>
            <p:cNvSpPr txBox="1"/>
            <p:nvPr/>
          </p:nvSpPr>
          <p:spPr>
            <a:xfrm>
              <a:off x="5352" y="2698"/>
              <a:ext cx="648" cy="2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55</a:t>
              </a:r>
              <a:r>
                <a:rPr lang="zh-CN" altLang="en-US" sz="1800" dirty="0">
                  <a:latin typeface="Times New Roman" panose="02020603050405020304" pitchFamily="18" charset="0"/>
                </a:rPr>
                <a:t>，</a:t>
              </a:r>
              <a:r>
                <a:rPr lang="en-US" altLang="zh-CN" sz="1800" dirty="0">
                  <a:latin typeface="Times New Roman" panose="02020603050405020304" pitchFamily="18" charset="0"/>
                </a:rPr>
                <a:t>000</a:t>
              </a:r>
              <a:endParaRPr lang="en-US" altLang="zh-CN" sz="1800" dirty="0">
                <a:latin typeface="Times New Roman" panose="02020603050405020304" pitchFamily="18" charset="0"/>
              </a:endParaRPr>
            </a:p>
          </p:txBody>
        </p:sp>
      </p:grpSp>
      <p:sp>
        <p:nvSpPr>
          <p:cNvPr id="369744" name="Text Box 80"/>
          <p:cNvSpPr txBox="1"/>
          <p:nvPr/>
        </p:nvSpPr>
        <p:spPr>
          <a:xfrm>
            <a:off x="247650" y="4926013"/>
            <a:ext cx="8115300" cy="17399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80000"/>
              </a:lnSpc>
              <a:spcBef>
                <a:spcPct val="50000"/>
              </a:spcBef>
              <a:buClrTx/>
              <a:buSzTx/>
              <a:buFontTx/>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(11)</a:t>
            </a:r>
            <a:r>
              <a:rPr lang="zh-CN" altLang="en-US" sz="1800" dirty="0">
                <a:latin typeface="Times New Roman" panose="02020603050405020304" pitchFamily="18" charset="0"/>
              </a:rPr>
              <a:t>借：生产成本</a:t>
            </a:r>
            <a:r>
              <a:rPr lang="en-US" altLang="zh-CN" sz="1800" dirty="0">
                <a:latin typeface="Times New Roman" panose="02020603050405020304" pitchFamily="18" charset="0"/>
              </a:rPr>
              <a:t>—A</a:t>
            </a:r>
            <a:r>
              <a:rPr lang="zh-CN" altLang="en-US" sz="1800" dirty="0">
                <a:latin typeface="Times New Roman" panose="02020603050405020304" pitchFamily="18" charset="0"/>
              </a:rPr>
              <a:t>产品		</a:t>
            </a:r>
            <a:r>
              <a:rPr lang="en-US" altLang="zh-CN" sz="1800" dirty="0">
                <a:latin typeface="Times New Roman" panose="02020603050405020304" pitchFamily="18" charset="0"/>
              </a:rPr>
              <a:t>30</a:t>
            </a:r>
            <a:r>
              <a:rPr lang="zh-CN" altLang="en-US" sz="1800" dirty="0">
                <a:latin typeface="Times New Roman" panose="02020603050405020304" pitchFamily="18" charset="0"/>
              </a:rPr>
              <a:t>，</a:t>
            </a:r>
            <a:r>
              <a:rPr lang="en-US" altLang="zh-CN" sz="1800" dirty="0">
                <a:latin typeface="Times New Roman" panose="02020603050405020304" pitchFamily="18" charset="0"/>
              </a:rPr>
              <a:t>400.00</a:t>
            </a:r>
            <a:endParaRPr lang="en-US" altLang="zh-CN" sz="1800" dirty="0">
              <a:latin typeface="Times New Roman" panose="02020603050405020304" pitchFamily="18" charset="0"/>
            </a:endParaRPr>
          </a:p>
          <a:p>
            <a:pPr marL="0" lvl="0" indent="0" eaLnBrk="1" hangingPunct="1">
              <a:lnSpc>
                <a:spcPct val="80000"/>
              </a:lnSpc>
              <a:spcBef>
                <a:spcPct val="50000"/>
              </a:spcBef>
              <a:buClrTx/>
              <a:buSzTx/>
              <a:buFontTx/>
              <a:buNone/>
            </a:pPr>
            <a:r>
              <a:rPr lang="en-US" altLang="zh-CN" sz="1800" dirty="0">
                <a:latin typeface="Times New Roman" panose="02020603050405020304" pitchFamily="18" charset="0"/>
              </a:rPr>
              <a:t>			              —B</a:t>
            </a:r>
            <a:r>
              <a:rPr lang="zh-CN" altLang="en-US" sz="1800" dirty="0">
                <a:latin typeface="Times New Roman" panose="02020603050405020304" pitchFamily="18" charset="0"/>
              </a:rPr>
              <a:t>产品		</a:t>
            </a:r>
            <a:r>
              <a:rPr lang="en-US" altLang="zh-CN" sz="1800" dirty="0">
                <a:latin typeface="Times New Roman" panose="02020603050405020304" pitchFamily="18" charset="0"/>
              </a:rPr>
              <a:t>19</a:t>
            </a:r>
            <a:r>
              <a:rPr lang="zh-CN" altLang="en-US" sz="1800" dirty="0">
                <a:latin typeface="Times New Roman" panose="02020603050405020304" pitchFamily="18" charset="0"/>
              </a:rPr>
              <a:t>，</a:t>
            </a:r>
            <a:r>
              <a:rPr lang="en-US" altLang="zh-CN" sz="1800" dirty="0">
                <a:latin typeface="Times New Roman" panose="02020603050405020304" pitchFamily="18" charset="0"/>
              </a:rPr>
              <a:t>200.00</a:t>
            </a:r>
            <a:endParaRPr lang="en-US" altLang="zh-CN" sz="1800" dirty="0">
              <a:latin typeface="Times New Roman" panose="02020603050405020304" pitchFamily="18" charset="0"/>
            </a:endParaRPr>
          </a:p>
          <a:p>
            <a:pPr marL="0" lvl="0" indent="0" eaLnBrk="1" hangingPunct="1">
              <a:lnSpc>
                <a:spcPct val="80000"/>
              </a:lnSpc>
              <a:spcBef>
                <a:spcPct val="50000"/>
              </a:spcBef>
              <a:buClrTx/>
              <a:buSzTx/>
              <a:buFontTx/>
              <a:buNone/>
            </a:pPr>
            <a:r>
              <a:rPr lang="en-US" altLang="zh-CN" sz="1800" dirty="0">
                <a:latin typeface="Times New Roman" panose="02020603050405020304" pitchFamily="18" charset="0"/>
              </a:rPr>
              <a:t>		               </a:t>
            </a:r>
            <a:r>
              <a:rPr lang="zh-CN" altLang="en-US" sz="1800" dirty="0">
                <a:latin typeface="Times New Roman" panose="02020603050405020304" pitchFamily="18" charset="0"/>
              </a:rPr>
              <a:t>制造费用			</a:t>
            </a:r>
            <a:r>
              <a:rPr lang="en-US" altLang="zh-CN" sz="1800" dirty="0">
                <a:latin typeface="Times New Roman" panose="02020603050405020304" pitchFamily="18" charset="0"/>
              </a:rPr>
              <a:t>5</a:t>
            </a:r>
            <a:r>
              <a:rPr lang="zh-CN" altLang="en-US" sz="1800" dirty="0">
                <a:latin typeface="Times New Roman" panose="02020603050405020304" pitchFamily="18" charset="0"/>
              </a:rPr>
              <a:t>，</a:t>
            </a:r>
            <a:r>
              <a:rPr lang="en-US" altLang="zh-CN" sz="1800" dirty="0">
                <a:latin typeface="Times New Roman" panose="02020603050405020304" pitchFamily="18" charset="0"/>
              </a:rPr>
              <a:t>000.00</a:t>
            </a:r>
            <a:endParaRPr lang="en-US" altLang="zh-CN" sz="1800" dirty="0">
              <a:latin typeface="Times New Roman" panose="02020603050405020304" pitchFamily="18" charset="0"/>
            </a:endParaRPr>
          </a:p>
          <a:p>
            <a:pPr marL="0" lvl="0" indent="0" eaLnBrk="1" hangingPunct="1">
              <a:lnSpc>
                <a:spcPct val="80000"/>
              </a:lnSpc>
              <a:spcBef>
                <a:spcPct val="50000"/>
              </a:spcBef>
              <a:buClrTx/>
              <a:buSzTx/>
              <a:buFontTx/>
              <a:buNone/>
            </a:pPr>
            <a:r>
              <a:rPr lang="en-US" altLang="zh-CN" sz="1800" dirty="0">
                <a:latin typeface="Times New Roman" panose="02020603050405020304" pitchFamily="18" charset="0"/>
              </a:rPr>
              <a:t>		               </a:t>
            </a:r>
            <a:r>
              <a:rPr lang="zh-CN" altLang="en-US" sz="1800" dirty="0">
                <a:latin typeface="Times New Roman" panose="02020603050405020304" pitchFamily="18" charset="0"/>
              </a:rPr>
              <a:t>管理费用			</a:t>
            </a:r>
            <a:r>
              <a:rPr lang="en-US" altLang="zh-CN" sz="1800" dirty="0">
                <a:latin typeface="Times New Roman" panose="02020603050405020304" pitchFamily="18" charset="0"/>
              </a:rPr>
              <a:t>400.00</a:t>
            </a:r>
            <a:endParaRPr lang="en-US" altLang="zh-CN" sz="1800" dirty="0">
              <a:latin typeface="Times New Roman" panose="02020603050405020304" pitchFamily="18" charset="0"/>
            </a:endParaRPr>
          </a:p>
          <a:p>
            <a:pPr marL="0" lvl="0" indent="0" eaLnBrk="1" hangingPunct="1">
              <a:lnSpc>
                <a:spcPct val="80000"/>
              </a:lnSpc>
              <a:spcBef>
                <a:spcPct val="50000"/>
              </a:spcBef>
              <a:buClrTx/>
              <a:buSzTx/>
              <a:buFontTx/>
              <a:buNone/>
            </a:pPr>
            <a:r>
              <a:rPr lang="en-US" altLang="zh-CN" sz="1800" dirty="0">
                <a:latin typeface="Times New Roman" panose="02020603050405020304" pitchFamily="18" charset="0"/>
              </a:rPr>
              <a:t>			  </a:t>
            </a:r>
            <a:r>
              <a:rPr lang="zh-CN" altLang="en-US" sz="1800" dirty="0">
                <a:latin typeface="Times New Roman" panose="02020603050405020304" pitchFamily="18" charset="0"/>
              </a:rPr>
              <a:t>贷：原材料		</a:t>
            </a:r>
            <a:r>
              <a:rPr lang="en-US" altLang="zh-CN" sz="1800" dirty="0">
                <a:latin typeface="Times New Roman" panose="02020603050405020304" pitchFamily="18" charset="0"/>
              </a:rPr>
              <a:t>55</a:t>
            </a:r>
            <a:r>
              <a:rPr lang="zh-CN" altLang="en-US" sz="1800" dirty="0">
                <a:latin typeface="Times New Roman" panose="02020603050405020304" pitchFamily="18" charset="0"/>
              </a:rPr>
              <a:t>，</a:t>
            </a:r>
            <a:r>
              <a:rPr lang="en-US" altLang="zh-CN" sz="1800" dirty="0">
                <a:latin typeface="Times New Roman" panose="02020603050405020304" pitchFamily="18" charset="0"/>
              </a:rPr>
              <a:t>000.00</a:t>
            </a:r>
            <a:endParaRPr lang="en-US" altLang="zh-CN" sz="1800" dirty="0">
              <a:latin typeface="Times New Roman" panose="02020603050405020304" pitchFamily="18"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5" fill="hold" grpId="0" nodeType="withEffect">
                                  <p:stCondLst>
                                    <p:cond delay="0"/>
                                  </p:stCondLst>
                                  <p:childTnLst>
                                    <p:set>
                                      <p:cBhvr>
                                        <p:cTn id="6" dur="1" fill="hold">
                                          <p:stCondLst>
                                            <p:cond delay="0"/>
                                          </p:stCondLst>
                                        </p:cTn>
                                        <p:tgtEl>
                                          <p:spTgt spid="369668">
                                            <p:txEl>
                                              <p:charRg st="0" end="12"/>
                                            </p:txEl>
                                          </p:spTgt>
                                        </p:tgtEl>
                                        <p:attrNameLst>
                                          <p:attrName>style.visibility</p:attrName>
                                        </p:attrNameLst>
                                      </p:cBhvr>
                                      <p:to>
                                        <p:strVal val="visible"/>
                                      </p:to>
                                    </p:set>
                                    <p:animEffect transition="in" filter="checkerboard(down)">
                                      <p:cBhvr>
                                        <p:cTn id="7" dur="500"/>
                                        <p:tgtEl>
                                          <p:spTgt spid="369668">
                                            <p:txEl>
                                              <p:charRg st="0" end="12"/>
                                            </p:txEl>
                                          </p:spTgt>
                                        </p:tgtEl>
                                      </p:cBhvr>
                                    </p:animEffect>
                                  </p:childTnLst>
                                </p:cTn>
                              </p:par>
                              <p:par>
                                <p:cTn id="8" presetID="5" presetClass="entr" presetSubtype="5" fill="hold" grpId="0" nodeType="withEffect">
                                  <p:stCondLst>
                                    <p:cond delay="0"/>
                                  </p:stCondLst>
                                  <p:childTnLst>
                                    <p:set>
                                      <p:cBhvr>
                                        <p:cTn id="9" dur="1" fill="hold">
                                          <p:stCondLst>
                                            <p:cond delay="0"/>
                                          </p:stCondLst>
                                        </p:cTn>
                                        <p:tgtEl>
                                          <p:spTgt spid="369668">
                                            <p:txEl>
                                              <p:charRg st="12" end="66"/>
                                            </p:txEl>
                                          </p:spTgt>
                                        </p:tgtEl>
                                        <p:attrNameLst>
                                          <p:attrName>style.visibility</p:attrName>
                                        </p:attrNameLst>
                                      </p:cBhvr>
                                      <p:to>
                                        <p:strVal val="visible"/>
                                      </p:to>
                                    </p:set>
                                    <p:animEffect transition="in" filter="checkerboard(down)">
                                      <p:cBhvr>
                                        <p:cTn id="10" dur="500"/>
                                        <p:tgtEl>
                                          <p:spTgt spid="369668">
                                            <p:txEl>
                                              <p:charRg st="12" end="66"/>
                                            </p:txEl>
                                          </p:spTgt>
                                        </p:tgtEl>
                                      </p:cBhvr>
                                    </p:animEffect>
                                  </p:childTnLst>
                                </p:cTn>
                              </p:par>
                              <p:par>
                                <p:cTn id="11" presetID="5" presetClass="entr" presetSubtype="5" fill="hold" grpId="0" nodeType="withEffect">
                                  <p:stCondLst>
                                    <p:cond delay="0"/>
                                  </p:stCondLst>
                                  <p:childTnLst>
                                    <p:set>
                                      <p:cBhvr>
                                        <p:cTn id="12" dur="1" fill="hold">
                                          <p:stCondLst>
                                            <p:cond delay="0"/>
                                          </p:stCondLst>
                                        </p:cTn>
                                        <p:tgtEl>
                                          <p:spTgt spid="369668">
                                            <p:txEl>
                                              <p:charRg st="66" end="68"/>
                                            </p:txEl>
                                          </p:spTgt>
                                        </p:tgtEl>
                                        <p:attrNameLst>
                                          <p:attrName>style.visibility</p:attrName>
                                        </p:attrNameLst>
                                      </p:cBhvr>
                                      <p:to>
                                        <p:strVal val="visible"/>
                                      </p:to>
                                    </p:set>
                                    <p:animEffect transition="in" filter="checkerboard(down)">
                                      <p:cBhvr>
                                        <p:cTn id="13" dur="500"/>
                                        <p:tgtEl>
                                          <p:spTgt spid="369668">
                                            <p:txEl>
                                              <p:charRg st="66" end="6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ox(ou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37" fill="hold" grpId="0" nodeType="clickEffect">
                                  <p:stCondLst>
                                    <p:cond delay="0"/>
                                  </p:stCondLst>
                                  <p:childTnLst>
                                    <p:set>
                                      <p:cBhvr>
                                        <p:cTn id="22" dur="1" fill="hold">
                                          <p:stCondLst>
                                            <p:cond delay="0"/>
                                          </p:stCondLst>
                                        </p:cTn>
                                        <p:tgtEl>
                                          <p:spTgt spid="369744"/>
                                        </p:tgtEl>
                                        <p:attrNameLst>
                                          <p:attrName>style.visibility</p:attrName>
                                        </p:attrNameLst>
                                      </p:cBhvr>
                                      <p:to>
                                        <p:strVal val="visible"/>
                                      </p:to>
                                    </p:set>
                                    <p:animEffect transition="in" filter="barn(outVertical)">
                                      <p:cBhvr>
                                        <p:cTn id="23" dur="500"/>
                                        <p:tgtEl>
                                          <p:spTgt spid="3697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68" grpId="0" advAuto="1000" build="p"/>
      <p:bldP spid="36974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70692" name="Rectangle 4"/>
          <p:cNvSpPr/>
          <p:nvPr/>
        </p:nvSpPr>
        <p:spPr>
          <a:xfrm>
            <a:off x="323850" y="1341438"/>
            <a:ext cx="8477250" cy="6172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eaLnBrk="1" hangingPunct="1">
              <a:lnSpc>
                <a:spcPct val="90000"/>
              </a:lnSpc>
              <a:buNone/>
            </a:pPr>
            <a:r>
              <a:rPr lang="zh-CN" altLang="en-US" sz="1600" dirty="0"/>
              <a:t>例</a:t>
            </a:r>
            <a:r>
              <a:rPr lang="en-US" altLang="zh-CN" sz="1600" dirty="0"/>
              <a:t>12</a:t>
            </a:r>
            <a:r>
              <a:rPr lang="zh-CN" altLang="en-US" sz="1600" dirty="0"/>
              <a:t>、结算本月分应付职工工资</a:t>
            </a:r>
            <a:r>
              <a:rPr lang="en-US" altLang="zh-CN" sz="1600" dirty="0"/>
              <a:t>24</a:t>
            </a:r>
            <a:r>
              <a:rPr lang="zh-CN" altLang="en-US" sz="1600" dirty="0"/>
              <a:t>，</a:t>
            </a:r>
            <a:r>
              <a:rPr lang="en-US" altLang="zh-CN" sz="1600" dirty="0"/>
              <a:t>000</a:t>
            </a:r>
            <a:r>
              <a:rPr lang="zh-CN" altLang="en-US" sz="1600" dirty="0"/>
              <a:t>元，其中：制造</a:t>
            </a:r>
            <a:r>
              <a:rPr lang="en-US" altLang="zh-CN" sz="1600" dirty="0"/>
              <a:t>A</a:t>
            </a:r>
            <a:r>
              <a:rPr lang="zh-CN" altLang="en-US" sz="1600" dirty="0"/>
              <a:t>产品工人工资</a:t>
            </a:r>
            <a:r>
              <a:rPr lang="en-US" altLang="zh-CN" sz="1600" dirty="0"/>
              <a:t>14</a:t>
            </a:r>
            <a:r>
              <a:rPr lang="zh-CN" altLang="en-US" sz="1600" dirty="0"/>
              <a:t>，</a:t>
            </a:r>
            <a:r>
              <a:rPr lang="en-US" altLang="zh-CN" sz="1600" dirty="0"/>
              <a:t>000</a:t>
            </a:r>
            <a:r>
              <a:rPr lang="zh-CN" altLang="en-US" sz="1600" dirty="0"/>
              <a:t>元，</a:t>
            </a:r>
            <a:endParaRPr lang="zh-CN" altLang="en-US" sz="1600" dirty="0"/>
          </a:p>
          <a:p>
            <a:pPr marL="342900" lvl="0" indent="-342900" eaLnBrk="1" hangingPunct="1">
              <a:lnSpc>
                <a:spcPct val="90000"/>
              </a:lnSpc>
              <a:buNone/>
            </a:pPr>
            <a:r>
              <a:rPr lang="zh-CN" altLang="en-US" sz="1600" dirty="0"/>
              <a:t>      制造</a:t>
            </a:r>
            <a:r>
              <a:rPr lang="en-US" altLang="zh-CN" sz="1600" dirty="0"/>
              <a:t>B</a:t>
            </a:r>
            <a:r>
              <a:rPr lang="zh-CN" altLang="en-US" sz="1600" dirty="0"/>
              <a:t>产品工人工资</a:t>
            </a:r>
            <a:r>
              <a:rPr lang="en-US" altLang="zh-CN" sz="1600" dirty="0"/>
              <a:t>6</a:t>
            </a:r>
            <a:r>
              <a:rPr lang="zh-CN" altLang="en-US" sz="1600" dirty="0"/>
              <a:t>，</a:t>
            </a:r>
            <a:r>
              <a:rPr lang="en-US" altLang="zh-CN" sz="1600" dirty="0"/>
              <a:t>000</a:t>
            </a:r>
            <a:r>
              <a:rPr lang="zh-CN" altLang="en-US" sz="1600" dirty="0"/>
              <a:t>元，车间管理人员工资</a:t>
            </a:r>
            <a:r>
              <a:rPr lang="en-US" altLang="zh-CN" sz="1600" dirty="0"/>
              <a:t>1</a:t>
            </a:r>
            <a:r>
              <a:rPr lang="zh-CN" altLang="en-US" sz="1600" dirty="0"/>
              <a:t>，</a:t>
            </a:r>
            <a:r>
              <a:rPr lang="en-US" altLang="zh-CN" sz="1600" dirty="0"/>
              <a:t>600</a:t>
            </a:r>
            <a:r>
              <a:rPr lang="zh-CN" altLang="en-US" sz="1600" dirty="0"/>
              <a:t>元，厂部管理人员工资    </a:t>
            </a:r>
            <a:r>
              <a:rPr lang="en-US" altLang="zh-CN" sz="1600" dirty="0"/>
              <a:t>2</a:t>
            </a:r>
            <a:r>
              <a:rPr lang="zh-CN" altLang="en-US" sz="1600" dirty="0"/>
              <a:t>，</a:t>
            </a:r>
            <a:r>
              <a:rPr lang="en-US" altLang="zh-CN" sz="1600" dirty="0"/>
              <a:t>400</a:t>
            </a:r>
            <a:r>
              <a:rPr lang="zh-CN" altLang="en-US" sz="1600" dirty="0"/>
              <a:t>元。</a:t>
            </a:r>
            <a:endParaRPr lang="zh-CN" altLang="en-US" sz="1600" dirty="0"/>
          </a:p>
          <a:p>
            <a:pPr marL="342900" lvl="0" indent="-342900" eaLnBrk="1" hangingPunct="1">
              <a:lnSpc>
                <a:spcPct val="90000"/>
              </a:lnSpc>
              <a:buNone/>
            </a:pPr>
            <a:r>
              <a:rPr lang="zh-CN" altLang="en-US" sz="1600" dirty="0"/>
              <a:t>		</a:t>
            </a:r>
            <a:r>
              <a:rPr lang="en-US" altLang="zh-CN" sz="1600" dirty="0"/>
              <a:t>(12)</a:t>
            </a:r>
            <a:r>
              <a:rPr lang="zh-CN" altLang="en-US" sz="1600" dirty="0"/>
              <a:t>借：生产成本</a:t>
            </a:r>
            <a:r>
              <a:rPr lang="en-US" altLang="zh-CN" sz="1600" dirty="0">
                <a:latin typeface="Times New Roman" panose="02020603050405020304" pitchFamily="18" charset="0"/>
              </a:rPr>
              <a:t>—</a:t>
            </a:r>
            <a:r>
              <a:rPr lang="en-US" altLang="zh-CN" sz="1600" dirty="0"/>
              <a:t>A</a:t>
            </a:r>
            <a:r>
              <a:rPr lang="zh-CN" altLang="en-US" sz="1600" dirty="0"/>
              <a:t>产品		</a:t>
            </a:r>
            <a:r>
              <a:rPr lang="en-US" altLang="zh-CN" sz="1600" dirty="0"/>
              <a:t>14</a:t>
            </a:r>
            <a:r>
              <a:rPr lang="zh-CN" altLang="en-US" sz="1600" dirty="0"/>
              <a:t>，</a:t>
            </a:r>
            <a:r>
              <a:rPr lang="en-US" altLang="zh-CN" sz="1600" dirty="0"/>
              <a:t>000.00</a:t>
            </a:r>
            <a:endParaRPr lang="en-US" altLang="zh-CN" sz="1600" dirty="0"/>
          </a:p>
          <a:p>
            <a:pPr marL="342900" lvl="0" indent="-342900" eaLnBrk="1" hangingPunct="1">
              <a:lnSpc>
                <a:spcPct val="90000"/>
              </a:lnSpc>
              <a:buNone/>
            </a:pPr>
            <a:r>
              <a:rPr lang="en-US" altLang="zh-CN" sz="1600" dirty="0"/>
              <a:t>			           </a:t>
            </a:r>
            <a:r>
              <a:rPr lang="en-US" altLang="zh-CN" sz="1600" dirty="0">
                <a:latin typeface="Times New Roman" panose="02020603050405020304" pitchFamily="18" charset="0"/>
              </a:rPr>
              <a:t>—</a:t>
            </a:r>
            <a:r>
              <a:rPr lang="en-US" altLang="zh-CN" sz="1600" dirty="0"/>
              <a:t>B</a:t>
            </a:r>
            <a:r>
              <a:rPr lang="zh-CN" altLang="en-US" sz="1600" dirty="0"/>
              <a:t>产品		</a:t>
            </a:r>
            <a:r>
              <a:rPr lang="en-US" altLang="zh-CN" sz="1600" dirty="0"/>
              <a:t>6</a:t>
            </a:r>
            <a:r>
              <a:rPr lang="zh-CN" altLang="en-US" sz="1600" dirty="0"/>
              <a:t>，</a:t>
            </a:r>
            <a:r>
              <a:rPr lang="en-US" altLang="zh-CN" sz="1600" dirty="0"/>
              <a:t>000.00</a:t>
            </a:r>
            <a:endParaRPr lang="en-US" altLang="zh-CN" sz="1600" dirty="0"/>
          </a:p>
          <a:p>
            <a:pPr marL="342900" lvl="0" indent="-342900" eaLnBrk="1" hangingPunct="1">
              <a:lnSpc>
                <a:spcPct val="90000"/>
              </a:lnSpc>
              <a:buNone/>
            </a:pPr>
            <a:r>
              <a:rPr lang="en-US" altLang="zh-CN" sz="1600" dirty="0"/>
              <a:t>			</a:t>
            </a:r>
            <a:r>
              <a:rPr lang="zh-CN" altLang="en-US" sz="1600" dirty="0"/>
              <a:t>制造费用		</a:t>
            </a:r>
            <a:r>
              <a:rPr lang="en-US" altLang="zh-CN" sz="1600" dirty="0"/>
              <a:t>1</a:t>
            </a:r>
            <a:r>
              <a:rPr lang="zh-CN" altLang="en-US" sz="1600" dirty="0"/>
              <a:t>，</a:t>
            </a:r>
            <a:r>
              <a:rPr lang="en-US" altLang="zh-CN" sz="1600" dirty="0"/>
              <a:t>600.00</a:t>
            </a:r>
            <a:endParaRPr lang="en-US" altLang="zh-CN" sz="1600" dirty="0"/>
          </a:p>
          <a:p>
            <a:pPr marL="342900" lvl="0" indent="-342900" eaLnBrk="1" hangingPunct="1">
              <a:lnSpc>
                <a:spcPct val="90000"/>
              </a:lnSpc>
              <a:buNone/>
            </a:pPr>
            <a:r>
              <a:rPr lang="en-US" altLang="zh-CN" sz="1600" dirty="0"/>
              <a:t>			</a:t>
            </a:r>
            <a:r>
              <a:rPr lang="zh-CN" altLang="en-US" sz="1600" dirty="0"/>
              <a:t>管理费用		</a:t>
            </a:r>
            <a:r>
              <a:rPr lang="en-US" altLang="zh-CN" sz="1600" dirty="0"/>
              <a:t>2</a:t>
            </a:r>
            <a:r>
              <a:rPr lang="zh-CN" altLang="en-US" sz="1600" dirty="0"/>
              <a:t>，</a:t>
            </a:r>
            <a:r>
              <a:rPr lang="en-US" altLang="zh-CN" sz="1600" dirty="0"/>
              <a:t>400.00</a:t>
            </a:r>
            <a:endParaRPr lang="en-US" altLang="zh-CN" sz="1600" dirty="0"/>
          </a:p>
          <a:p>
            <a:pPr marL="342900" lvl="0" indent="-342900" eaLnBrk="1" hangingPunct="1">
              <a:lnSpc>
                <a:spcPct val="90000"/>
              </a:lnSpc>
              <a:buNone/>
            </a:pPr>
            <a:r>
              <a:rPr lang="en-US" altLang="zh-CN" sz="1600" dirty="0"/>
              <a:t>			</a:t>
            </a:r>
            <a:r>
              <a:rPr lang="zh-CN" altLang="en-US" sz="1600" dirty="0"/>
              <a:t>贷：应付职工薪酬</a:t>
            </a:r>
            <a:r>
              <a:rPr lang="en-US" altLang="zh-CN" sz="1600" dirty="0">
                <a:latin typeface="Times New Roman" panose="02020603050405020304" pitchFamily="18" charset="0"/>
              </a:rPr>
              <a:t>—</a:t>
            </a:r>
            <a:r>
              <a:rPr lang="zh-CN" altLang="en-US" sz="1600" dirty="0"/>
              <a:t>工资		</a:t>
            </a:r>
            <a:r>
              <a:rPr lang="en-US" altLang="zh-CN" sz="1600" dirty="0"/>
              <a:t>24</a:t>
            </a:r>
            <a:r>
              <a:rPr lang="zh-CN" altLang="en-US" sz="1600" dirty="0"/>
              <a:t>，</a:t>
            </a:r>
            <a:r>
              <a:rPr lang="en-US" altLang="zh-CN" sz="1600" dirty="0"/>
              <a:t>000.00</a:t>
            </a:r>
            <a:endParaRPr lang="en-US" altLang="zh-CN" sz="1600" dirty="0"/>
          </a:p>
          <a:p>
            <a:pPr marL="342900" lvl="0" indent="-342900" eaLnBrk="1" hangingPunct="1">
              <a:lnSpc>
                <a:spcPct val="90000"/>
              </a:lnSpc>
              <a:buNone/>
            </a:pPr>
            <a:r>
              <a:rPr lang="zh-CN" altLang="en-US" sz="1600" dirty="0"/>
              <a:t>例</a:t>
            </a:r>
            <a:r>
              <a:rPr lang="en-US" altLang="zh-CN" sz="1600" dirty="0"/>
              <a:t>13</a:t>
            </a:r>
            <a:r>
              <a:rPr lang="zh-CN" altLang="en-US" sz="1600" dirty="0"/>
              <a:t>、从银行存款中提取现金</a:t>
            </a:r>
            <a:r>
              <a:rPr lang="en-US" altLang="zh-CN" sz="1600" dirty="0"/>
              <a:t>24</a:t>
            </a:r>
            <a:r>
              <a:rPr lang="zh-CN" altLang="en-US" sz="1600" dirty="0"/>
              <a:t>，</a:t>
            </a:r>
            <a:r>
              <a:rPr lang="en-US" altLang="zh-CN" sz="1600" dirty="0"/>
              <a:t>000</a:t>
            </a:r>
            <a:r>
              <a:rPr lang="zh-CN" altLang="en-US" sz="1600" dirty="0"/>
              <a:t>元，准备用以发放职工工资。</a:t>
            </a:r>
            <a:endParaRPr lang="zh-CN" altLang="en-US" sz="1600" dirty="0"/>
          </a:p>
          <a:p>
            <a:pPr marL="342900" lvl="0" indent="-342900" eaLnBrk="1" hangingPunct="1">
              <a:lnSpc>
                <a:spcPct val="90000"/>
              </a:lnSpc>
              <a:buNone/>
            </a:pPr>
            <a:r>
              <a:rPr lang="zh-CN" altLang="en-US" sz="1600" dirty="0"/>
              <a:t>		</a:t>
            </a:r>
            <a:r>
              <a:rPr lang="en-US" altLang="zh-CN" sz="1600" dirty="0"/>
              <a:t>(13)</a:t>
            </a:r>
            <a:r>
              <a:rPr lang="zh-CN" altLang="en-US" sz="1600" dirty="0"/>
              <a:t>借：现金			</a:t>
            </a:r>
            <a:r>
              <a:rPr lang="en-US" altLang="zh-CN" sz="1600" dirty="0"/>
              <a:t>24</a:t>
            </a:r>
            <a:r>
              <a:rPr lang="zh-CN" altLang="en-US" sz="1600" dirty="0"/>
              <a:t>，</a:t>
            </a:r>
            <a:r>
              <a:rPr lang="en-US" altLang="zh-CN" sz="1600" dirty="0"/>
              <a:t>000.00</a:t>
            </a:r>
            <a:endParaRPr lang="en-US" altLang="zh-CN" sz="1600" dirty="0"/>
          </a:p>
          <a:p>
            <a:pPr marL="342900" lvl="0" indent="-342900" eaLnBrk="1" hangingPunct="1">
              <a:lnSpc>
                <a:spcPct val="90000"/>
              </a:lnSpc>
              <a:buNone/>
            </a:pPr>
            <a:r>
              <a:rPr lang="en-US" altLang="zh-CN" sz="1600" dirty="0"/>
              <a:t>			</a:t>
            </a:r>
            <a:r>
              <a:rPr lang="zh-CN" altLang="en-US" sz="1600" dirty="0"/>
              <a:t>贷：银行存款		</a:t>
            </a:r>
            <a:r>
              <a:rPr lang="en-US" altLang="zh-CN" sz="1600" dirty="0"/>
              <a:t>24</a:t>
            </a:r>
            <a:r>
              <a:rPr lang="zh-CN" altLang="en-US" sz="1600" dirty="0"/>
              <a:t>，</a:t>
            </a:r>
            <a:r>
              <a:rPr lang="en-US" altLang="zh-CN" sz="1600" dirty="0"/>
              <a:t>000.00</a:t>
            </a:r>
            <a:endParaRPr lang="en-US" altLang="zh-CN" sz="1600" dirty="0"/>
          </a:p>
          <a:p>
            <a:pPr marL="342900" lvl="0" indent="-342900" eaLnBrk="1" hangingPunct="1">
              <a:lnSpc>
                <a:spcPct val="90000"/>
              </a:lnSpc>
              <a:buNone/>
            </a:pPr>
            <a:r>
              <a:rPr lang="zh-CN" altLang="en-US" sz="1600" dirty="0"/>
              <a:t>例</a:t>
            </a:r>
            <a:r>
              <a:rPr lang="en-US" altLang="zh-CN" sz="1600" dirty="0"/>
              <a:t>14</a:t>
            </a:r>
            <a:r>
              <a:rPr lang="zh-CN" altLang="en-US" sz="1600" dirty="0"/>
              <a:t>、以现金</a:t>
            </a:r>
            <a:r>
              <a:rPr lang="en-US" altLang="zh-CN" sz="1600" dirty="0"/>
              <a:t>24</a:t>
            </a:r>
            <a:r>
              <a:rPr lang="zh-CN" altLang="en-US" sz="1600" dirty="0"/>
              <a:t>，</a:t>
            </a:r>
            <a:r>
              <a:rPr lang="en-US" altLang="zh-CN" sz="1600" dirty="0"/>
              <a:t>000</a:t>
            </a:r>
            <a:r>
              <a:rPr lang="zh-CN" altLang="en-US" sz="1600" dirty="0"/>
              <a:t>元发放职工工资。</a:t>
            </a:r>
            <a:endParaRPr lang="zh-CN" altLang="en-US" sz="1600" dirty="0"/>
          </a:p>
          <a:p>
            <a:pPr marL="342900" lvl="0" indent="-342900" eaLnBrk="1" hangingPunct="1">
              <a:lnSpc>
                <a:spcPct val="90000"/>
              </a:lnSpc>
              <a:buNone/>
            </a:pPr>
            <a:r>
              <a:rPr lang="zh-CN" altLang="en-US" sz="1600" dirty="0"/>
              <a:t>		</a:t>
            </a:r>
            <a:r>
              <a:rPr lang="en-US" altLang="zh-CN" sz="1600" dirty="0"/>
              <a:t>(14)</a:t>
            </a:r>
            <a:r>
              <a:rPr lang="zh-CN" altLang="en-US" sz="1600" dirty="0"/>
              <a:t>借：应付职工薪酬</a:t>
            </a:r>
            <a:r>
              <a:rPr lang="en-US" altLang="zh-CN" sz="1600" dirty="0"/>
              <a:t>-</a:t>
            </a:r>
            <a:r>
              <a:rPr lang="zh-CN" altLang="en-US" sz="1600" dirty="0"/>
              <a:t>工资	</a:t>
            </a:r>
            <a:r>
              <a:rPr lang="en-US" altLang="zh-CN" sz="1600" dirty="0"/>
              <a:t>24</a:t>
            </a:r>
            <a:r>
              <a:rPr lang="zh-CN" altLang="en-US" sz="1600" dirty="0"/>
              <a:t>，</a:t>
            </a:r>
            <a:r>
              <a:rPr lang="en-US" altLang="zh-CN" sz="1600" dirty="0"/>
              <a:t>000.00</a:t>
            </a:r>
            <a:endParaRPr lang="en-US" altLang="zh-CN" sz="1600" dirty="0"/>
          </a:p>
          <a:p>
            <a:pPr marL="342900" lvl="0" indent="-342900" eaLnBrk="1" hangingPunct="1">
              <a:lnSpc>
                <a:spcPct val="90000"/>
              </a:lnSpc>
              <a:buNone/>
            </a:pPr>
            <a:r>
              <a:rPr lang="en-US" altLang="zh-CN" sz="1600" dirty="0"/>
              <a:t>			</a:t>
            </a:r>
            <a:r>
              <a:rPr lang="zh-CN" altLang="en-US" sz="1600" dirty="0"/>
              <a:t>贷：库存现金		</a:t>
            </a:r>
            <a:r>
              <a:rPr lang="en-US" altLang="zh-CN" sz="1600" dirty="0"/>
              <a:t>24</a:t>
            </a:r>
            <a:r>
              <a:rPr lang="zh-CN" altLang="en-US" sz="1600" dirty="0"/>
              <a:t>，</a:t>
            </a:r>
            <a:r>
              <a:rPr lang="en-US" altLang="zh-CN" sz="1600" dirty="0"/>
              <a:t>000.00</a:t>
            </a:r>
            <a:endParaRPr lang="en-US" altLang="zh-CN" sz="1600" dirty="0"/>
          </a:p>
          <a:p>
            <a:pPr marL="342900" lvl="0" indent="-342900" eaLnBrk="1" hangingPunct="1">
              <a:lnSpc>
                <a:spcPct val="90000"/>
              </a:lnSpc>
              <a:buNone/>
            </a:pPr>
            <a:r>
              <a:rPr lang="zh-CN" altLang="en-US" sz="1600" dirty="0"/>
              <a:t>例</a:t>
            </a:r>
            <a:r>
              <a:rPr lang="en-US" altLang="zh-CN" sz="1600" dirty="0"/>
              <a:t>15</a:t>
            </a:r>
            <a:r>
              <a:rPr lang="zh-CN" altLang="en-US" sz="1600" dirty="0"/>
              <a:t>、按职工工资总额计提职工福利费。</a:t>
            </a:r>
            <a:endParaRPr lang="zh-CN" altLang="en-US" sz="1600" dirty="0"/>
          </a:p>
          <a:p>
            <a:pPr marL="342900" lvl="0" indent="-342900" eaLnBrk="1" hangingPunct="1">
              <a:lnSpc>
                <a:spcPct val="90000"/>
              </a:lnSpc>
              <a:buNone/>
            </a:pPr>
            <a:r>
              <a:rPr lang="zh-CN" altLang="en-US" sz="1600" dirty="0"/>
              <a:t>		</a:t>
            </a:r>
            <a:r>
              <a:rPr lang="en-US" altLang="zh-CN" sz="1600" dirty="0"/>
              <a:t>(15)</a:t>
            </a:r>
            <a:r>
              <a:rPr lang="zh-CN" altLang="en-US" sz="1600" dirty="0"/>
              <a:t>借：生产成本</a:t>
            </a:r>
            <a:r>
              <a:rPr lang="en-US" altLang="zh-CN" sz="1600" dirty="0">
                <a:latin typeface="Times New Roman" panose="02020603050405020304" pitchFamily="18" charset="0"/>
              </a:rPr>
              <a:t>—</a:t>
            </a:r>
            <a:r>
              <a:rPr lang="en-US" altLang="zh-CN" sz="1600" dirty="0"/>
              <a:t>A</a:t>
            </a:r>
            <a:r>
              <a:rPr lang="zh-CN" altLang="en-US" sz="1600" dirty="0"/>
              <a:t>产品		</a:t>
            </a:r>
            <a:r>
              <a:rPr lang="en-US" altLang="zh-CN" sz="1600" dirty="0"/>
              <a:t>1</a:t>
            </a:r>
            <a:r>
              <a:rPr lang="zh-CN" altLang="en-US" sz="1600" dirty="0"/>
              <a:t>，</a:t>
            </a:r>
            <a:r>
              <a:rPr lang="en-US" altLang="zh-CN" sz="1600" dirty="0"/>
              <a:t>960.00</a:t>
            </a:r>
            <a:endParaRPr lang="en-US" altLang="zh-CN" sz="1600" dirty="0"/>
          </a:p>
          <a:p>
            <a:pPr marL="342900" lvl="0" indent="-342900" eaLnBrk="1" hangingPunct="1">
              <a:lnSpc>
                <a:spcPct val="90000"/>
              </a:lnSpc>
              <a:buNone/>
            </a:pPr>
            <a:r>
              <a:rPr lang="en-US" altLang="zh-CN" sz="1600" dirty="0"/>
              <a:t>		                          </a:t>
            </a:r>
            <a:r>
              <a:rPr lang="en-US" altLang="zh-CN" sz="1600" dirty="0">
                <a:latin typeface="Times New Roman" panose="02020603050405020304" pitchFamily="18" charset="0"/>
              </a:rPr>
              <a:t>—</a:t>
            </a:r>
            <a:r>
              <a:rPr lang="en-US" altLang="zh-CN" sz="1600" dirty="0"/>
              <a:t>B</a:t>
            </a:r>
            <a:r>
              <a:rPr lang="zh-CN" altLang="en-US" sz="1600" dirty="0"/>
              <a:t>产品		</a:t>
            </a:r>
            <a:r>
              <a:rPr lang="en-US" altLang="zh-CN" sz="1600" dirty="0"/>
              <a:t>840.00</a:t>
            </a:r>
            <a:endParaRPr lang="en-US" altLang="zh-CN" sz="1600" dirty="0"/>
          </a:p>
          <a:p>
            <a:pPr marL="342900" lvl="0" indent="-342900" eaLnBrk="1" hangingPunct="1">
              <a:lnSpc>
                <a:spcPct val="90000"/>
              </a:lnSpc>
              <a:buNone/>
            </a:pPr>
            <a:r>
              <a:rPr lang="en-US" altLang="zh-CN" sz="1600" dirty="0"/>
              <a:t>			</a:t>
            </a:r>
            <a:r>
              <a:rPr lang="zh-CN" altLang="en-US" sz="1600" dirty="0"/>
              <a:t>制造费用		 </a:t>
            </a:r>
            <a:r>
              <a:rPr lang="en-US" altLang="zh-CN" sz="1600" dirty="0"/>
              <a:t>224.00</a:t>
            </a:r>
            <a:endParaRPr lang="en-US" altLang="zh-CN" sz="1600" dirty="0"/>
          </a:p>
          <a:p>
            <a:pPr marL="342900" lvl="0" indent="-342900" eaLnBrk="1" hangingPunct="1">
              <a:lnSpc>
                <a:spcPct val="90000"/>
              </a:lnSpc>
              <a:buNone/>
            </a:pPr>
            <a:r>
              <a:rPr lang="en-US" altLang="zh-CN" sz="1600" dirty="0"/>
              <a:t>			</a:t>
            </a:r>
            <a:r>
              <a:rPr lang="zh-CN" altLang="en-US" sz="1600" dirty="0"/>
              <a:t>管理费用		 </a:t>
            </a:r>
            <a:r>
              <a:rPr lang="en-US" altLang="zh-CN" sz="1600" dirty="0"/>
              <a:t>336.00</a:t>
            </a:r>
            <a:endParaRPr lang="en-US" altLang="zh-CN" sz="1600" dirty="0"/>
          </a:p>
          <a:p>
            <a:pPr marL="342900" lvl="0" indent="-342900" eaLnBrk="1" hangingPunct="1">
              <a:lnSpc>
                <a:spcPct val="90000"/>
              </a:lnSpc>
              <a:buNone/>
            </a:pPr>
            <a:r>
              <a:rPr lang="en-US" altLang="zh-CN" sz="1600" dirty="0"/>
              <a:t>			</a:t>
            </a:r>
            <a:r>
              <a:rPr lang="zh-CN" altLang="en-US" sz="1600" dirty="0"/>
              <a:t>贷：应付职工薪酬</a:t>
            </a:r>
            <a:r>
              <a:rPr lang="en-US" altLang="zh-CN" sz="1600" dirty="0">
                <a:latin typeface="Times New Roman" panose="02020603050405020304" pitchFamily="18" charset="0"/>
              </a:rPr>
              <a:t>—</a:t>
            </a:r>
            <a:r>
              <a:rPr lang="zh-CN" altLang="en-US" sz="1600" dirty="0"/>
              <a:t>职工福利		 </a:t>
            </a:r>
            <a:r>
              <a:rPr lang="en-US" altLang="zh-CN" sz="1600" dirty="0"/>
              <a:t>3</a:t>
            </a:r>
            <a:r>
              <a:rPr lang="zh-CN" altLang="en-US" sz="1600" dirty="0"/>
              <a:t>，</a:t>
            </a:r>
            <a:r>
              <a:rPr lang="en-US" altLang="zh-CN" sz="1600" dirty="0"/>
              <a:t>360.00</a:t>
            </a:r>
            <a:endParaRPr lang="en-US" altLang="zh-CN" sz="16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0692">
                                            <p:txEl>
                                              <p:charRg st="0" end="44"/>
                                            </p:txEl>
                                          </p:spTgt>
                                        </p:tgtEl>
                                        <p:attrNameLst>
                                          <p:attrName>style.visibility</p:attrName>
                                        </p:attrNameLst>
                                      </p:cBhvr>
                                      <p:to>
                                        <p:strVal val="visible"/>
                                      </p:to>
                                    </p:set>
                                    <p:anim calcmode="lin" valueType="num">
                                      <p:cBhvr additive="base">
                                        <p:cTn id="7" dur="500" fill="hold"/>
                                        <p:tgtEl>
                                          <p:spTgt spid="370692">
                                            <p:txEl>
                                              <p:charRg st="0" end="4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0692">
                                            <p:txEl>
                                              <p:charRg st="0" end="4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70692">
                                            <p:txEl>
                                              <p:charRg st="44" end="101"/>
                                            </p:txEl>
                                          </p:spTgt>
                                        </p:tgtEl>
                                        <p:attrNameLst>
                                          <p:attrName>style.visibility</p:attrName>
                                        </p:attrNameLst>
                                      </p:cBhvr>
                                      <p:to>
                                        <p:strVal val="visible"/>
                                      </p:to>
                                    </p:set>
                                    <p:anim calcmode="lin" valueType="num">
                                      <p:cBhvr additive="base">
                                        <p:cTn id="11" dur="500" fill="hold"/>
                                        <p:tgtEl>
                                          <p:spTgt spid="370692">
                                            <p:txEl>
                                              <p:charRg st="44" end="10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70692">
                                            <p:txEl>
                                              <p:charRg st="44" end="10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70692">
                                            <p:txEl>
                                              <p:charRg st="101" end="129"/>
                                            </p:txEl>
                                          </p:spTgt>
                                        </p:tgtEl>
                                        <p:attrNameLst>
                                          <p:attrName>style.visibility</p:attrName>
                                        </p:attrNameLst>
                                      </p:cBhvr>
                                      <p:to>
                                        <p:strVal val="visible"/>
                                      </p:to>
                                    </p:set>
                                    <p:animEffect transition="in" filter="box(in)">
                                      <p:cBhvr>
                                        <p:cTn id="17" dur="500"/>
                                        <p:tgtEl>
                                          <p:spTgt spid="370692">
                                            <p:txEl>
                                              <p:charRg st="101" end="129"/>
                                            </p:txEl>
                                          </p:spTgt>
                                        </p:tgtEl>
                                      </p:cBhvr>
                                    </p:animEffect>
                                  </p:childTnLst>
                                </p:cTn>
                              </p:par>
                              <p:par>
                                <p:cTn id="18" presetID="4" presetClass="entr" presetSubtype="16" fill="hold" nodeType="withEffect">
                                  <p:stCondLst>
                                    <p:cond delay="0"/>
                                  </p:stCondLst>
                                  <p:childTnLst>
                                    <p:set>
                                      <p:cBhvr>
                                        <p:cTn id="19" dur="1" fill="hold">
                                          <p:stCondLst>
                                            <p:cond delay="0"/>
                                          </p:stCondLst>
                                        </p:cTn>
                                        <p:tgtEl>
                                          <p:spTgt spid="370692">
                                            <p:txEl>
                                              <p:charRg st="129" end="158"/>
                                            </p:txEl>
                                          </p:spTgt>
                                        </p:tgtEl>
                                        <p:attrNameLst>
                                          <p:attrName>style.visibility</p:attrName>
                                        </p:attrNameLst>
                                      </p:cBhvr>
                                      <p:to>
                                        <p:strVal val="visible"/>
                                      </p:to>
                                    </p:set>
                                    <p:animEffect transition="in" filter="box(in)">
                                      <p:cBhvr>
                                        <p:cTn id="20" dur="500"/>
                                        <p:tgtEl>
                                          <p:spTgt spid="370692">
                                            <p:txEl>
                                              <p:charRg st="129" end="158"/>
                                            </p:txEl>
                                          </p:spTgt>
                                        </p:tgtEl>
                                      </p:cBhvr>
                                    </p:animEffect>
                                  </p:childTnLst>
                                </p:cTn>
                              </p:par>
                              <p:par>
                                <p:cTn id="21" presetID="4" presetClass="entr" presetSubtype="16" fill="hold" nodeType="withEffect">
                                  <p:stCondLst>
                                    <p:cond delay="0"/>
                                  </p:stCondLst>
                                  <p:childTnLst>
                                    <p:set>
                                      <p:cBhvr>
                                        <p:cTn id="22" dur="1" fill="hold">
                                          <p:stCondLst>
                                            <p:cond delay="0"/>
                                          </p:stCondLst>
                                        </p:cTn>
                                        <p:tgtEl>
                                          <p:spTgt spid="370692">
                                            <p:txEl>
                                              <p:charRg st="158" end="176"/>
                                            </p:txEl>
                                          </p:spTgt>
                                        </p:tgtEl>
                                        <p:attrNameLst>
                                          <p:attrName>style.visibility</p:attrName>
                                        </p:attrNameLst>
                                      </p:cBhvr>
                                      <p:to>
                                        <p:strVal val="visible"/>
                                      </p:to>
                                    </p:set>
                                    <p:animEffect transition="in" filter="box(in)">
                                      <p:cBhvr>
                                        <p:cTn id="23" dur="500"/>
                                        <p:tgtEl>
                                          <p:spTgt spid="370692">
                                            <p:txEl>
                                              <p:charRg st="158" end="176"/>
                                            </p:txEl>
                                          </p:spTgt>
                                        </p:tgtEl>
                                      </p:cBhvr>
                                    </p:animEffect>
                                  </p:childTnLst>
                                </p:cTn>
                              </p:par>
                              <p:par>
                                <p:cTn id="24" presetID="4" presetClass="entr" presetSubtype="16" fill="hold" nodeType="withEffect">
                                  <p:stCondLst>
                                    <p:cond delay="0"/>
                                  </p:stCondLst>
                                  <p:childTnLst>
                                    <p:set>
                                      <p:cBhvr>
                                        <p:cTn id="25" dur="1" fill="hold">
                                          <p:stCondLst>
                                            <p:cond delay="0"/>
                                          </p:stCondLst>
                                        </p:cTn>
                                        <p:tgtEl>
                                          <p:spTgt spid="370692">
                                            <p:txEl>
                                              <p:charRg st="176" end="194"/>
                                            </p:txEl>
                                          </p:spTgt>
                                        </p:tgtEl>
                                        <p:attrNameLst>
                                          <p:attrName>style.visibility</p:attrName>
                                        </p:attrNameLst>
                                      </p:cBhvr>
                                      <p:to>
                                        <p:strVal val="visible"/>
                                      </p:to>
                                    </p:set>
                                    <p:animEffect transition="in" filter="box(in)">
                                      <p:cBhvr>
                                        <p:cTn id="26" dur="500"/>
                                        <p:tgtEl>
                                          <p:spTgt spid="370692">
                                            <p:txEl>
                                              <p:charRg st="176" end="194"/>
                                            </p:txEl>
                                          </p:spTgt>
                                        </p:tgtEl>
                                      </p:cBhvr>
                                    </p:animEffect>
                                  </p:childTnLst>
                                </p:cTn>
                              </p:par>
                              <p:par>
                                <p:cTn id="27" presetID="4" presetClass="entr" presetSubtype="16" fill="hold" nodeType="withEffect">
                                  <p:stCondLst>
                                    <p:cond delay="0"/>
                                  </p:stCondLst>
                                  <p:childTnLst>
                                    <p:set>
                                      <p:cBhvr>
                                        <p:cTn id="28" dur="1" fill="hold">
                                          <p:stCondLst>
                                            <p:cond delay="0"/>
                                          </p:stCondLst>
                                        </p:cTn>
                                        <p:tgtEl>
                                          <p:spTgt spid="370692">
                                            <p:txEl>
                                              <p:charRg st="194" end="220"/>
                                            </p:txEl>
                                          </p:spTgt>
                                        </p:tgtEl>
                                        <p:attrNameLst>
                                          <p:attrName>style.visibility</p:attrName>
                                        </p:attrNameLst>
                                      </p:cBhvr>
                                      <p:to>
                                        <p:strVal val="visible"/>
                                      </p:to>
                                    </p:set>
                                    <p:animEffect transition="in" filter="box(in)">
                                      <p:cBhvr>
                                        <p:cTn id="29" dur="500"/>
                                        <p:tgtEl>
                                          <p:spTgt spid="370692">
                                            <p:txEl>
                                              <p:charRg st="194" end="22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70692">
                                            <p:txEl>
                                              <p:charRg st="220" end="254"/>
                                            </p:txEl>
                                          </p:spTgt>
                                        </p:tgtEl>
                                        <p:attrNameLst>
                                          <p:attrName>style.visibility</p:attrName>
                                        </p:attrNameLst>
                                      </p:cBhvr>
                                      <p:to>
                                        <p:strVal val="visible"/>
                                      </p:to>
                                    </p:set>
                                    <p:anim calcmode="lin" valueType="num">
                                      <p:cBhvr additive="base">
                                        <p:cTn id="34" dur="500" fill="hold"/>
                                        <p:tgtEl>
                                          <p:spTgt spid="370692">
                                            <p:txEl>
                                              <p:charRg st="220" end="254"/>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70692">
                                            <p:txEl>
                                              <p:charRg st="220" end="254"/>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370692">
                                            <p:txEl>
                                              <p:charRg st="254" end="277"/>
                                            </p:txEl>
                                          </p:spTgt>
                                        </p:tgtEl>
                                        <p:attrNameLst>
                                          <p:attrName>style.visibility</p:attrName>
                                        </p:attrNameLst>
                                      </p:cBhvr>
                                      <p:to>
                                        <p:strVal val="visible"/>
                                      </p:to>
                                    </p:set>
                                    <p:animEffect transition="in" filter="box(in)">
                                      <p:cBhvr>
                                        <p:cTn id="40" dur="500"/>
                                        <p:tgtEl>
                                          <p:spTgt spid="370692">
                                            <p:txEl>
                                              <p:charRg st="254" end="277"/>
                                            </p:txEl>
                                          </p:spTgt>
                                        </p:tgtEl>
                                      </p:cBhvr>
                                    </p:animEffect>
                                  </p:childTnLst>
                                </p:cTn>
                              </p:par>
                              <p:par>
                                <p:cTn id="41" presetID="4" presetClass="entr" presetSubtype="16" fill="hold" nodeType="withEffect">
                                  <p:stCondLst>
                                    <p:cond delay="0"/>
                                  </p:stCondLst>
                                  <p:childTnLst>
                                    <p:set>
                                      <p:cBhvr>
                                        <p:cTn id="42" dur="1" fill="hold">
                                          <p:stCondLst>
                                            <p:cond delay="0"/>
                                          </p:stCondLst>
                                        </p:cTn>
                                        <p:tgtEl>
                                          <p:spTgt spid="370692">
                                            <p:txEl>
                                              <p:charRg st="277" end="298"/>
                                            </p:txEl>
                                          </p:spTgt>
                                        </p:tgtEl>
                                        <p:attrNameLst>
                                          <p:attrName>style.visibility</p:attrName>
                                        </p:attrNameLst>
                                      </p:cBhvr>
                                      <p:to>
                                        <p:strVal val="visible"/>
                                      </p:to>
                                    </p:set>
                                    <p:animEffect transition="in" filter="box(in)">
                                      <p:cBhvr>
                                        <p:cTn id="43" dur="500"/>
                                        <p:tgtEl>
                                          <p:spTgt spid="370692">
                                            <p:txEl>
                                              <p:charRg st="277" end="29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70692">
                                            <p:txEl>
                                              <p:charRg st="298" end="320"/>
                                            </p:txEl>
                                          </p:spTgt>
                                        </p:tgtEl>
                                        <p:attrNameLst>
                                          <p:attrName>style.visibility</p:attrName>
                                        </p:attrNameLst>
                                      </p:cBhvr>
                                      <p:to>
                                        <p:strVal val="visible"/>
                                      </p:to>
                                    </p:set>
                                    <p:anim calcmode="lin" valueType="num">
                                      <p:cBhvr additive="base">
                                        <p:cTn id="48" dur="500" fill="hold"/>
                                        <p:tgtEl>
                                          <p:spTgt spid="370692">
                                            <p:txEl>
                                              <p:charRg st="298" end="32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70692">
                                            <p:txEl>
                                              <p:charRg st="298" end="320"/>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8" presetClass="entr" presetSubtype="16" fill="hold" nodeType="clickEffect">
                                  <p:stCondLst>
                                    <p:cond delay="0"/>
                                  </p:stCondLst>
                                  <p:childTnLst>
                                    <p:set>
                                      <p:cBhvr>
                                        <p:cTn id="53" dur="1" fill="hold">
                                          <p:stCondLst>
                                            <p:cond delay="0"/>
                                          </p:stCondLst>
                                        </p:cTn>
                                        <p:tgtEl>
                                          <p:spTgt spid="370692">
                                            <p:txEl>
                                              <p:charRg st="320" end="348"/>
                                            </p:txEl>
                                          </p:spTgt>
                                        </p:tgtEl>
                                        <p:attrNameLst>
                                          <p:attrName>style.visibility</p:attrName>
                                        </p:attrNameLst>
                                      </p:cBhvr>
                                      <p:to>
                                        <p:strVal val="visible"/>
                                      </p:to>
                                    </p:set>
                                    <p:animEffect transition="in" filter="diamond(in)">
                                      <p:cBhvr>
                                        <p:cTn id="54" dur="2000"/>
                                        <p:tgtEl>
                                          <p:spTgt spid="370692">
                                            <p:txEl>
                                              <p:charRg st="320" end="348"/>
                                            </p:txEl>
                                          </p:spTgt>
                                        </p:tgtEl>
                                      </p:cBhvr>
                                    </p:animEffect>
                                  </p:childTnLst>
                                </p:cTn>
                              </p:par>
                              <p:par>
                                <p:cTn id="55" presetID="8" presetClass="entr" presetSubtype="16" fill="hold" nodeType="withEffect">
                                  <p:stCondLst>
                                    <p:cond delay="0"/>
                                  </p:stCondLst>
                                  <p:childTnLst>
                                    <p:set>
                                      <p:cBhvr>
                                        <p:cTn id="56" dur="1" fill="hold">
                                          <p:stCondLst>
                                            <p:cond delay="0"/>
                                          </p:stCondLst>
                                        </p:cTn>
                                        <p:tgtEl>
                                          <p:spTgt spid="370692">
                                            <p:txEl>
                                              <p:charRg st="348" end="369"/>
                                            </p:txEl>
                                          </p:spTgt>
                                        </p:tgtEl>
                                        <p:attrNameLst>
                                          <p:attrName>style.visibility</p:attrName>
                                        </p:attrNameLst>
                                      </p:cBhvr>
                                      <p:to>
                                        <p:strVal val="visible"/>
                                      </p:to>
                                    </p:set>
                                    <p:animEffect transition="in" filter="diamond(in)">
                                      <p:cBhvr>
                                        <p:cTn id="57" dur="2000"/>
                                        <p:tgtEl>
                                          <p:spTgt spid="370692">
                                            <p:txEl>
                                              <p:charRg st="348" end="36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370692">
                                            <p:txEl>
                                              <p:charRg st="369" end="389"/>
                                            </p:txEl>
                                          </p:spTgt>
                                        </p:tgtEl>
                                        <p:attrNameLst>
                                          <p:attrName>style.visibility</p:attrName>
                                        </p:attrNameLst>
                                      </p:cBhvr>
                                      <p:to>
                                        <p:strVal val="visible"/>
                                      </p:to>
                                    </p:set>
                                    <p:anim calcmode="lin" valueType="num">
                                      <p:cBhvr additive="base">
                                        <p:cTn id="62" dur="500" fill="hold"/>
                                        <p:tgtEl>
                                          <p:spTgt spid="370692">
                                            <p:txEl>
                                              <p:charRg st="369" end="389"/>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70692">
                                            <p:txEl>
                                              <p:charRg st="369" end="389"/>
                                            </p:txEl>
                                          </p:spTgt>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8" presetClass="entr" presetSubtype="16" fill="hold" nodeType="clickEffect">
                                  <p:stCondLst>
                                    <p:cond delay="0"/>
                                  </p:stCondLst>
                                  <p:childTnLst>
                                    <p:set>
                                      <p:cBhvr>
                                        <p:cTn id="67" dur="1" fill="hold">
                                          <p:stCondLst>
                                            <p:cond delay="0"/>
                                          </p:stCondLst>
                                        </p:cTn>
                                        <p:tgtEl>
                                          <p:spTgt spid="370692">
                                            <p:txEl>
                                              <p:charRg st="389" end="416"/>
                                            </p:txEl>
                                          </p:spTgt>
                                        </p:tgtEl>
                                        <p:attrNameLst>
                                          <p:attrName>style.visibility</p:attrName>
                                        </p:attrNameLst>
                                      </p:cBhvr>
                                      <p:to>
                                        <p:strVal val="visible"/>
                                      </p:to>
                                    </p:set>
                                    <p:animEffect transition="in" filter="diamond(in)">
                                      <p:cBhvr>
                                        <p:cTn id="68" dur="2000"/>
                                        <p:tgtEl>
                                          <p:spTgt spid="370692">
                                            <p:txEl>
                                              <p:charRg st="389" end="416"/>
                                            </p:txEl>
                                          </p:spTgt>
                                        </p:tgtEl>
                                      </p:cBhvr>
                                    </p:animEffect>
                                  </p:childTnLst>
                                </p:cTn>
                              </p:par>
                              <p:par>
                                <p:cTn id="69" presetID="8" presetClass="entr" presetSubtype="16" fill="hold" nodeType="withEffect">
                                  <p:stCondLst>
                                    <p:cond delay="0"/>
                                  </p:stCondLst>
                                  <p:childTnLst>
                                    <p:set>
                                      <p:cBhvr>
                                        <p:cTn id="70" dur="1" fill="hold">
                                          <p:stCondLst>
                                            <p:cond delay="0"/>
                                          </p:stCondLst>
                                        </p:cTn>
                                        <p:tgtEl>
                                          <p:spTgt spid="370692">
                                            <p:txEl>
                                              <p:charRg st="416" end="457"/>
                                            </p:txEl>
                                          </p:spTgt>
                                        </p:tgtEl>
                                        <p:attrNameLst>
                                          <p:attrName>style.visibility</p:attrName>
                                        </p:attrNameLst>
                                      </p:cBhvr>
                                      <p:to>
                                        <p:strVal val="visible"/>
                                      </p:to>
                                    </p:set>
                                    <p:animEffect transition="in" filter="diamond(in)">
                                      <p:cBhvr>
                                        <p:cTn id="71" dur="2000"/>
                                        <p:tgtEl>
                                          <p:spTgt spid="370692">
                                            <p:txEl>
                                              <p:charRg st="416" end="457"/>
                                            </p:txEl>
                                          </p:spTgt>
                                        </p:tgtEl>
                                      </p:cBhvr>
                                    </p:animEffect>
                                  </p:childTnLst>
                                </p:cTn>
                              </p:par>
                              <p:par>
                                <p:cTn id="72" presetID="8" presetClass="entr" presetSubtype="16" fill="hold" nodeType="withEffect">
                                  <p:stCondLst>
                                    <p:cond delay="0"/>
                                  </p:stCondLst>
                                  <p:childTnLst>
                                    <p:set>
                                      <p:cBhvr>
                                        <p:cTn id="73" dur="1" fill="hold">
                                          <p:stCondLst>
                                            <p:cond delay="0"/>
                                          </p:stCondLst>
                                        </p:cTn>
                                        <p:tgtEl>
                                          <p:spTgt spid="370692">
                                            <p:txEl>
                                              <p:charRg st="457" end="474"/>
                                            </p:txEl>
                                          </p:spTgt>
                                        </p:tgtEl>
                                        <p:attrNameLst>
                                          <p:attrName>style.visibility</p:attrName>
                                        </p:attrNameLst>
                                      </p:cBhvr>
                                      <p:to>
                                        <p:strVal val="visible"/>
                                      </p:to>
                                    </p:set>
                                    <p:animEffect transition="in" filter="diamond(in)">
                                      <p:cBhvr>
                                        <p:cTn id="74" dur="2000"/>
                                        <p:tgtEl>
                                          <p:spTgt spid="370692">
                                            <p:txEl>
                                              <p:charRg st="457" end="474"/>
                                            </p:txEl>
                                          </p:spTgt>
                                        </p:tgtEl>
                                      </p:cBhvr>
                                    </p:animEffect>
                                  </p:childTnLst>
                                </p:cTn>
                              </p:par>
                              <p:par>
                                <p:cTn id="75" presetID="8" presetClass="entr" presetSubtype="16" fill="hold" nodeType="withEffect">
                                  <p:stCondLst>
                                    <p:cond delay="0"/>
                                  </p:stCondLst>
                                  <p:childTnLst>
                                    <p:set>
                                      <p:cBhvr>
                                        <p:cTn id="76" dur="1" fill="hold">
                                          <p:stCondLst>
                                            <p:cond delay="0"/>
                                          </p:stCondLst>
                                        </p:cTn>
                                        <p:tgtEl>
                                          <p:spTgt spid="370692">
                                            <p:txEl>
                                              <p:charRg st="474" end="491"/>
                                            </p:txEl>
                                          </p:spTgt>
                                        </p:tgtEl>
                                        <p:attrNameLst>
                                          <p:attrName>style.visibility</p:attrName>
                                        </p:attrNameLst>
                                      </p:cBhvr>
                                      <p:to>
                                        <p:strVal val="visible"/>
                                      </p:to>
                                    </p:set>
                                    <p:animEffect transition="in" filter="diamond(in)">
                                      <p:cBhvr>
                                        <p:cTn id="77" dur="2000"/>
                                        <p:tgtEl>
                                          <p:spTgt spid="370692">
                                            <p:txEl>
                                              <p:charRg st="474" end="491"/>
                                            </p:txEl>
                                          </p:spTgt>
                                        </p:tgtEl>
                                      </p:cBhvr>
                                    </p:animEffect>
                                  </p:childTnLst>
                                </p:cTn>
                              </p:par>
                              <p:par>
                                <p:cTn id="78" presetID="8" presetClass="entr" presetSubtype="16" fill="hold" nodeType="withEffect">
                                  <p:stCondLst>
                                    <p:cond delay="0"/>
                                  </p:stCondLst>
                                  <p:childTnLst>
                                    <p:set>
                                      <p:cBhvr>
                                        <p:cTn id="79" dur="1" fill="hold">
                                          <p:stCondLst>
                                            <p:cond delay="0"/>
                                          </p:stCondLst>
                                        </p:cTn>
                                        <p:tgtEl>
                                          <p:spTgt spid="370692">
                                            <p:txEl>
                                              <p:charRg st="491" end="519"/>
                                            </p:txEl>
                                          </p:spTgt>
                                        </p:tgtEl>
                                        <p:attrNameLst>
                                          <p:attrName>style.visibility</p:attrName>
                                        </p:attrNameLst>
                                      </p:cBhvr>
                                      <p:to>
                                        <p:strVal val="visible"/>
                                      </p:to>
                                    </p:set>
                                    <p:animEffect transition="in" filter="diamond(in)">
                                      <p:cBhvr>
                                        <p:cTn id="80" dur="2000"/>
                                        <p:tgtEl>
                                          <p:spTgt spid="370692">
                                            <p:txEl>
                                              <p:charRg st="491" end="5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71716" name="Rectangle 4"/>
          <p:cNvSpPr/>
          <p:nvPr/>
        </p:nvSpPr>
        <p:spPr>
          <a:xfrm>
            <a:off x="395288" y="1268413"/>
            <a:ext cx="8420100" cy="65151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eaLnBrk="1" hangingPunct="1">
              <a:buNone/>
            </a:pPr>
            <a:r>
              <a:rPr lang="zh-CN" altLang="en-US" sz="1600" dirty="0"/>
              <a:t>例</a:t>
            </a:r>
            <a:r>
              <a:rPr lang="en-US" altLang="zh-CN" sz="1600" dirty="0"/>
              <a:t>16</a:t>
            </a:r>
            <a:r>
              <a:rPr lang="zh-CN" altLang="en-US" sz="1600" dirty="0"/>
              <a:t>、以银行存款支付行政管理部门办公费、水电费</a:t>
            </a:r>
            <a:r>
              <a:rPr lang="en-US" altLang="zh-CN" sz="1600" dirty="0"/>
              <a:t>1</a:t>
            </a:r>
            <a:r>
              <a:rPr lang="zh-CN" altLang="en-US" sz="1600" dirty="0"/>
              <a:t>，</a:t>
            </a:r>
            <a:r>
              <a:rPr lang="en-US" altLang="zh-CN" sz="1600" dirty="0"/>
              <a:t>600</a:t>
            </a:r>
            <a:r>
              <a:rPr lang="zh-CN" altLang="en-US" sz="1600" dirty="0"/>
              <a:t>元。</a:t>
            </a:r>
            <a:endParaRPr lang="zh-CN" altLang="en-US" sz="1600" dirty="0"/>
          </a:p>
          <a:p>
            <a:pPr marL="342900" lvl="0" indent="-342900" eaLnBrk="1" hangingPunct="1">
              <a:buNone/>
            </a:pPr>
            <a:r>
              <a:rPr lang="zh-CN" altLang="en-US" sz="1600" dirty="0"/>
              <a:t>		</a:t>
            </a:r>
            <a:r>
              <a:rPr lang="en-US" altLang="zh-CN" sz="1600" dirty="0"/>
              <a:t>(16)</a:t>
            </a:r>
            <a:r>
              <a:rPr lang="zh-CN" altLang="en-US" sz="1600" dirty="0"/>
              <a:t>借：管理费用			</a:t>
            </a:r>
            <a:r>
              <a:rPr lang="en-US" altLang="zh-CN" sz="1600" dirty="0"/>
              <a:t>1</a:t>
            </a:r>
            <a:r>
              <a:rPr lang="zh-CN" altLang="en-US" sz="1600" dirty="0"/>
              <a:t>，</a:t>
            </a:r>
            <a:r>
              <a:rPr lang="en-US" altLang="zh-CN" sz="1600" dirty="0"/>
              <a:t>600.00</a:t>
            </a:r>
            <a:endParaRPr lang="en-US" altLang="zh-CN" sz="1600" dirty="0"/>
          </a:p>
          <a:p>
            <a:pPr marL="342900" lvl="0" indent="-342900" eaLnBrk="1" hangingPunct="1">
              <a:buNone/>
            </a:pPr>
            <a:r>
              <a:rPr lang="en-US" altLang="zh-CN" sz="1600" dirty="0"/>
              <a:t>			</a:t>
            </a:r>
            <a:r>
              <a:rPr lang="zh-CN" altLang="en-US" sz="1600" dirty="0"/>
              <a:t>贷：银行存款		</a:t>
            </a:r>
            <a:r>
              <a:rPr lang="en-US" altLang="zh-CN" sz="1600" dirty="0"/>
              <a:t>1</a:t>
            </a:r>
            <a:r>
              <a:rPr lang="zh-CN" altLang="en-US" sz="1600" dirty="0"/>
              <a:t>，</a:t>
            </a:r>
            <a:r>
              <a:rPr lang="en-US" altLang="zh-CN" sz="1600" dirty="0"/>
              <a:t>600.00</a:t>
            </a:r>
            <a:endParaRPr lang="en-US" altLang="zh-CN" sz="1600" dirty="0"/>
          </a:p>
          <a:p>
            <a:pPr marL="342900" lvl="0" indent="-342900" eaLnBrk="1" hangingPunct="1">
              <a:buNone/>
            </a:pPr>
            <a:r>
              <a:rPr lang="zh-CN" altLang="en-US" sz="1600" dirty="0"/>
              <a:t>例</a:t>
            </a:r>
            <a:r>
              <a:rPr lang="en-US" altLang="zh-CN" sz="1600" dirty="0"/>
              <a:t>17</a:t>
            </a:r>
            <a:r>
              <a:rPr lang="zh-CN" altLang="en-US" sz="1600" dirty="0"/>
              <a:t>、以银行存款</a:t>
            </a:r>
            <a:r>
              <a:rPr lang="en-US" altLang="zh-CN" sz="1600" dirty="0"/>
              <a:t>1</a:t>
            </a:r>
            <a:r>
              <a:rPr lang="zh-CN" altLang="en-US" sz="1600" dirty="0"/>
              <a:t>，</a:t>
            </a:r>
            <a:r>
              <a:rPr lang="en-US" altLang="zh-CN" sz="1600" dirty="0"/>
              <a:t>000</a:t>
            </a:r>
            <a:r>
              <a:rPr lang="zh-CN" altLang="en-US" sz="1600" dirty="0"/>
              <a:t>元支付业务招待费。</a:t>
            </a:r>
            <a:endParaRPr lang="zh-CN" altLang="en-US" sz="1600" dirty="0"/>
          </a:p>
          <a:p>
            <a:pPr marL="342900" lvl="0" indent="-342900" eaLnBrk="1" hangingPunct="1">
              <a:buNone/>
            </a:pPr>
            <a:r>
              <a:rPr lang="zh-CN" altLang="en-US" sz="1600" dirty="0"/>
              <a:t>		</a:t>
            </a:r>
            <a:r>
              <a:rPr lang="en-US" altLang="zh-CN" sz="1600" dirty="0"/>
              <a:t>(17)</a:t>
            </a:r>
            <a:r>
              <a:rPr lang="zh-CN" altLang="en-US" sz="1600" dirty="0"/>
              <a:t>借：管理费用			</a:t>
            </a:r>
            <a:r>
              <a:rPr lang="en-US" altLang="zh-CN" sz="1600" dirty="0"/>
              <a:t>1</a:t>
            </a:r>
            <a:r>
              <a:rPr lang="zh-CN" altLang="en-US" sz="1600" dirty="0"/>
              <a:t>，</a:t>
            </a:r>
            <a:r>
              <a:rPr lang="en-US" altLang="zh-CN" sz="1600" dirty="0"/>
              <a:t>000.00</a:t>
            </a:r>
            <a:endParaRPr lang="en-US" altLang="zh-CN" sz="1600" dirty="0"/>
          </a:p>
          <a:p>
            <a:pPr marL="342900" lvl="0" indent="-342900" eaLnBrk="1" hangingPunct="1">
              <a:buNone/>
            </a:pPr>
            <a:r>
              <a:rPr lang="en-US" altLang="zh-CN" sz="1600" dirty="0"/>
              <a:t>			</a:t>
            </a:r>
            <a:r>
              <a:rPr lang="zh-CN" altLang="en-US" sz="1600" dirty="0"/>
              <a:t>贷：银行存款		</a:t>
            </a:r>
            <a:r>
              <a:rPr lang="en-US" altLang="zh-CN" sz="1600" dirty="0"/>
              <a:t>1</a:t>
            </a:r>
            <a:r>
              <a:rPr lang="zh-CN" altLang="en-US" sz="1600" dirty="0"/>
              <a:t>，</a:t>
            </a:r>
            <a:r>
              <a:rPr lang="en-US" altLang="zh-CN" sz="1600" dirty="0"/>
              <a:t>000.00</a:t>
            </a:r>
            <a:endParaRPr lang="en-US" altLang="zh-CN" sz="1600" dirty="0"/>
          </a:p>
          <a:p>
            <a:pPr marL="342900" lvl="0" indent="-342900" eaLnBrk="1" hangingPunct="1">
              <a:buNone/>
            </a:pPr>
            <a:r>
              <a:rPr lang="zh-CN" altLang="en-US" sz="1600" dirty="0"/>
              <a:t>例</a:t>
            </a:r>
            <a:r>
              <a:rPr lang="en-US" altLang="zh-CN" sz="1600" dirty="0"/>
              <a:t>18</a:t>
            </a:r>
            <a:r>
              <a:rPr lang="zh-CN" altLang="en-US" sz="1600" dirty="0"/>
              <a:t>、以银行存款支付由本月行政管理费负担的书报杂志订阅费</a:t>
            </a:r>
            <a:r>
              <a:rPr lang="en-US" altLang="zh-CN" sz="1600" dirty="0"/>
              <a:t>200</a:t>
            </a:r>
            <a:r>
              <a:rPr lang="zh-CN" altLang="en-US" sz="1600" dirty="0"/>
              <a:t>元。</a:t>
            </a:r>
            <a:endParaRPr lang="zh-CN" altLang="en-US" sz="1600" dirty="0"/>
          </a:p>
          <a:p>
            <a:pPr marL="342900" lvl="0" indent="-342900" eaLnBrk="1" hangingPunct="1">
              <a:buNone/>
            </a:pPr>
            <a:r>
              <a:rPr lang="zh-CN" altLang="en-US" sz="1600" dirty="0"/>
              <a:t>		</a:t>
            </a:r>
            <a:r>
              <a:rPr lang="en-US" altLang="zh-CN" sz="1600" dirty="0"/>
              <a:t>(18)</a:t>
            </a:r>
            <a:r>
              <a:rPr lang="zh-CN" altLang="en-US" sz="1600" dirty="0"/>
              <a:t>借：管理费用			</a:t>
            </a:r>
            <a:r>
              <a:rPr lang="en-US" altLang="zh-CN" sz="1600" dirty="0"/>
              <a:t>200.00</a:t>
            </a:r>
            <a:endParaRPr lang="en-US" altLang="zh-CN" sz="1600" dirty="0"/>
          </a:p>
          <a:p>
            <a:pPr marL="342900" lvl="0" indent="-342900" eaLnBrk="1" hangingPunct="1">
              <a:buNone/>
            </a:pPr>
            <a:r>
              <a:rPr lang="en-US" altLang="zh-CN" sz="1600" dirty="0"/>
              <a:t>			</a:t>
            </a:r>
            <a:r>
              <a:rPr lang="zh-CN" altLang="en-US" sz="1600" dirty="0"/>
              <a:t>贷：银行存款		</a:t>
            </a:r>
            <a:r>
              <a:rPr lang="en-US" altLang="zh-CN" sz="1600" dirty="0"/>
              <a:t>200.00</a:t>
            </a:r>
            <a:endParaRPr lang="en-US" altLang="zh-CN" sz="1600" dirty="0"/>
          </a:p>
          <a:p>
            <a:pPr marL="342900" lvl="0" indent="-342900" eaLnBrk="1" hangingPunct="1">
              <a:buNone/>
            </a:pPr>
            <a:r>
              <a:rPr lang="zh-CN" altLang="en-US" sz="1600" dirty="0"/>
              <a:t>例</a:t>
            </a:r>
            <a:r>
              <a:rPr lang="en-US" altLang="zh-CN" sz="1600" dirty="0"/>
              <a:t>19</a:t>
            </a:r>
            <a:r>
              <a:rPr lang="zh-CN" altLang="en-US" sz="1600" dirty="0"/>
              <a:t>、以银行存款支付本月财务费用负担的短期借款利息</a:t>
            </a:r>
            <a:r>
              <a:rPr lang="en-US" altLang="zh-CN" sz="1600" dirty="0"/>
              <a:t>600</a:t>
            </a:r>
            <a:r>
              <a:rPr lang="zh-CN" altLang="en-US" sz="1600" dirty="0"/>
              <a:t>元。</a:t>
            </a:r>
            <a:endParaRPr lang="zh-CN" altLang="en-US" sz="1600" dirty="0"/>
          </a:p>
          <a:p>
            <a:pPr marL="342900" lvl="0" indent="-342900" eaLnBrk="1" hangingPunct="1">
              <a:buNone/>
            </a:pPr>
            <a:r>
              <a:rPr lang="zh-CN" altLang="en-US" sz="1600" dirty="0"/>
              <a:t>		</a:t>
            </a:r>
            <a:r>
              <a:rPr lang="en-US" altLang="zh-CN" sz="1600" dirty="0"/>
              <a:t>(19)</a:t>
            </a:r>
            <a:r>
              <a:rPr lang="zh-CN" altLang="en-US" sz="1600" dirty="0"/>
              <a:t>借：财务费用			</a:t>
            </a:r>
            <a:r>
              <a:rPr lang="en-US" altLang="zh-CN" sz="1600" dirty="0"/>
              <a:t>600.00</a:t>
            </a:r>
            <a:endParaRPr lang="en-US" altLang="zh-CN" sz="1600" dirty="0"/>
          </a:p>
          <a:p>
            <a:pPr marL="342900" lvl="0" indent="-342900" eaLnBrk="1" hangingPunct="1">
              <a:buNone/>
            </a:pPr>
            <a:r>
              <a:rPr lang="en-US" altLang="zh-CN" sz="1600" dirty="0"/>
              <a:t>			</a:t>
            </a:r>
            <a:r>
              <a:rPr lang="zh-CN" altLang="en-US" sz="1600" dirty="0"/>
              <a:t>贷：银行存款		</a:t>
            </a:r>
            <a:r>
              <a:rPr lang="en-US" altLang="zh-CN" sz="1600" dirty="0"/>
              <a:t>600.00</a:t>
            </a:r>
            <a:endParaRPr lang="en-US" altLang="zh-CN" sz="1600" dirty="0"/>
          </a:p>
          <a:p>
            <a:pPr marL="342900" lvl="0" indent="-342900" eaLnBrk="1" hangingPunct="1">
              <a:buNone/>
            </a:pPr>
            <a:r>
              <a:rPr lang="zh-CN" altLang="en-US" sz="1600" dirty="0"/>
              <a:t>例</a:t>
            </a:r>
            <a:r>
              <a:rPr lang="en-US" altLang="zh-CN" sz="1600" dirty="0"/>
              <a:t>20</a:t>
            </a:r>
            <a:r>
              <a:rPr lang="zh-CN" altLang="en-US" sz="1600" dirty="0"/>
              <a:t>、按照规定的固定资产折旧率，计提本月固定资产折旧</a:t>
            </a:r>
            <a:r>
              <a:rPr lang="en-US" altLang="zh-CN" sz="1600" dirty="0"/>
              <a:t>12</a:t>
            </a:r>
            <a:r>
              <a:rPr lang="zh-CN" altLang="en-US" sz="1600" dirty="0"/>
              <a:t>，</a:t>
            </a:r>
            <a:r>
              <a:rPr lang="en-US" altLang="zh-CN" sz="1600" dirty="0"/>
              <a:t>600</a:t>
            </a:r>
            <a:r>
              <a:rPr lang="zh-CN" altLang="en-US" sz="1600" dirty="0"/>
              <a:t>元，其中车间         </a:t>
            </a:r>
            <a:endParaRPr lang="zh-CN" altLang="en-US" sz="1600" dirty="0"/>
          </a:p>
          <a:p>
            <a:pPr marL="342900" lvl="0" indent="-342900" eaLnBrk="1" hangingPunct="1">
              <a:buNone/>
            </a:pPr>
            <a:r>
              <a:rPr lang="zh-CN" altLang="en-US" sz="1600" dirty="0"/>
              <a:t>            固定资产折旧</a:t>
            </a:r>
            <a:r>
              <a:rPr lang="en-US" altLang="zh-CN" sz="1600" dirty="0"/>
              <a:t>8</a:t>
            </a:r>
            <a:r>
              <a:rPr lang="zh-CN" altLang="en-US" sz="1600" dirty="0"/>
              <a:t>，</a:t>
            </a:r>
            <a:r>
              <a:rPr lang="en-US" altLang="zh-CN" sz="1600" dirty="0"/>
              <a:t>000</a:t>
            </a:r>
            <a:r>
              <a:rPr lang="zh-CN" altLang="en-US" sz="1600" dirty="0"/>
              <a:t>元，行政管理部门固定资产折旧</a:t>
            </a:r>
            <a:r>
              <a:rPr lang="en-US" altLang="zh-CN" sz="1600" dirty="0"/>
              <a:t>4</a:t>
            </a:r>
            <a:r>
              <a:rPr lang="zh-CN" altLang="en-US" sz="1600" dirty="0"/>
              <a:t>，</a:t>
            </a:r>
            <a:r>
              <a:rPr lang="en-US" altLang="zh-CN" sz="1600" dirty="0"/>
              <a:t>600</a:t>
            </a:r>
            <a:r>
              <a:rPr lang="zh-CN" altLang="en-US" sz="1600" dirty="0"/>
              <a:t>元。</a:t>
            </a:r>
            <a:endParaRPr lang="zh-CN" altLang="en-US" sz="1600" dirty="0"/>
          </a:p>
          <a:p>
            <a:pPr marL="342900" lvl="0" indent="-342900" eaLnBrk="1" hangingPunct="1">
              <a:buNone/>
            </a:pPr>
            <a:r>
              <a:rPr lang="zh-CN" altLang="en-US" sz="1600" dirty="0"/>
              <a:t>		</a:t>
            </a:r>
            <a:r>
              <a:rPr lang="en-US" altLang="zh-CN" sz="1600" dirty="0"/>
              <a:t>(20)</a:t>
            </a:r>
            <a:r>
              <a:rPr lang="zh-CN" altLang="en-US" sz="1600" dirty="0"/>
              <a:t>借：制造费用			</a:t>
            </a:r>
            <a:r>
              <a:rPr lang="en-US" altLang="zh-CN" sz="1600" dirty="0"/>
              <a:t>8</a:t>
            </a:r>
            <a:r>
              <a:rPr lang="zh-CN" altLang="en-US" sz="1600" dirty="0"/>
              <a:t>，</a:t>
            </a:r>
            <a:r>
              <a:rPr lang="en-US" altLang="zh-CN" sz="1600" dirty="0"/>
              <a:t>000.00</a:t>
            </a:r>
            <a:endParaRPr lang="en-US" altLang="zh-CN" sz="1600" dirty="0"/>
          </a:p>
          <a:p>
            <a:pPr marL="342900" lvl="0" indent="-342900" eaLnBrk="1" hangingPunct="1">
              <a:buNone/>
            </a:pPr>
            <a:r>
              <a:rPr lang="en-US" altLang="zh-CN" sz="1600" dirty="0"/>
              <a:t>		            </a:t>
            </a:r>
            <a:r>
              <a:rPr lang="zh-CN" altLang="en-US" sz="1600" dirty="0"/>
              <a:t>管理费用		              </a:t>
            </a:r>
            <a:r>
              <a:rPr lang="en-US" altLang="zh-CN" sz="1600" dirty="0"/>
              <a:t>4</a:t>
            </a:r>
            <a:r>
              <a:rPr lang="zh-CN" altLang="en-US" sz="1600" dirty="0"/>
              <a:t>，</a:t>
            </a:r>
            <a:r>
              <a:rPr lang="en-US" altLang="zh-CN" sz="1600" dirty="0"/>
              <a:t>600.00</a:t>
            </a:r>
            <a:endParaRPr lang="en-US" altLang="zh-CN" sz="1600" dirty="0"/>
          </a:p>
          <a:p>
            <a:pPr marL="342900" lvl="0" indent="-342900" eaLnBrk="1" hangingPunct="1">
              <a:buNone/>
            </a:pPr>
            <a:r>
              <a:rPr lang="en-US" altLang="zh-CN" sz="1600" dirty="0"/>
              <a:t>			</a:t>
            </a:r>
            <a:r>
              <a:rPr lang="zh-CN" altLang="en-US" sz="1600" dirty="0"/>
              <a:t>贷：累计折旧		</a:t>
            </a:r>
            <a:r>
              <a:rPr lang="en-US" altLang="zh-CN" sz="1600" dirty="0"/>
              <a:t>12</a:t>
            </a:r>
            <a:r>
              <a:rPr lang="zh-CN" altLang="en-US" sz="1600" dirty="0"/>
              <a:t>，</a:t>
            </a:r>
            <a:r>
              <a:rPr lang="en-US" altLang="zh-CN" sz="1600" dirty="0"/>
              <a:t>600.00</a:t>
            </a:r>
            <a:endParaRPr lang="en-US" altLang="zh-CN" sz="1600" dirty="0"/>
          </a:p>
          <a:p>
            <a:pPr marL="342900" lvl="0" indent="-342900" eaLnBrk="1" hangingPunct="1">
              <a:buNone/>
            </a:pPr>
            <a:r>
              <a:rPr lang="zh-CN" altLang="en-US" sz="1600" dirty="0"/>
              <a:t>例</a:t>
            </a:r>
            <a:r>
              <a:rPr lang="en-US" altLang="zh-CN" sz="1600" dirty="0"/>
              <a:t>21</a:t>
            </a:r>
            <a:r>
              <a:rPr lang="zh-CN" altLang="en-US" sz="1600" dirty="0"/>
              <a:t>、以银行存款支付设备修理费</a:t>
            </a:r>
            <a:r>
              <a:rPr lang="en-US" altLang="zh-CN" sz="1600" dirty="0"/>
              <a:t>5</a:t>
            </a:r>
            <a:r>
              <a:rPr lang="zh-CN" altLang="en-US" sz="1600" dirty="0"/>
              <a:t>，</a:t>
            </a:r>
            <a:r>
              <a:rPr lang="en-US" altLang="zh-CN" sz="1600" dirty="0"/>
              <a:t>640</a:t>
            </a:r>
            <a:r>
              <a:rPr lang="zh-CN" altLang="en-US" sz="1600" dirty="0"/>
              <a:t>元，其中车间修理费 </a:t>
            </a:r>
            <a:r>
              <a:rPr lang="en-US" altLang="zh-CN" sz="1600" dirty="0"/>
              <a:t>3</a:t>
            </a:r>
            <a:r>
              <a:rPr lang="zh-CN" altLang="en-US" sz="1600" dirty="0"/>
              <a:t>，</a:t>
            </a:r>
            <a:r>
              <a:rPr lang="en-US" altLang="zh-CN" sz="1600" dirty="0"/>
              <a:t>676</a:t>
            </a:r>
            <a:r>
              <a:rPr lang="zh-CN" altLang="en-US" sz="1600" dirty="0"/>
              <a:t>元，行政管理部门修理费</a:t>
            </a:r>
            <a:r>
              <a:rPr lang="en-US" altLang="zh-CN" sz="1600" dirty="0"/>
              <a:t>1</a:t>
            </a:r>
            <a:r>
              <a:rPr lang="zh-CN" altLang="en-US" sz="1600" dirty="0"/>
              <a:t>，</a:t>
            </a:r>
            <a:r>
              <a:rPr lang="en-US" altLang="zh-CN" sz="1600" dirty="0"/>
              <a:t>964</a:t>
            </a:r>
            <a:r>
              <a:rPr lang="zh-CN" altLang="en-US" sz="1600" dirty="0"/>
              <a:t>元。</a:t>
            </a:r>
            <a:endParaRPr lang="zh-CN" altLang="en-US" sz="16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1716">
                                            <p:txEl>
                                              <p:charRg st="0" end="32"/>
                                            </p:txEl>
                                          </p:spTgt>
                                        </p:tgtEl>
                                        <p:attrNameLst>
                                          <p:attrName>style.visibility</p:attrName>
                                        </p:attrNameLst>
                                      </p:cBhvr>
                                      <p:to>
                                        <p:strVal val="visible"/>
                                      </p:to>
                                    </p:set>
                                    <p:anim calcmode="lin" valueType="num">
                                      <p:cBhvr additive="base">
                                        <p:cTn id="7" dur="500" fill="hold"/>
                                        <p:tgtEl>
                                          <p:spTgt spid="371716">
                                            <p:txEl>
                                              <p:charRg st="0" end="3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1716">
                                            <p:txEl>
                                              <p:charRg st="0" end="3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371716">
                                            <p:txEl>
                                              <p:charRg st="32" end="56"/>
                                            </p:txEl>
                                          </p:spTgt>
                                        </p:tgtEl>
                                        <p:attrNameLst>
                                          <p:attrName>style.visibility</p:attrName>
                                        </p:attrNameLst>
                                      </p:cBhvr>
                                      <p:to>
                                        <p:strVal val="visible"/>
                                      </p:to>
                                    </p:set>
                                    <p:animEffect transition="in" filter="box(in)">
                                      <p:cBhvr>
                                        <p:cTn id="13" dur="500"/>
                                        <p:tgtEl>
                                          <p:spTgt spid="371716">
                                            <p:txEl>
                                              <p:charRg st="32" end="56"/>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71716">
                                            <p:txEl>
                                              <p:charRg st="56" end="76"/>
                                            </p:txEl>
                                          </p:spTgt>
                                        </p:tgtEl>
                                        <p:attrNameLst>
                                          <p:attrName>style.visibility</p:attrName>
                                        </p:attrNameLst>
                                      </p:cBhvr>
                                      <p:to>
                                        <p:strVal val="visible"/>
                                      </p:to>
                                    </p:set>
                                    <p:animEffect transition="in" filter="box(in)">
                                      <p:cBhvr>
                                        <p:cTn id="16" dur="500"/>
                                        <p:tgtEl>
                                          <p:spTgt spid="371716">
                                            <p:txEl>
                                              <p:charRg st="56" end="7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71716">
                                            <p:txEl>
                                              <p:charRg st="76" end="100"/>
                                            </p:txEl>
                                          </p:spTgt>
                                        </p:tgtEl>
                                        <p:attrNameLst>
                                          <p:attrName>style.visibility</p:attrName>
                                        </p:attrNameLst>
                                      </p:cBhvr>
                                      <p:to>
                                        <p:strVal val="visible"/>
                                      </p:to>
                                    </p:set>
                                    <p:animEffect transition="in" filter="blinds(horizontal)">
                                      <p:cBhvr>
                                        <p:cTn id="21" dur="500"/>
                                        <p:tgtEl>
                                          <p:spTgt spid="371716">
                                            <p:txEl>
                                              <p:charRg st="76" end="10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nodeType="clickEffect">
                                  <p:stCondLst>
                                    <p:cond delay="0"/>
                                  </p:stCondLst>
                                  <p:childTnLst>
                                    <p:set>
                                      <p:cBhvr>
                                        <p:cTn id="25" dur="1" fill="hold">
                                          <p:stCondLst>
                                            <p:cond delay="0"/>
                                          </p:stCondLst>
                                        </p:cTn>
                                        <p:tgtEl>
                                          <p:spTgt spid="371716">
                                            <p:txEl>
                                              <p:charRg st="100" end="124"/>
                                            </p:txEl>
                                          </p:spTgt>
                                        </p:tgtEl>
                                        <p:attrNameLst>
                                          <p:attrName>style.visibility</p:attrName>
                                        </p:attrNameLst>
                                      </p:cBhvr>
                                      <p:to>
                                        <p:strVal val="visible"/>
                                      </p:to>
                                    </p:set>
                                    <p:animEffect transition="in" filter="box(in)">
                                      <p:cBhvr>
                                        <p:cTn id="26" dur="500"/>
                                        <p:tgtEl>
                                          <p:spTgt spid="371716">
                                            <p:txEl>
                                              <p:charRg st="100" end="124"/>
                                            </p:txEl>
                                          </p:spTgt>
                                        </p:tgtEl>
                                      </p:cBhvr>
                                    </p:animEffect>
                                  </p:childTnLst>
                                </p:cTn>
                              </p:par>
                              <p:par>
                                <p:cTn id="27" presetID="4" presetClass="entr" presetSubtype="16" fill="hold" nodeType="withEffect">
                                  <p:stCondLst>
                                    <p:cond delay="0"/>
                                  </p:stCondLst>
                                  <p:childTnLst>
                                    <p:set>
                                      <p:cBhvr>
                                        <p:cTn id="28" dur="1" fill="hold">
                                          <p:stCondLst>
                                            <p:cond delay="0"/>
                                          </p:stCondLst>
                                        </p:cTn>
                                        <p:tgtEl>
                                          <p:spTgt spid="371716">
                                            <p:txEl>
                                              <p:charRg st="124" end="144"/>
                                            </p:txEl>
                                          </p:spTgt>
                                        </p:tgtEl>
                                        <p:attrNameLst>
                                          <p:attrName>style.visibility</p:attrName>
                                        </p:attrNameLst>
                                      </p:cBhvr>
                                      <p:to>
                                        <p:strVal val="visible"/>
                                      </p:to>
                                    </p:set>
                                    <p:animEffect transition="in" filter="box(in)">
                                      <p:cBhvr>
                                        <p:cTn id="29" dur="500"/>
                                        <p:tgtEl>
                                          <p:spTgt spid="371716">
                                            <p:txEl>
                                              <p:charRg st="124" end="14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71716">
                                            <p:txEl>
                                              <p:charRg st="144" end="179"/>
                                            </p:txEl>
                                          </p:spTgt>
                                        </p:tgtEl>
                                        <p:attrNameLst>
                                          <p:attrName>style.visibility</p:attrName>
                                        </p:attrNameLst>
                                      </p:cBhvr>
                                      <p:to>
                                        <p:strVal val="visible"/>
                                      </p:to>
                                    </p:set>
                                    <p:anim calcmode="lin" valueType="num">
                                      <p:cBhvr additive="base">
                                        <p:cTn id="34" dur="500" fill="hold"/>
                                        <p:tgtEl>
                                          <p:spTgt spid="371716">
                                            <p:txEl>
                                              <p:charRg st="144" end="179"/>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71716">
                                            <p:txEl>
                                              <p:charRg st="144" end="179"/>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8" presetClass="entr" presetSubtype="16" fill="hold" nodeType="clickEffect">
                                  <p:stCondLst>
                                    <p:cond delay="0"/>
                                  </p:stCondLst>
                                  <p:childTnLst>
                                    <p:set>
                                      <p:cBhvr>
                                        <p:cTn id="39" dur="1" fill="hold">
                                          <p:stCondLst>
                                            <p:cond delay="0"/>
                                          </p:stCondLst>
                                        </p:cTn>
                                        <p:tgtEl>
                                          <p:spTgt spid="371716">
                                            <p:txEl>
                                              <p:charRg st="179" end="201"/>
                                            </p:txEl>
                                          </p:spTgt>
                                        </p:tgtEl>
                                        <p:attrNameLst>
                                          <p:attrName>style.visibility</p:attrName>
                                        </p:attrNameLst>
                                      </p:cBhvr>
                                      <p:to>
                                        <p:strVal val="visible"/>
                                      </p:to>
                                    </p:set>
                                    <p:animEffect transition="in" filter="diamond(in)">
                                      <p:cBhvr>
                                        <p:cTn id="40" dur="500"/>
                                        <p:tgtEl>
                                          <p:spTgt spid="371716">
                                            <p:txEl>
                                              <p:charRg st="179" end="201"/>
                                            </p:txEl>
                                          </p:spTgt>
                                        </p:tgtEl>
                                      </p:cBhvr>
                                    </p:animEffect>
                                  </p:childTnLst>
                                </p:cTn>
                              </p:par>
                              <p:par>
                                <p:cTn id="41" presetID="8" presetClass="entr" presetSubtype="16" fill="hold" nodeType="withEffect">
                                  <p:stCondLst>
                                    <p:cond delay="0"/>
                                  </p:stCondLst>
                                  <p:childTnLst>
                                    <p:set>
                                      <p:cBhvr>
                                        <p:cTn id="42" dur="1" fill="hold">
                                          <p:stCondLst>
                                            <p:cond delay="0"/>
                                          </p:stCondLst>
                                        </p:cTn>
                                        <p:tgtEl>
                                          <p:spTgt spid="371716">
                                            <p:txEl>
                                              <p:charRg st="201" end="219"/>
                                            </p:txEl>
                                          </p:spTgt>
                                        </p:tgtEl>
                                        <p:attrNameLst>
                                          <p:attrName>style.visibility</p:attrName>
                                        </p:attrNameLst>
                                      </p:cBhvr>
                                      <p:to>
                                        <p:strVal val="visible"/>
                                      </p:to>
                                    </p:set>
                                    <p:animEffect transition="in" filter="diamond(in)">
                                      <p:cBhvr>
                                        <p:cTn id="43" dur="500"/>
                                        <p:tgtEl>
                                          <p:spTgt spid="371716">
                                            <p:txEl>
                                              <p:charRg st="201" end="21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71716">
                                            <p:txEl>
                                              <p:charRg st="219" end="251"/>
                                            </p:txEl>
                                          </p:spTgt>
                                        </p:tgtEl>
                                        <p:attrNameLst>
                                          <p:attrName>style.visibility</p:attrName>
                                        </p:attrNameLst>
                                      </p:cBhvr>
                                      <p:to>
                                        <p:strVal val="visible"/>
                                      </p:to>
                                    </p:set>
                                    <p:anim calcmode="lin" valueType="num">
                                      <p:cBhvr additive="base">
                                        <p:cTn id="48" dur="500" fill="hold"/>
                                        <p:tgtEl>
                                          <p:spTgt spid="371716">
                                            <p:txEl>
                                              <p:charRg st="219" end="251"/>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71716">
                                            <p:txEl>
                                              <p:charRg st="219" end="251"/>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 presetClass="entr" presetSubtype="16" fill="hold" nodeType="clickEffect">
                                  <p:stCondLst>
                                    <p:cond delay="0"/>
                                  </p:stCondLst>
                                  <p:childTnLst>
                                    <p:set>
                                      <p:cBhvr>
                                        <p:cTn id="53" dur="1" fill="hold">
                                          <p:stCondLst>
                                            <p:cond delay="0"/>
                                          </p:stCondLst>
                                        </p:cTn>
                                        <p:tgtEl>
                                          <p:spTgt spid="371716">
                                            <p:txEl>
                                              <p:charRg st="251" end="273"/>
                                            </p:txEl>
                                          </p:spTgt>
                                        </p:tgtEl>
                                        <p:attrNameLst>
                                          <p:attrName>style.visibility</p:attrName>
                                        </p:attrNameLst>
                                      </p:cBhvr>
                                      <p:to>
                                        <p:strVal val="visible"/>
                                      </p:to>
                                    </p:set>
                                    <p:animEffect transition="in" filter="box(in)">
                                      <p:cBhvr>
                                        <p:cTn id="54" dur="500"/>
                                        <p:tgtEl>
                                          <p:spTgt spid="371716">
                                            <p:txEl>
                                              <p:charRg st="251" end="273"/>
                                            </p:txEl>
                                          </p:spTgt>
                                        </p:tgtEl>
                                      </p:cBhvr>
                                    </p:animEffect>
                                  </p:childTnLst>
                                </p:cTn>
                              </p:par>
                              <p:par>
                                <p:cTn id="55" presetID="4" presetClass="entr" presetSubtype="16" fill="hold" nodeType="withEffect">
                                  <p:stCondLst>
                                    <p:cond delay="0"/>
                                  </p:stCondLst>
                                  <p:childTnLst>
                                    <p:set>
                                      <p:cBhvr>
                                        <p:cTn id="56" dur="1" fill="hold">
                                          <p:stCondLst>
                                            <p:cond delay="0"/>
                                          </p:stCondLst>
                                        </p:cTn>
                                        <p:tgtEl>
                                          <p:spTgt spid="371716">
                                            <p:txEl>
                                              <p:charRg st="273" end="291"/>
                                            </p:txEl>
                                          </p:spTgt>
                                        </p:tgtEl>
                                        <p:attrNameLst>
                                          <p:attrName>style.visibility</p:attrName>
                                        </p:attrNameLst>
                                      </p:cBhvr>
                                      <p:to>
                                        <p:strVal val="visible"/>
                                      </p:to>
                                    </p:set>
                                    <p:animEffect transition="in" filter="box(in)">
                                      <p:cBhvr>
                                        <p:cTn id="57" dur="500"/>
                                        <p:tgtEl>
                                          <p:spTgt spid="371716">
                                            <p:txEl>
                                              <p:charRg st="273" end="29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371716">
                                            <p:txEl>
                                              <p:charRg st="291" end="340"/>
                                            </p:txEl>
                                          </p:spTgt>
                                        </p:tgtEl>
                                        <p:attrNameLst>
                                          <p:attrName>style.visibility</p:attrName>
                                        </p:attrNameLst>
                                      </p:cBhvr>
                                      <p:to>
                                        <p:strVal val="visible"/>
                                      </p:to>
                                    </p:set>
                                    <p:anim calcmode="lin" valueType="num">
                                      <p:cBhvr additive="base">
                                        <p:cTn id="62" dur="500" fill="hold"/>
                                        <p:tgtEl>
                                          <p:spTgt spid="371716">
                                            <p:txEl>
                                              <p:charRg st="291" end="34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71716">
                                            <p:txEl>
                                              <p:charRg st="291" end="340"/>
                                            </p:txEl>
                                          </p:spTgt>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371716">
                                            <p:txEl>
                                              <p:charRg st="340" end="385"/>
                                            </p:txEl>
                                          </p:spTgt>
                                        </p:tgtEl>
                                        <p:attrNameLst>
                                          <p:attrName>style.visibility</p:attrName>
                                        </p:attrNameLst>
                                      </p:cBhvr>
                                      <p:to>
                                        <p:strVal val="visible"/>
                                      </p:to>
                                    </p:set>
                                    <p:anim calcmode="lin" valueType="num">
                                      <p:cBhvr additive="base">
                                        <p:cTn id="66" dur="500" fill="hold"/>
                                        <p:tgtEl>
                                          <p:spTgt spid="371716">
                                            <p:txEl>
                                              <p:charRg st="340" end="385"/>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71716">
                                            <p:txEl>
                                              <p:charRg st="340" end="385"/>
                                            </p:txEl>
                                          </p:spTgt>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5" presetClass="entr" presetSubtype="10" fill="hold" nodeType="clickEffect">
                                  <p:stCondLst>
                                    <p:cond delay="0"/>
                                  </p:stCondLst>
                                  <p:childTnLst>
                                    <p:set>
                                      <p:cBhvr>
                                        <p:cTn id="71" dur="1" fill="hold">
                                          <p:stCondLst>
                                            <p:cond delay="0"/>
                                          </p:stCondLst>
                                        </p:cTn>
                                        <p:tgtEl>
                                          <p:spTgt spid="371716">
                                            <p:txEl>
                                              <p:charRg st="385" end="409"/>
                                            </p:txEl>
                                          </p:spTgt>
                                        </p:tgtEl>
                                        <p:attrNameLst>
                                          <p:attrName>style.visibility</p:attrName>
                                        </p:attrNameLst>
                                      </p:cBhvr>
                                      <p:to>
                                        <p:strVal val="visible"/>
                                      </p:to>
                                    </p:set>
                                    <p:animEffect transition="in" filter="checkerboard(across)">
                                      <p:cBhvr>
                                        <p:cTn id="72" dur="500"/>
                                        <p:tgtEl>
                                          <p:spTgt spid="371716">
                                            <p:txEl>
                                              <p:charRg st="385" end="409"/>
                                            </p:txEl>
                                          </p:spTgt>
                                        </p:tgtEl>
                                      </p:cBhvr>
                                    </p:animEffect>
                                  </p:childTnLst>
                                </p:cTn>
                              </p:par>
                              <p:par>
                                <p:cTn id="73" presetID="5" presetClass="entr" presetSubtype="10" fill="hold" nodeType="withEffect">
                                  <p:stCondLst>
                                    <p:cond delay="0"/>
                                  </p:stCondLst>
                                  <p:childTnLst>
                                    <p:set>
                                      <p:cBhvr>
                                        <p:cTn id="74" dur="1" fill="hold">
                                          <p:stCondLst>
                                            <p:cond delay="0"/>
                                          </p:stCondLst>
                                        </p:cTn>
                                        <p:tgtEl>
                                          <p:spTgt spid="371716">
                                            <p:txEl>
                                              <p:charRg st="409" end="452"/>
                                            </p:txEl>
                                          </p:spTgt>
                                        </p:tgtEl>
                                        <p:attrNameLst>
                                          <p:attrName>style.visibility</p:attrName>
                                        </p:attrNameLst>
                                      </p:cBhvr>
                                      <p:to>
                                        <p:strVal val="visible"/>
                                      </p:to>
                                    </p:set>
                                    <p:animEffect transition="in" filter="checkerboard(across)">
                                      <p:cBhvr>
                                        <p:cTn id="75" dur="500"/>
                                        <p:tgtEl>
                                          <p:spTgt spid="371716">
                                            <p:txEl>
                                              <p:charRg st="409" end="452"/>
                                            </p:txEl>
                                          </p:spTgt>
                                        </p:tgtEl>
                                      </p:cBhvr>
                                    </p:animEffect>
                                  </p:childTnLst>
                                </p:cTn>
                              </p:par>
                              <p:par>
                                <p:cTn id="76" presetID="5" presetClass="entr" presetSubtype="10" fill="hold" nodeType="withEffect">
                                  <p:stCondLst>
                                    <p:cond delay="0"/>
                                  </p:stCondLst>
                                  <p:childTnLst>
                                    <p:set>
                                      <p:cBhvr>
                                        <p:cTn id="77" dur="1" fill="hold">
                                          <p:stCondLst>
                                            <p:cond delay="0"/>
                                          </p:stCondLst>
                                        </p:cTn>
                                        <p:tgtEl>
                                          <p:spTgt spid="371716">
                                            <p:txEl>
                                              <p:charRg st="452" end="473"/>
                                            </p:txEl>
                                          </p:spTgt>
                                        </p:tgtEl>
                                        <p:attrNameLst>
                                          <p:attrName>style.visibility</p:attrName>
                                        </p:attrNameLst>
                                      </p:cBhvr>
                                      <p:to>
                                        <p:strVal val="visible"/>
                                      </p:to>
                                    </p:set>
                                    <p:animEffect transition="in" filter="checkerboard(across)">
                                      <p:cBhvr>
                                        <p:cTn id="78" dur="500"/>
                                        <p:tgtEl>
                                          <p:spTgt spid="371716">
                                            <p:txEl>
                                              <p:charRg st="452" end="473"/>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371716">
                                            <p:txEl>
                                              <p:charRg st="473" end="528"/>
                                            </p:txEl>
                                          </p:spTgt>
                                        </p:tgtEl>
                                        <p:attrNameLst>
                                          <p:attrName>style.visibility</p:attrName>
                                        </p:attrNameLst>
                                      </p:cBhvr>
                                      <p:to>
                                        <p:strVal val="visible"/>
                                      </p:to>
                                    </p:set>
                                    <p:anim calcmode="lin" valueType="num">
                                      <p:cBhvr additive="base">
                                        <p:cTn id="83" dur="500" fill="hold"/>
                                        <p:tgtEl>
                                          <p:spTgt spid="371716">
                                            <p:txEl>
                                              <p:charRg st="473" end="528"/>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371716">
                                            <p:txEl>
                                              <p:charRg st="473" end="52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72740" name="Rectangle 4"/>
          <p:cNvSpPr/>
          <p:nvPr/>
        </p:nvSpPr>
        <p:spPr>
          <a:xfrm>
            <a:off x="395288" y="1268413"/>
            <a:ext cx="8420100" cy="6172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eaLnBrk="1" hangingPunct="1">
              <a:buNone/>
            </a:pPr>
            <a:r>
              <a:rPr lang="zh-CN" altLang="en-US" sz="1800" dirty="0"/>
              <a:t>		</a:t>
            </a:r>
            <a:r>
              <a:rPr lang="en-US" altLang="zh-CN" sz="1800" dirty="0"/>
              <a:t>(21)</a:t>
            </a:r>
            <a:r>
              <a:rPr lang="zh-CN" altLang="en-US" sz="1800" dirty="0"/>
              <a:t>借：制造费用			</a:t>
            </a:r>
            <a:r>
              <a:rPr lang="en-US" altLang="zh-CN" sz="1800" dirty="0"/>
              <a:t>3</a:t>
            </a:r>
            <a:r>
              <a:rPr lang="zh-CN" altLang="en-US" sz="1800" dirty="0"/>
              <a:t>，</a:t>
            </a:r>
            <a:r>
              <a:rPr lang="en-US" altLang="zh-CN" sz="1800" dirty="0"/>
              <a:t>676.00.</a:t>
            </a:r>
            <a:endParaRPr lang="en-US" altLang="zh-CN" sz="1800" dirty="0"/>
          </a:p>
          <a:p>
            <a:pPr marL="342900" lvl="0" indent="-342900" eaLnBrk="1" hangingPunct="1">
              <a:buNone/>
            </a:pPr>
            <a:r>
              <a:rPr lang="en-US" altLang="zh-CN" sz="1800" dirty="0"/>
              <a:t>			</a:t>
            </a:r>
            <a:r>
              <a:rPr lang="zh-CN" altLang="en-US" sz="1800" dirty="0"/>
              <a:t>管理费用		</a:t>
            </a:r>
            <a:r>
              <a:rPr lang="en-US" altLang="zh-CN" sz="1800" dirty="0"/>
              <a:t>1</a:t>
            </a:r>
            <a:r>
              <a:rPr lang="zh-CN" altLang="en-US" sz="1800" dirty="0"/>
              <a:t>，</a:t>
            </a:r>
            <a:r>
              <a:rPr lang="en-US" altLang="zh-CN" sz="1800" dirty="0"/>
              <a:t>964.00.</a:t>
            </a:r>
            <a:endParaRPr lang="en-US" altLang="zh-CN" sz="1800" dirty="0"/>
          </a:p>
          <a:p>
            <a:pPr marL="342900" lvl="0" indent="-342900" eaLnBrk="1" hangingPunct="1">
              <a:buNone/>
            </a:pPr>
            <a:r>
              <a:rPr lang="en-US" altLang="zh-CN" sz="1800" dirty="0"/>
              <a:t>			</a:t>
            </a:r>
            <a:r>
              <a:rPr lang="zh-CN" altLang="en-US" sz="1800" dirty="0"/>
              <a:t>贷：银行存款        	</a:t>
            </a:r>
            <a:r>
              <a:rPr lang="en-US" altLang="zh-CN" sz="1800" dirty="0"/>
              <a:t>5</a:t>
            </a:r>
            <a:r>
              <a:rPr lang="zh-CN" altLang="en-US" sz="1800" dirty="0"/>
              <a:t>，</a:t>
            </a:r>
            <a:r>
              <a:rPr lang="en-US" altLang="zh-CN" sz="1800" dirty="0"/>
              <a:t>640.00.</a:t>
            </a:r>
            <a:endParaRPr lang="en-US" altLang="zh-CN" sz="1800" dirty="0"/>
          </a:p>
          <a:p>
            <a:pPr marL="342900" lvl="0" indent="-342900" eaLnBrk="1" hangingPunct="1">
              <a:buNone/>
            </a:pPr>
            <a:r>
              <a:rPr lang="zh-CN" altLang="en-US" sz="1800" dirty="0"/>
              <a:t>例</a:t>
            </a:r>
            <a:r>
              <a:rPr lang="en-US" altLang="zh-CN" sz="1800" dirty="0"/>
              <a:t>22</a:t>
            </a:r>
            <a:r>
              <a:rPr lang="zh-CN" altLang="en-US" sz="1800" dirty="0"/>
              <a:t>、将本月发生的制造费用</a:t>
            </a:r>
            <a:r>
              <a:rPr lang="en-US" altLang="zh-CN" sz="1800" dirty="0"/>
              <a:t>18</a:t>
            </a:r>
            <a:r>
              <a:rPr lang="zh-CN" altLang="en-US" sz="1800" dirty="0"/>
              <a:t>，</a:t>
            </a:r>
            <a:r>
              <a:rPr lang="en-US" altLang="zh-CN" sz="1800" dirty="0"/>
              <a:t>500</a:t>
            </a:r>
            <a:r>
              <a:rPr lang="zh-CN" altLang="en-US" sz="1800" dirty="0"/>
              <a:t>元转入生产成本。</a:t>
            </a:r>
            <a:endParaRPr lang="zh-CN" altLang="en-US" sz="1800" dirty="0"/>
          </a:p>
          <a:p>
            <a:pPr marL="342900" lvl="0" indent="-342900" eaLnBrk="1" hangingPunct="1">
              <a:buNone/>
            </a:pPr>
            <a:r>
              <a:rPr lang="zh-CN" altLang="en-US" sz="1800" dirty="0"/>
              <a:t>		</a:t>
            </a:r>
            <a:r>
              <a:rPr lang="en-US" altLang="zh-CN" sz="1800" dirty="0"/>
              <a:t>(22)</a:t>
            </a:r>
            <a:r>
              <a:rPr lang="zh-CN" altLang="en-US" sz="1800" dirty="0"/>
              <a:t>借：生产成本			</a:t>
            </a:r>
            <a:r>
              <a:rPr lang="en-US" altLang="zh-CN" sz="1800" dirty="0"/>
              <a:t>18</a:t>
            </a:r>
            <a:r>
              <a:rPr lang="zh-CN" altLang="en-US" sz="1800" dirty="0"/>
              <a:t>，</a:t>
            </a:r>
            <a:r>
              <a:rPr lang="en-US" altLang="zh-CN" sz="1800" dirty="0"/>
              <a:t>500.00.</a:t>
            </a:r>
            <a:endParaRPr lang="en-US" altLang="zh-CN" sz="1800" dirty="0"/>
          </a:p>
          <a:p>
            <a:pPr marL="342900" lvl="0" indent="-342900" eaLnBrk="1" hangingPunct="1">
              <a:buNone/>
            </a:pPr>
            <a:r>
              <a:rPr lang="en-US" altLang="zh-CN" sz="1800" dirty="0"/>
              <a:t>			</a:t>
            </a:r>
            <a:r>
              <a:rPr lang="zh-CN" altLang="en-US" sz="1800" dirty="0"/>
              <a:t>贷：制造费用		</a:t>
            </a:r>
            <a:r>
              <a:rPr lang="en-US" altLang="zh-CN" sz="1800" dirty="0"/>
              <a:t>18</a:t>
            </a:r>
            <a:r>
              <a:rPr lang="zh-CN" altLang="en-US" sz="1800" dirty="0"/>
              <a:t>，</a:t>
            </a:r>
            <a:r>
              <a:rPr lang="en-US" altLang="zh-CN" sz="1800" dirty="0"/>
              <a:t>500.00.</a:t>
            </a:r>
            <a:endParaRPr lang="en-US" altLang="zh-CN" sz="1800" dirty="0"/>
          </a:p>
          <a:p>
            <a:pPr marL="342900" lvl="0" indent="-342900" eaLnBrk="1" hangingPunct="1">
              <a:buNone/>
            </a:pPr>
            <a:r>
              <a:rPr lang="zh-CN" altLang="en-US" sz="1800" dirty="0"/>
              <a:t>例</a:t>
            </a:r>
            <a:r>
              <a:rPr lang="en-US" altLang="zh-CN" sz="1800" dirty="0"/>
              <a:t>23</a:t>
            </a:r>
            <a:r>
              <a:rPr lang="zh-CN" altLang="en-US" sz="1800" dirty="0"/>
              <a:t>、本月产品</a:t>
            </a:r>
            <a:r>
              <a:rPr lang="en-US" altLang="zh-CN" sz="1800" dirty="0"/>
              <a:t>100</a:t>
            </a:r>
            <a:r>
              <a:rPr lang="zh-CN" altLang="en-US" sz="1800" dirty="0"/>
              <a:t>台全部制造完工，并已验收入库，按其实际生产成本</a:t>
            </a:r>
            <a:r>
              <a:rPr lang="en-US" altLang="zh-CN" sz="1800" dirty="0"/>
              <a:t>59</a:t>
            </a:r>
            <a:r>
              <a:rPr lang="zh-CN" altLang="en-US" sz="1800" dirty="0"/>
              <a:t>，</a:t>
            </a:r>
            <a:r>
              <a:rPr lang="en-US" altLang="zh-CN" sz="1800" dirty="0"/>
              <a:t>310</a:t>
            </a:r>
            <a:r>
              <a:rPr lang="zh-CN" altLang="en-US" sz="1800" dirty="0"/>
              <a:t>元转账。</a:t>
            </a:r>
            <a:endParaRPr lang="zh-CN" altLang="en-US" sz="1800" dirty="0"/>
          </a:p>
          <a:p>
            <a:pPr marL="342900" lvl="0" indent="-342900" eaLnBrk="1" hangingPunct="1">
              <a:buNone/>
            </a:pPr>
            <a:r>
              <a:rPr lang="zh-CN" altLang="en-US" sz="1800" dirty="0"/>
              <a:t>		</a:t>
            </a:r>
            <a:r>
              <a:rPr lang="en-US" altLang="zh-CN" sz="1800" dirty="0"/>
              <a:t>(23)</a:t>
            </a:r>
            <a:r>
              <a:rPr lang="zh-CN" altLang="en-US" sz="1800" dirty="0"/>
              <a:t>借：库存商品</a:t>
            </a:r>
            <a:r>
              <a:rPr lang="en-US" altLang="zh-CN" sz="1800" dirty="0">
                <a:latin typeface="Times New Roman" panose="02020603050405020304" pitchFamily="18" charset="0"/>
              </a:rPr>
              <a:t>—</a:t>
            </a:r>
            <a:r>
              <a:rPr lang="en-US" altLang="zh-CN" sz="1800" dirty="0"/>
              <a:t>A</a:t>
            </a:r>
            <a:r>
              <a:rPr lang="zh-CN" altLang="en-US" sz="1800" dirty="0"/>
              <a:t>产品		</a:t>
            </a:r>
            <a:r>
              <a:rPr lang="en-US" altLang="zh-CN" sz="1800" dirty="0"/>
              <a:t>59</a:t>
            </a:r>
            <a:r>
              <a:rPr lang="zh-CN" altLang="en-US" sz="1800" dirty="0"/>
              <a:t>，</a:t>
            </a:r>
            <a:r>
              <a:rPr lang="en-US" altLang="zh-CN" sz="1800" dirty="0"/>
              <a:t>310.00.</a:t>
            </a:r>
            <a:endParaRPr lang="en-US" altLang="zh-CN" sz="1800" dirty="0"/>
          </a:p>
          <a:p>
            <a:pPr marL="342900" lvl="0" indent="-342900" eaLnBrk="1" hangingPunct="1">
              <a:buNone/>
            </a:pPr>
            <a:r>
              <a:rPr lang="en-US" altLang="zh-CN" sz="1800" dirty="0"/>
              <a:t>			</a:t>
            </a:r>
            <a:r>
              <a:rPr lang="zh-CN" altLang="en-US" sz="1800" dirty="0"/>
              <a:t>贷：生产成本</a:t>
            </a:r>
            <a:r>
              <a:rPr lang="en-US" altLang="zh-CN" sz="1800" dirty="0">
                <a:latin typeface="Times New Roman" panose="02020603050405020304" pitchFamily="18" charset="0"/>
              </a:rPr>
              <a:t>—</a:t>
            </a:r>
            <a:r>
              <a:rPr lang="en-US" altLang="zh-CN" sz="1800" dirty="0"/>
              <a:t>A</a:t>
            </a:r>
            <a:r>
              <a:rPr lang="zh-CN" altLang="en-US" sz="1800" dirty="0"/>
              <a:t>产品	</a:t>
            </a:r>
            <a:r>
              <a:rPr lang="en-US" altLang="zh-CN" sz="1800" dirty="0"/>
              <a:t>59</a:t>
            </a:r>
            <a:r>
              <a:rPr lang="zh-CN" altLang="en-US" sz="1800" dirty="0"/>
              <a:t>，</a:t>
            </a:r>
            <a:r>
              <a:rPr lang="en-US" altLang="zh-CN" sz="1800" dirty="0"/>
              <a:t>310.00.</a:t>
            </a:r>
            <a:endParaRPr lang="en-US" altLang="zh-CN" sz="1800" dirty="0"/>
          </a:p>
          <a:p>
            <a:pPr marL="342900" lvl="0" indent="-342900" eaLnBrk="1" hangingPunct="1">
              <a:buNone/>
            </a:pPr>
            <a:r>
              <a:rPr lang="zh-CN" altLang="en-US" sz="1800" dirty="0"/>
              <a:t>三、产品生产成本的计算</a:t>
            </a:r>
            <a:r>
              <a:rPr lang="en-US" altLang="zh-CN" sz="1800" dirty="0"/>
              <a:t>.</a:t>
            </a:r>
            <a:endParaRPr lang="en-US" altLang="zh-CN" sz="1800" dirty="0"/>
          </a:p>
          <a:p>
            <a:pPr marL="342900" lvl="0" indent="-342900" eaLnBrk="1" hangingPunct="1">
              <a:buNone/>
            </a:pPr>
            <a:r>
              <a:rPr lang="zh-CN" altLang="en-US" sz="1800" dirty="0"/>
              <a:t>（一）产品成本的构成</a:t>
            </a:r>
            <a:r>
              <a:rPr lang="en-US" altLang="zh-CN" sz="1800" dirty="0"/>
              <a:t>.</a:t>
            </a:r>
            <a:endParaRPr lang="en-US" altLang="zh-CN" sz="1800" dirty="0"/>
          </a:p>
          <a:p>
            <a:pPr marL="342900" lvl="0" indent="-342900" eaLnBrk="1" hangingPunct="1">
              <a:buFont typeface="Wingdings" panose="05000000000000000000" pitchFamily="2" charset="2"/>
              <a:buChar char="n"/>
            </a:pPr>
            <a:endParaRPr lang="zh-CN" altLang="en-US" sz="1800" dirty="0"/>
          </a:p>
        </p:txBody>
      </p:sp>
      <p:grpSp>
        <p:nvGrpSpPr>
          <p:cNvPr id="2" name="Group 5"/>
          <p:cNvGrpSpPr/>
          <p:nvPr/>
        </p:nvGrpSpPr>
        <p:grpSpPr>
          <a:xfrm>
            <a:off x="1062038" y="5326063"/>
            <a:ext cx="3733800" cy="1604962"/>
            <a:chOff x="1572" y="1008"/>
            <a:chExt cx="2352" cy="1011"/>
          </a:xfrm>
        </p:grpSpPr>
        <p:sp>
          <p:nvSpPr>
            <p:cNvPr id="82949" name="Text Box 6"/>
            <p:cNvSpPr txBox="1"/>
            <p:nvPr/>
          </p:nvSpPr>
          <p:spPr>
            <a:xfrm>
              <a:off x="1572" y="1452"/>
              <a:ext cx="123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产品成本的构成</a:t>
              </a:r>
              <a:endParaRPr lang="zh-CN" altLang="en-US" sz="1800" dirty="0">
                <a:latin typeface="Times New Roman" panose="02020603050405020304" pitchFamily="18" charset="0"/>
              </a:endParaRPr>
            </a:p>
          </p:txBody>
        </p:sp>
        <p:sp>
          <p:nvSpPr>
            <p:cNvPr id="82950" name="AutoShape 7"/>
            <p:cNvSpPr/>
            <p:nvPr/>
          </p:nvSpPr>
          <p:spPr>
            <a:xfrm>
              <a:off x="2700" y="1056"/>
              <a:ext cx="144" cy="960"/>
            </a:xfrm>
            <a:prstGeom prst="leftBrace">
              <a:avLst>
                <a:gd name="adj1" fmla="val 55555"/>
                <a:gd name="adj2" fmla="val 50000"/>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
          <p:nvSpPr>
            <p:cNvPr id="82951" name="Text Box 8"/>
            <p:cNvSpPr txBox="1"/>
            <p:nvPr/>
          </p:nvSpPr>
          <p:spPr>
            <a:xfrm>
              <a:off x="2880" y="1008"/>
              <a:ext cx="1044" cy="101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直接材料</a:t>
              </a:r>
              <a:endParaRPr lang="zh-CN" altLang="en-US" sz="1800" dirty="0">
                <a:latin typeface="Times New Roman" panose="02020603050405020304" pitchFamily="18" charset="0"/>
              </a:endParaRPr>
            </a:p>
            <a:p>
              <a:pPr marL="0" lvl="0" indent="0" eaLnBrk="1" hangingPunct="1">
                <a:spcBef>
                  <a:spcPct val="50000"/>
                </a:spcBef>
                <a:buClrTx/>
                <a:buSzTx/>
                <a:buFontTx/>
                <a:buNone/>
              </a:pPr>
              <a:r>
                <a:rPr lang="zh-CN" altLang="en-US" sz="1800" dirty="0">
                  <a:latin typeface="Times New Roman" panose="02020603050405020304" pitchFamily="18" charset="0"/>
                </a:rPr>
                <a:t>直接工资</a:t>
              </a:r>
              <a:endParaRPr lang="zh-CN" altLang="en-US" sz="1800" dirty="0">
                <a:latin typeface="Times New Roman" panose="02020603050405020304" pitchFamily="18" charset="0"/>
              </a:endParaRPr>
            </a:p>
            <a:p>
              <a:pPr marL="0" lvl="0" indent="0" eaLnBrk="1" hangingPunct="1">
                <a:spcBef>
                  <a:spcPct val="50000"/>
                </a:spcBef>
                <a:buClrTx/>
                <a:buSzTx/>
                <a:buFontTx/>
                <a:buNone/>
              </a:pPr>
              <a:r>
                <a:rPr lang="zh-CN" altLang="en-US" sz="1800" dirty="0">
                  <a:latin typeface="Times New Roman" panose="02020603050405020304" pitchFamily="18" charset="0"/>
                </a:rPr>
                <a:t>其他直接支出</a:t>
              </a:r>
              <a:endParaRPr lang="zh-CN" altLang="en-US" sz="1800" dirty="0">
                <a:latin typeface="Times New Roman" panose="02020603050405020304" pitchFamily="18" charset="0"/>
              </a:endParaRPr>
            </a:p>
            <a:p>
              <a:pPr marL="0" lvl="0" indent="0" eaLnBrk="1" hangingPunct="1">
                <a:spcBef>
                  <a:spcPct val="50000"/>
                </a:spcBef>
                <a:buClrTx/>
                <a:buSzTx/>
                <a:buFontTx/>
                <a:buNone/>
              </a:pPr>
              <a:r>
                <a:rPr lang="zh-CN" altLang="en-US" sz="1800" dirty="0">
                  <a:latin typeface="Times New Roman" panose="02020603050405020304" pitchFamily="18" charset="0"/>
                </a:rPr>
                <a:t>制造费用</a:t>
              </a:r>
              <a:endParaRPr lang="zh-CN" altLang="en-US" sz="1800" dirty="0">
                <a:latin typeface="Times New Roman" panose="02020603050405020304" pitchFamily="18" charset="0"/>
              </a:endParaRP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2740">
                                            <p:txEl>
                                              <p:charRg st="0" end="25"/>
                                            </p:txEl>
                                          </p:spTgt>
                                        </p:tgtEl>
                                        <p:attrNameLst>
                                          <p:attrName>style.visibility</p:attrName>
                                        </p:attrNameLst>
                                      </p:cBhvr>
                                      <p:to>
                                        <p:strVal val="visible"/>
                                      </p:to>
                                    </p:set>
                                    <p:anim calcmode="lin" valueType="num">
                                      <p:cBhvr additive="base">
                                        <p:cTn id="7" dur="500" fill="hold"/>
                                        <p:tgtEl>
                                          <p:spTgt spid="372740">
                                            <p:txEl>
                                              <p:charRg st="0" end="2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2740">
                                            <p:txEl>
                                              <p:charRg st="0" end="2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72740">
                                            <p:txEl>
                                              <p:charRg st="25" end="44"/>
                                            </p:txEl>
                                          </p:spTgt>
                                        </p:tgtEl>
                                        <p:attrNameLst>
                                          <p:attrName>style.visibility</p:attrName>
                                        </p:attrNameLst>
                                      </p:cBhvr>
                                      <p:to>
                                        <p:strVal val="visible"/>
                                      </p:to>
                                    </p:set>
                                    <p:anim calcmode="lin" valueType="num">
                                      <p:cBhvr additive="base">
                                        <p:cTn id="11" dur="500" fill="hold"/>
                                        <p:tgtEl>
                                          <p:spTgt spid="372740">
                                            <p:txEl>
                                              <p:charRg st="25" end="4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72740">
                                            <p:txEl>
                                              <p:charRg st="25" end="4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72740">
                                            <p:txEl>
                                              <p:charRg st="44" end="72"/>
                                            </p:txEl>
                                          </p:spTgt>
                                        </p:tgtEl>
                                        <p:attrNameLst>
                                          <p:attrName>style.visibility</p:attrName>
                                        </p:attrNameLst>
                                      </p:cBhvr>
                                      <p:to>
                                        <p:strVal val="visible"/>
                                      </p:to>
                                    </p:set>
                                    <p:anim calcmode="lin" valueType="num">
                                      <p:cBhvr additive="base">
                                        <p:cTn id="15" dur="500" fill="hold"/>
                                        <p:tgtEl>
                                          <p:spTgt spid="372740">
                                            <p:txEl>
                                              <p:charRg st="44" end="7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72740">
                                            <p:txEl>
                                              <p:charRg st="44" end="7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72740">
                                            <p:txEl>
                                              <p:charRg st="72" end="101"/>
                                            </p:txEl>
                                          </p:spTgt>
                                        </p:tgtEl>
                                        <p:attrNameLst>
                                          <p:attrName>style.visibility</p:attrName>
                                        </p:attrNameLst>
                                      </p:cBhvr>
                                      <p:to>
                                        <p:strVal val="visible"/>
                                      </p:to>
                                    </p:set>
                                    <p:anim calcmode="lin" valueType="num">
                                      <p:cBhvr additive="base">
                                        <p:cTn id="21" dur="500" fill="hold"/>
                                        <p:tgtEl>
                                          <p:spTgt spid="372740">
                                            <p:txEl>
                                              <p:charRg st="72" end="10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72740">
                                            <p:txEl>
                                              <p:charRg st="72" end="10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72740">
                                            <p:txEl>
                                              <p:charRg st="101" end="127"/>
                                            </p:txEl>
                                          </p:spTgt>
                                        </p:tgtEl>
                                        <p:attrNameLst>
                                          <p:attrName>style.visibility</p:attrName>
                                        </p:attrNameLst>
                                      </p:cBhvr>
                                      <p:to>
                                        <p:strVal val="visible"/>
                                      </p:to>
                                    </p:set>
                                    <p:animEffect transition="in" filter="box(in)">
                                      <p:cBhvr>
                                        <p:cTn id="27" dur="500"/>
                                        <p:tgtEl>
                                          <p:spTgt spid="372740">
                                            <p:txEl>
                                              <p:charRg st="101" end="127"/>
                                            </p:txEl>
                                          </p:spTgt>
                                        </p:tgtEl>
                                      </p:cBhvr>
                                    </p:animEffect>
                                  </p:childTnLst>
                                </p:cTn>
                              </p:par>
                              <p:par>
                                <p:cTn id="28" presetID="4" presetClass="entr" presetSubtype="16" fill="hold" nodeType="withEffect">
                                  <p:stCondLst>
                                    <p:cond delay="0"/>
                                  </p:stCondLst>
                                  <p:childTnLst>
                                    <p:set>
                                      <p:cBhvr>
                                        <p:cTn id="29" dur="1" fill="hold">
                                          <p:stCondLst>
                                            <p:cond delay="0"/>
                                          </p:stCondLst>
                                        </p:cTn>
                                        <p:tgtEl>
                                          <p:spTgt spid="372740">
                                            <p:txEl>
                                              <p:charRg st="127" end="149"/>
                                            </p:txEl>
                                          </p:spTgt>
                                        </p:tgtEl>
                                        <p:attrNameLst>
                                          <p:attrName>style.visibility</p:attrName>
                                        </p:attrNameLst>
                                      </p:cBhvr>
                                      <p:to>
                                        <p:strVal val="visible"/>
                                      </p:to>
                                    </p:set>
                                    <p:animEffect transition="in" filter="box(in)">
                                      <p:cBhvr>
                                        <p:cTn id="30" dur="500"/>
                                        <p:tgtEl>
                                          <p:spTgt spid="372740">
                                            <p:txEl>
                                              <p:charRg st="127" end="14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72740">
                                            <p:txEl>
                                              <p:charRg st="149" end="194"/>
                                            </p:txEl>
                                          </p:spTgt>
                                        </p:tgtEl>
                                        <p:attrNameLst>
                                          <p:attrName>style.visibility</p:attrName>
                                        </p:attrNameLst>
                                      </p:cBhvr>
                                      <p:to>
                                        <p:strVal val="visible"/>
                                      </p:to>
                                    </p:set>
                                    <p:anim calcmode="lin" valueType="num">
                                      <p:cBhvr additive="base">
                                        <p:cTn id="35" dur="500" fill="hold"/>
                                        <p:tgtEl>
                                          <p:spTgt spid="372740">
                                            <p:txEl>
                                              <p:charRg st="149" end="19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72740">
                                            <p:txEl>
                                              <p:charRg st="149" end="19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72740">
                                            <p:txEl>
                                              <p:charRg st="194" end="223"/>
                                            </p:txEl>
                                          </p:spTgt>
                                        </p:tgtEl>
                                        <p:attrNameLst>
                                          <p:attrName>style.visibility</p:attrName>
                                        </p:attrNameLst>
                                      </p:cBhvr>
                                      <p:to>
                                        <p:strVal val="visible"/>
                                      </p:to>
                                    </p:set>
                                    <p:anim calcmode="lin" valueType="num">
                                      <p:cBhvr additive="base">
                                        <p:cTn id="41" dur="500" fill="hold"/>
                                        <p:tgtEl>
                                          <p:spTgt spid="372740">
                                            <p:txEl>
                                              <p:charRg st="194" end="22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72740">
                                            <p:txEl>
                                              <p:charRg st="194" end="223"/>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72740">
                                            <p:txEl>
                                              <p:charRg st="223" end="248"/>
                                            </p:txEl>
                                          </p:spTgt>
                                        </p:tgtEl>
                                        <p:attrNameLst>
                                          <p:attrName>style.visibility</p:attrName>
                                        </p:attrNameLst>
                                      </p:cBhvr>
                                      <p:to>
                                        <p:strVal val="visible"/>
                                      </p:to>
                                    </p:set>
                                    <p:anim calcmode="lin" valueType="num">
                                      <p:cBhvr additive="base">
                                        <p:cTn id="45" dur="500" fill="hold"/>
                                        <p:tgtEl>
                                          <p:spTgt spid="372740">
                                            <p:txEl>
                                              <p:charRg st="223" end="24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72740">
                                            <p:txEl>
                                              <p:charRg st="223" end="248"/>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72740">
                                            <p:txEl>
                                              <p:charRg st="248" end="261"/>
                                            </p:txEl>
                                          </p:spTgt>
                                        </p:tgtEl>
                                        <p:attrNameLst>
                                          <p:attrName>style.visibility</p:attrName>
                                        </p:attrNameLst>
                                      </p:cBhvr>
                                      <p:to>
                                        <p:strVal val="visible"/>
                                      </p:to>
                                    </p:set>
                                    <p:anim calcmode="lin" valueType="num">
                                      <p:cBhvr additive="base">
                                        <p:cTn id="51" dur="500" fill="hold"/>
                                        <p:tgtEl>
                                          <p:spTgt spid="372740">
                                            <p:txEl>
                                              <p:charRg st="248" end="26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72740">
                                            <p:txEl>
                                              <p:charRg st="248" end="261"/>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72740">
                                            <p:txEl>
                                              <p:charRg st="261" end="273"/>
                                            </p:txEl>
                                          </p:spTgt>
                                        </p:tgtEl>
                                        <p:attrNameLst>
                                          <p:attrName>style.visibility</p:attrName>
                                        </p:attrNameLst>
                                      </p:cBhvr>
                                      <p:to>
                                        <p:strVal val="visible"/>
                                      </p:to>
                                    </p:set>
                                    <p:anim calcmode="lin" valueType="num">
                                      <p:cBhvr additive="base">
                                        <p:cTn id="55" dur="500" fill="hold"/>
                                        <p:tgtEl>
                                          <p:spTgt spid="372740">
                                            <p:txEl>
                                              <p:charRg st="261" end="27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72740">
                                            <p:txEl>
                                              <p:charRg st="261" end="27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
                                        </p:tgtEl>
                                        <p:attrNameLst>
                                          <p:attrName>style.visibility</p:attrName>
                                        </p:attrNameLst>
                                      </p:cBhvr>
                                      <p:to>
                                        <p:strVal val="visible"/>
                                      </p:to>
                                    </p:set>
                                    <p:anim calcmode="lin" valueType="num">
                                      <p:cBhvr additive="base">
                                        <p:cTn id="61" dur="500" fill="hold"/>
                                        <p:tgtEl>
                                          <p:spTgt spid="2"/>
                                        </p:tgtEl>
                                        <p:attrNameLst>
                                          <p:attrName>ppt_x</p:attrName>
                                        </p:attrNameLst>
                                      </p:cBhvr>
                                      <p:tavLst>
                                        <p:tav tm="0">
                                          <p:val>
                                            <p:strVal val="#ppt_x"/>
                                          </p:val>
                                        </p:tav>
                                        <p:tav tm="100000">
                                          <p:val>
                                            <p:strVal val="#ppt_x"/>
                                          </p:val>
                                        </p:tav>
                                      </p:tavLst>
                                    </p:anim>
                                    <p:anim calcmode="lin" valueType="num">
                                      <p:cBhvr additive="base">
                                        <p:cTn id="6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73764" name="Rectangle 4"/>
          <p:cNvSpPr/>
          <p:nvPr/>
        </p:nvSpPr>
        <p:spPr>
          <a:xfrm>
            <a:off x="323850" y="1360488"/>
            <a:ext cx="8420100" cy="6172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eaLnBrk="1" hangingPunct="1">
              <a:buNone/>
            </a:pPr>
            <a:r>
              <a:rPr lang="zh-CN" altLang="en-US" sz="1800" dirty="0"/>
              <a:t>（二）产品成本的计算</a:t>
            </a:r>
            <a:endParaRPr lang="zh-CN" altLang="en-US" sz="1800" dirty="0"/>
          </a:p>
          <a:p>
            <a:pPr marL="342900" lvl="0" indent="-342900" eaLnBrk="1" hangingPunct="1">
              <a:buNone/>
            </a:pPr>
            <a:r>
              <a:rPr lang="zh-CN" altLang="en-US" sz="1800" dirty="0"/>
              <a:t>分配制造费用：</a:t>
            </a:r>
            <a:endParaRPr lang="zh-CN" altLang="en-US" sz="1800" dirty="0"/>
          </a:p>
          <a:p>
            <a:pPr marL="342900" lvl="0" indent="-342900" eaLnBrk="1" hangingPunct="1">
              <a:buNone/>
            </a:pPr>
            <a:r>
              <a:rPr lang="zh-CN" altLang="en-US" sz="1800" dirty="0"/>
              <a:t>（</a:t>
            </a:r>
            <a:r>
              <a:rPr lang="en-US" altLang="zh-CN" sz="1800" dirty="0"/>
              <a:t>1</a:t>
            </a:r>
            <a:r>
              <a:rPr lang="zh-CN" altLang="en-US" sz="1800" dirty="0"/>
              <a:t>）按</a:t>
            </a:r>
            <a:r>
              <a:rPr lang="en-US" altLang="zh-CN" sz="1800" dirty="0"/>
              <a:t>A</a:t>
            </a:r>
            <a:r>
              <a:rPr lang="zh-CN" altLang="en-US" sz="1800" dirty="0"/>
              <a:t>、</a:t>
            </a:r>
            <a:r>
              <a:rPr lang="en-US" altLang="zh-CN" sz="1800" dirty="0"/>
              <a:t>B</a:t>
            </a:r>
            <a:r>
              <a:rPr lang="zh-CN" altLang="en-US" sz="1800" dirty="0"/>
              <a:t>产品的生产工人工资分摊共同负担的制造费用。</a:t>
            </a:r>
            <a:endParaRPr lang="zh-CN" altLang="en-US" sz="1800" dirty="0"/>
          </a:p>
          <a:p>
            <a:pPr marL="342900" lvl="0" indent="-342900" eaLnBrk="1" hangingPunct="1">
              <a:buNone/>
            </a:pPr>
            <a:r>
              <a:rPr lang="zh-CN" altLang="en-US" sz="1800" dirty="0"/>
              <a:t>每元工资应负担的制造费用为：</a:t>
            </a:r>
            <a:r>
              <a:rPr lang="en-US" altLang="zh-CN" sz="1800" dirty="0"/>
              <a:t>18</a:t>
            </a:r>
            <a:r>
              <a:rPr lang="zh-CN" altLang="en-US" sz="1800" dirty="0"/>
              <a:t>，</a:t>
            </a:r>
            <a:r>
              <a:rPr lang="en-US" altLang="zh-CN" sz="1800" dirty="0"/>
              <a:t>500</a:t>
            </a:r>
            <a:r>
              <a:rPr lang="zh-CN" altLang="en-US" sz="1800" dirty="0"/>
              <a:t>元</a:t>
            </a:r>
            <a:r>
              <a:rPr lang="en-US" altLang="zh-CN" sz="1800" dirty="0"/>
              <a:t>/</a:t>
            </a:r>
            <a:r>
              <a:rPr lang="zh-CN" altLang="en-US" sz="1800" dirty="0"/>
              <a:t>（</a:t>
            </a:r>
            <a:r>
              <a:rPr lang="en-US" altLang="zh-CN" sz="1800" dirty="0"/>
              <a:t>14</a:t>
            </a:r>
            <a:r>
              <a:rPr lang="zh-CN" altLang="en-US" sz="1800" dirty="0"/>
              <a:t>，</a:t>
            </a:r>
            <a:r>
              <a:rPr lang="en-US" altLang="zh-CN" sz="1800" dirty="0"/>
              <a:t>000+6</a:t>
            </a:r>
            <a:r>
              <a:rPr lang="zh-CN" altLang="en-US" sz="1800" dirty="0"/>
              <a:t>，</a:t>
            </a:r>
            <a:r>
              <a:rPr lang="en-US" altLang="zh-CN" sz="1800" dirty="0"/>
              <a:t>000</a:t>
            </a:r>
            <a:r>
              <a:rPr lang="zh-CN" altLang="en-US" sz="1800" dirty="0"/>
              <a:t>）</a:t>
            </a:r>
            <a:r>
              <a:rPr lang="en-US" altLang="zh-CN" sz="1800" dirty="0"/>
              <a:t>=0.925</a:t>
            </a:r>
            <a:r>
              <a:rPr lang="zh-CN" altLang="en-US" sz="1800" dirty="0"/>
              <a:t>元</a:t>
            </a:r>
            <a:endParaRPr lang="zh-CN" altLang="en-US" sz="1800" dirty="0"/>
          </a:p>
          <a:p>
            <a:pPr marL="342900" lvl="0" indent="-342900" eaLnBrk="1" hangingPunct="1">
              <a:buNone/>
            </a:pPr>
            <a:r>
              <a:rPr lang="en-US" altLang="zh-CN" sz="1800" dirty="0"/>
              <a:t>A</a:t>
            </a:r>
            <a:r>
              <a:rPr lang="zh-CN" altLang="en-US" sz="1800" dirty="0"/>
              <a:t>产品应分摊的制造费用：</a:t>
            </a:r>
            <a:r>
              <a:rPr lang="en-US" altLang="zh-CN" sz="1800" dirty="0"/>
              <a:t>14</a:t>
            </a:r>
            <a:r>
              <a:rPr lang="zh-CN" altLang="en-US" sz="1800" dirty="0"/>
              <a:t>，</a:t>
            </a:r>
            <a:r>
              <a:rPr lang="en-US" altLang="zh-CN" sz="1800" dirty="0"/>
              <a:t>000×0.925</a:t>
            </a:r>
            <a:r>
              <a:rPr lang="zh-CN" altLang="en-US" sz="1800" dirty="0"/>
              <a:t>元</a:t>
            </a:r>
            <a:r>
              <a:rPr lang="en-US" altLang="zh-CN" sz="1800" dirty="0"/>
              <a:t>=12</a:t>
            </a:r>
            <a:r>
              <a:rPr lang="zh-CN" altLang="en-US" sz="1800" dirty="0"/>
              <a:t>，</a:t>
            </a:r>
            <a:r>
              <a:rPr lang="en-US" altLang="zh-CN" sz="1800" dirty="0"/>
              <a:t>950</a:t>
            </a:r>
            <a:r>
              <a:rPr lang="zh-CN" altLang="en-US" sz="1800" dirty="0"/>
              <a:t>元</a:t>
            </a:r>
            <a:r>
              <a:rPr lang="zh-CN" altLang="en-US" sz="2400" dirty="0"/>
              <a:t>			</a:t>
            </a:r>
            <a:endParaRPr lang="zh-CN" altLang="en-US" sz="2400" dirty="0"/>
          </a:p>
          <a:p>
            <a:pPr marL="342900" lvl="0" indent="-342900" eaLnBrk="1" hangingPunct="1">
              <a:buNone/>
            </a:pPr>
            <a:r>
              <a:rPr lang="en-US" altLang="zh-CN" sz="1800" dirty="0"/>
              <a:t>B</a:t>
            </a:r>
            <a:r>
              <a:rPr lang="zh-CN" altLang="en-US" sz="1800" dirty="0"/>
              <a:t>产品应分摊的制造费用：</a:t>
            </a:r>
            <a:r>
              <a:rPr lang="en-US" altLang="zh-CN" sz="1800" dirty="0"/>
              <a:t>6</a:t>
            </a:r>
            <a:r>
              <a:rPr lang="zh-CN" altLang="en-US" sz="1800" dirty="0"/>
              <a:t>，</a:t>
            </a:r>
            <a:r>
              <a:rPr lang="en-US" altLang="zh-CN" sz="1800" dirty="0"/>
              <a:t>000 ×0.925</a:t>
            </a:r>
            <a:r>
              <a:rPr lang="zh-CN" altLang="en-US" sz="1800" dirty="0"/>
              <a:t>元</a:t>
            </a:r>
            <a:r>
              <a:rPr lang="en-US" altLang="zh-CN" sz="1800" dirty="0"/>
              <a:t>=5</a:t>
            </a:r>
            <a:r>
              <a:rPr lang="zh-CN" altLang="en-US" sz="1800" dirty="0"/>
              <a:t>，</a:t>
            </a:r>
            <a:r>
              <a:rPr lang="en-US" altLang="zh-CN" sz="1800" dirty="0"/>
              <a:t>500</a:t>
            </a:r>
            <a:r>
              <a:rPr lang="zh-CN" altLang="en-US" sz="1800" dirty="0"/>
              <a:t>元</a:t>
            </a:r>
            <a:r>
              <a:rPr lang="zh-CN" altLang="en-US" sz="2400" dirty="0"/>
              <a:t>	</a:t>
            </a:r>
            <a:endParaRPr lang="zh-CN" altLang="en-US" sz="2400" dirty="0"/>
          </a:p>
          <a:p>
            <a:pPr marL="342900" lvl="0" indent="-342900" eaLnBrk="1" hangingPunct="1">
              <a:buNone/>
            </a:pPr>
            <a:endParaRPr lang="zh-CN" altLang="en-US" sz="1800" dirty="0"/>
          </a:p>
          <a:p>
            <a:pPr marL="342900" lvl="0" indent="-342900" eaLnBrk="1" hangingPunct="1">
              <a:buNone/>
            </a:pPr>
            <a:endParaRPr lang="zh-CN" altLang="en-US" sz="1800" dirty="0"/>
          </a:p>
        </p:txBody>
      </p:sp>
      <p:sp>
        <p:nvSpPr>
          <p:cNvPr id="83972" name="Line 5"/>
          <p:cNvSpPr/>
          <p:nvPr/>
        </p:nvSpPr>
        <p:spPr>
          <a:xfrm>
            <a:off x="411163" y="4095750"/>
            <a:ext cx="0" cy="695325"/>
          </a:xfrm>
          <a:prstGeom prst="line">
            <a:avLst/>
          </a:prstGeom>
          <a:ln w="28575">
            <a:noFill/>
          </a:ln>
        </p:spPr>
      </p:sp>
      <p:sp>
        <p:nvSpPr>
          <p:cNvPr id="83973" name="Line 6"/>
          <p:cNvSpPr/>
          <p:nvPr/>
        </p:nvSpPr>
        <p:spPr>
          <a:xfrm>
            <a:off x="8183563" y="4095750"/>
            <a:ext cx="0" cy="695325"/>
          </a:xfrm>
          <a:prstGeom prst="line">
            <a:avLst/>
          </a:prstGeom>
          <a:ln w="28575">
            <a:noFill/>
          </a:ln>
        </p:spPr>
      </p:sp>
      <p:sp>
        <p:nvSpPr>
          <p:cNvPr id="83974" name="Line 7"/>
          <p:cNvSpPr/>
          <p:nvPr/>
        </p:nvSpPr>
        <p:spPr>
          <a:xfrm>
            <a:off x="411163" y="6107113"/>
            <a:ext cx="0" cy="657225"/>
          </a:xfrm>
          <a:prstGeom prst="line">
            <a:avLst/>
          </a:prstGeom>
          <a:ln w="28575">
            <a:noFill/>
          </a:ln>
        </p:spPr>
      </p:sp>
      <p:sp>
        <p:nvSpPr>
          <p:cNvPr id="83975" name="Line 8"/>
          <p:cNvSpPr/>
          <p:nvPr/>
        </p:nvSpPr>
        <p:spPr>
          <a:xfrm>
            <a:off x="411163" y="5449888"/>
            <a:ext cx="0" cy="657225"/>
          </a:xfrm>
          <a:prstGeom prst="line">
            <a:avLst/>
          </a:prstGeom>
          <a:ln w="28575">
            <a:noFill/>
          </a:ln>
        </p:spPr>
      </p:sp>
      <p:sp>
        <p:nvSpPr>
          <p:cNvPr id="83976" name="Line 9"/>
          <p:cNvSpPr/>
          <p:nvPr/>
        </p:nvSpPr>
        <p:spPr>
          <a:xfrm>
            <a:off x="411163" y="4791075"/>
            <a:ext cx="0" cy="658813"/>
          </a:xfrm>
          <a:prstGeom prst="line">
            <a:avLst/>
          </a:prstGeom>
          <a:ln w="28575">
            <a:noFill/>
          </a:ln>
        </p:spPr>
      </p:sp>
      <p:sp>
        <p:nvSpPr>
          <p:cNvPr id="83977" name="Line 10"/>
          <p:cNvSpPr/>
          <p:nvPr/>
        </p:nvSpPr>
        <p:spPr>
          <a:xfrm>
            <a:off x="8183563" y="6107113"/>
            <a:ext cx="0" cy="657225"/>
          </a:xfrm>
          <a:prstGeom prst="line">
            <a:avLst/>
          </a:prstGeom>
          <a:ln w="28575">
            <a:noFill/>
          </a:ln>
        </p:spPr>
      </p:sp>
      <p:sp>
        <p:nvSpPr>
          <p:cNvPr id="83978" name="Line 11"/>
          <p:cNvSpPr/>
          <p:nvPr/>
        </p:nvSpPr>
        <p:spPr>
          <a:xfrm>
            <a:off x="8183563" y="4791075"/>
            <a:ext cx="0" cy="1316038"/>
          </a:xfrm>
          <a:prstGeom prst="line">
            <a:avLst/>
          </a:prstGeom>
          <a:ln w="28575">
            <a:noFill/>
          </a:ln>
        </p:spPr>
      </p:sp>
      <p:grpSp>
        <p:nvGrpSpPr>
          <p:cNvPr id="2" name="Group 12"/>
          <p:cNvGrpSpPr/>
          <p:nvPr/>
        </p:nvGrpSpPr>
        <p:grpSpPr>
          <a:xfrm>
            <a:off x="411163" y="3716338"/>
            <a:ext cx="7772400" cy="2668587"/>
            <a:chOff x="540" y="2063"/>
            <a:chExt cx="4896" cy="1681"/>
          </a:xfrm>
        </p:grpSpPr>
        <p:sp>
          <p:nvSpPr>
            <p:cNvPr id="83980" name="AutoShape 13"/>
            <p:cNvSpPr/>
            <p:nvPr/>
          </p:nvSpPr>
          <p:spPr>
            <a:xfrm>
              <a:off x="3696" y="2568"/>
              <a:ext cx="56" cy="732"/>
            </a:xfrm>
            <a:prstGeom prst="rightBrace">
              <a:avLst>
                <a:gd name="adj1" fmla="val 108928"/>
                <a:gd name="adj2" fmla="val 50000"/>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
          <p:nvSpPr>
            <p:cNvPr id="83981" name="Text Box 14"/>
            <p:cNvSpPr txBox="1"/>
            <p:nvPr/>
          </p:nvSpPr>
          <p:spPr>
            <a:xfrm>
              <a:off x="3768" y="2844"/>
              <a:ext cx="146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18</a:t>
              </a:r>
              <a:r>
                <a:rPr lang="zh-CN" altLang="en-US" sz="1800" dirty="0">
                  <a:latin typeface="Times New Roman" panose="02020603050405020304" pitchFamily="18" charset="0"/>
                </a:rPr>
                <a:t>，</a:t>
              </a:r>
              <a:r>
                <a:rPr lang="en-US" altLang="zh-CN" sz="1800" dirty="0">
                  <a:latin typeface="Times New Roman" panose="02020603050405020304" pitchFamily="18" charset="0"/>
                </a:rPr>
                <a:t>500.00</a:t>
              </a:r>
              <a:endParaRPr lang="en-US" altLang="zh-CN" sz="1800" dirty="0">
                <a:latin typeface="Times New Roman" panose="02020603050405020304" pitchFamily="18" charset="0"/>
              </a:endParaRPr>
            </a:p>
          </p:txBody>
        </p:sp>
        <p:sp>
          <p:nvSpPr>
            <p:cNvPr id="83982" name="Rectangle 15"/>
            <p:cNvSpPr/>
            <p:nvPr/>
          </p:nvSpPr>
          <p:spPr>
            <a:xfrm>
              <a:off x="4536" y="3330"/>
              <a:ext cx="900" cy="414"/>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buNone/>
              </a:pPr>
              <a:r>
                <a:rPr lang="en-US" altLang="zh-CN" sz="1800" dirty="0"/>
                <a:t>90,900.00</a:t>
              </a:r>
              <a:endParaRPr lang="en-US" altLang="zh-CN" sz="1800" dirty="0"/>
            </a:p>
          </p:txBody>
        </p:sp>
        <p:sp>
          <p:nvSpPr>
            <p:cNvPr id="83983" name="Rectangle 16"/>
            <p:cNvSpPr/>
            <p:nvPr/>
          </p:nvSpPr>
          <p:spPr>
            <a:xfrm>
              <a:off x="3653" y="3330"/>
              <a:ext cx="883" cy="414"/>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buNone/>
              </a:pPr>
              <a:r>
                <a:rPr lang="en-US" altLang="zh-CN" sz="1800" dirty="0"/>
                <a:t>18,500.00</a:t>
              </a:r>
              <a:endParaRPr lang="en-US" altLang="zh-CN" sz="1800" dirty="0"/>
            </a:p>
          </p:txBody>
        </p:sp>
        <p:sp>
          <p:nvSpPr>
            <p:cNvPr id="83984" name="Rectangle 17"/>
            <p:cNvSpPr/>
            <p:nvPr/>
          </p:nvSpPr>
          <p:spPr>
            <a:xfrm>
              <a:off x="2807" y="3330"/>
              <a:ext cx="846" cy="414"/>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buNone/>
              </a:pPr>
              <a:r>
                <a:rPr lang="en-US" altLang="zh-CN" sz="1800" dirty="0"/>
                <a:t>22,800.00</a:t>
              </a:r>
              <a:endParaRPr lang="en-US" altLang="zh-CN" sz="1800" dirty="0"/>
            </a:p>
          </p:txBody>
        </p:sp>
        <p:sp>
          <p:nvSpPr>
            <p:cNvPr id="83985" name="Rectangle 18"/>
            <p:cNvSpPr/>
            <p:nvPr/>
          </p:nvSpPr>
          <p:spPr>
            <a:xfrm>
              <a:off x="1914" y="3330"/>
              <a:ext cx="893" cy="414"/>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buNone/>
              </a:pPr>
              <a:r>
                <a:rPr lang="en-US" altLang="zh-CN" sz="1800" dirty="0"/>
                <a:t>49,600.00</a:t>
              </a:r>
              <a:endParaRPr lang="en-US" altLang="zh-CN" sz="1800" dirty="0"/>
            </a:p>
          </p:txBody>
        </p:sp>
        <p:sp>
          <p:nvSpPr>
            <p:cNvPr id="83986" name="Rectangle 19"/>
            <p:cNvSpPr/>
            <p:nvPr/>
          </p:nvSpPr>
          <p:spPr>
            <a:xfrm>
              <a:off x="1233" y="3330"/>
              <a:ext cx="681"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buNone/>
              </a:pPr>
              <a:endParaRPr lang="zh-CN" altLang="en-US" sz="2800" dirty="0"/>
            </a:p>
          </p:txBody>
        </p:sp>
        <p:sp>
          <p:nvSpPr>
            <p:cNvPr id="83987" name="Rectangle 20"/>
            <p:cNvSpPr/>
            <p:nvPr/>
          </p:nvSpPr>
          <p:spPr>
            <a:xfrm>
              <a:off x="540" y="3330"/>
              <a:ext cx="693"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buNone/>
              </a:pPr>
              <a:endParaRPr lang="zh-CN" altLang="en-US" sz="2800" dirty="0"/>
            </a:p>
          </p:txBody>
        </p:sp>
        <p:sp>
          <p:nvSpPr>
            <p:cNvPr id="83988" name="Rectangle 21"/>
            <p:cNvSpPr/>
            <p:nvPr/>
          </p:nvSpPr>
          <p:spPr>
            <a:xfrm>
              <a:off x="2807" y="2916"/>
              <a:ext cx="846" cy="414"/>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ctr" hangingPunct="1">
                <a:buNone/>
              </a:pPr>
              <a:r>
                <a:rPr lang="en-US" altLang="zh-CN" sz="1800" dirty="0"/>
                <a:t>68,400.00</a:t>
              </a:r>
              <a:endParaRPr lang="en-US" altLang="zh-CN" sz="1800" dirty="0"/>
            </a:p>
          </p:txBody>
        </p:sp>
        <p:sp>
          <p:nvSpPr>
            <p:cNvPr id="83989" name="Rectangle 22"/>
            <p:cNvSpPr/>
            <p:nvPr/>
          </p:nvSpPr>
          <p:spPr>
            <a:xfrm>
              <a:off x="1914" y="2916"/>
              <a:ext cx="893" cy="414"/>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ctr" hangingPunct="1">
                <a:buNone/>
              </a:pPr>
              <a:r>
                <a:rPr lang="en-US" altLang="zh-CN" sz="1800" dirty="0"/>
                <a:t>19</a:t>
              </a:r>
              <a:r>
                <a:rPr lang="zh-CN" altLang="en-US" sz="1800" dirty="0"/>
                <a:t>，</a:t>
              </a:r>
              <a:r>
                <a:rPr lang="en-US" altLang="zh-CN" sz="1800" dirty="0"/>
                <a:t>200.00</a:t>
              </a:r>
              <a:endParaRPr lang="en-US" altLang="zh-CN" sz="1800" dirty="0"/>
            </a:p>
          </p:txBody>
        </p:sp>
        <p:sp>
          <p:nvSpPr>
            <p:cNvPr id="83990" name="Rectangle 23"/>
            <p:cNvSpPr/>
            <p:nvPr/>
          </p:nvSpPr>
          <p:spPr>
            <a:xfrm>
              <a:off x="1233" y="2916"/>
              <a:ext cx="681" cy="414"/>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ctr" hangingPunct="1">
                <a:buNone/>
              </a:pPr>
              <a:r>
                <a:rPr lang="zh-CN" altLang="en-US" sz="2800" dirty="0"/>
                <a:t> －</a:t>
              </a:r>
              <a:endParaRPr lang="zh-CN" altLang="en-US" sz="2800" dirty="0"/>
            </a:p>
          </p:txBody>
        </p:sp>
        <p:sp>
          <p:nvSpPr>
            <p:cNvPr id="83991" name="Rectangle 24"/>
            <p:cNvSpPr/>
            <p:nvPr/>
          </p:nvSpPr>
          <p:spPr>
            <a:xfrm>
              <a:off x="540" y="2916"/>
              <a:ext cx="693" cy="414"/>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ctr" hangingPunct="1">
                <a:buNone/>
              </a:pPr>
              <a:r>
                <a:rPr lang="en-US" altLang="zh-CN" sz="1800" dirty="0"/>
                <a:t>B</a:t>
              </a:r>
              <a:r>
                <a:rPr lang="zh-CN" altLang="en-US" sz="1800" dirty="0"/>
                <a:t>产品</a:t>
              </a:r>
              <a:endParaRPr lang="zh-CN" altLang="en-US" sz="1800" dirty="0"/>
            </a:p>
          </p:txBody>
        </p:sp>
        <p:sp>
          <p:nvSpPr>
            <p:cNvPr id="83992" name="Rectangle 25"/>
            <p:cNvSpPr/>
            <p:nvPr/>
          </p:nvSpPr>
          <p:spPr>
            <a:xfrm>
              <a:off x="3653" y="2501"/>
              <a:ext cx="883" cy="829"/>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fontAlgn="ctr" hangingPunct="1">
                <a:buNone/>
              </a:pPr>
              <a:endParaRPr lang="zh-CN" altLang="en-US" sz="2800" dirty="0"/>
            </a:p>
          </p:txBody>
        </p:sp>
        <p:sp>
          <p:nvSpPr>
            <p:cNvPr id="83993" name="Rectangle 26"/>
            <p:cNvSpPr/>
            <p:nvPr/>
          </p:nvSpPr>
          <p:spPr>
            <a:xfrm>
              <a:off x="2807" y="2501"/>
              <a:ext cx="846" cy="415"/>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fontAlgn="ctr" hangingPunct="1">
                <a:buNone/>
              </a:pPr>
              <a:r>
                <a:rPr lang="en-US" altLang="zh-CN" sz="1800" dirty="0"/>
                <a:t>15,960.00 </a:t>
              </a:r>
              <a:endParaRPr lang="en-US" altLang="zh-CN" sz="1800" dirty="0"/>
            </a:p>
          </p:txBody>
        </p:sp>
        <p:sp>
          <p:nvSpPr>
            <p:cNvPr id="83994" name="Rectangle 27"/>
            <p:cNvSpPr/>
            <p:nvPr/>
          </p:nvSpPr>
          <p:spPr>
            <a:xfrm>
              <a:off x="1914" y="2501"/>
              <a:ext cx="893" cy="415"/>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fontAlgn="ctr" hangingPunct="1">
                <a:buNone/>
              </a:pPr>
              <a:r>
                <a:rPr lang="en-US" altLang="zh-CN" sz="1800" dirty="0"/>
                <a:t>30</a:t>
              </a:r>
              <a:r>
                <a:rPr lang="zh-CN" altLang="en-US" sz="1800" dirty="0"/>
                <a:t>，</a:t>
              </a:r>
              <a:r>
                <a:rPr lang="en-US" altLang="zh-CN" sz="1800" dirty="0"/>
                <a:t>400.00 </a:t>
              </a:r>
              <a:endParaRPr lang="en-US" altLang="zh-CN" sz="1800" dirty="0"/>
            </a:p>
          </p:txBody>
        </p:sp>
        <p:sp>
          <p:nvSpPr>
            <p:cNvPr id="83995" name="Rectangle 28"/>
            <p:cNvSpPr/>
            <p:nvPr/>
          </p:nvSpPr>
          <p:spPr>
            <a:xfrm>
              <a:off x="1233" y="2501"/>
              <a:ext cx="681" cy="415"/>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fontAlgn="ctr" hangingPunct="1">
                <a:buNone/>
              </a:pPr>
              <a:r>
                <a:rPr lang="en-US" altLang="zh-CN" sz="1800" dirty="0"/>
                <a:t>100</a:t>
              </a:r>
              <a:r>
                <a:rPr lang="zh-CN" altLang="en-US" sz="1800" dirty="0"/>
                <a:t>台</a:t>
              </a:r>
              <a:endParaRPr lang="zh-CN" altLang="en-US" sz="1800" dirty="0"/>
            </a:p>
          </p:txBody>
        </p:sp>
        <p:sp>
          <p:nvSpPr>
            <p:cNvPr id="83996" name="Rectangle 29"/>
            <p:cNvSpPr/>
            <p:nvPr/>
          </p:nvSpPr>
          <p:spPr>
            <a:xfrm>
              <a:off x="540" y="2501"/>
              <a:ext cx="693" cy="415"/>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fontAlgn="ctr" hangingPunct="1">
                <a:buNone/>
              </a:pPr>
              <a:r>
                <a:rPr lang="en-US" altLang="zh-CN" sz="1800" dirty="0"/>
                <a:t>A</a:t>
              </a:r>
              <a:r>
                <a:rPr lang="zh-CN" altLang="en-US" sz="1800" dirty="0"/>
                <a:t>产品</a:t>
              </a:r>
              <a:endParaRPr lang="zh-CN" altLang="en-US" sz="1800" dirty="0"/>
            </a:p>
          </p:txBody>
        </p:sp>
        <p:sp>
          <p:nvSpPr>
            <p:cNvPr id="83997" name="Rectangle 30"/>
            <p:cNvSpPr/>
            <p:nvPr/>
          </p:nvSpPr>
          <p:spPr>
            <a:xfrm>
              <a:off x="4536" y="2063"/>
              <a:ext cx="900" cy="438"/>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buNone/>
              </a:pPr>
              <a:r>
                <a:rPr lang="zh-CN" altLang="en-US" sz="1800" dirty="0"/>
                <a:t>合       计</a:t>
              </a:r>
              <a:endParaRPr lang="zh-CN" altLang="en-US" sz="1800" dirty="0"/>
            </a:p>
          </p:txBody>
        </p:sp>
        <p:sp>
          <p:nvSpPr>
            <p:cNvPr id="83998" name="Rectangle 31"/>
            <p:cNvSpPr/>
            <p:nvPr/>
          </p:nvSpPr>
          <p:spPr>
            <a:xfrm>
              <a:off x="3653" y="2063"/>
              <a:ext cx="883" cy="438"/>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buNone/>
              </a:pPr>
              <a:r>
                <a:rPr lang="zh-CN" altLang="en-US" sz="1800" dirty="0"/>
                <a:t>制造费用</a:t>
              </a:r>
              <a:endParaRPr lang="zh-CN" altLang="en-US" sz="1800" dirty="0"/>
            </a:p>
          </p:txBody>
        </p:sp>
        <p:sp>
          <p:nvSpPr>
            <p:cNvPr id="83999" name="Rectangle 32"/>
            <p:cNvSpPr/>
            <p:nvPr/>
          </p:nvSpPr>
          <p:spPr>
            <a:xfrm>
              <a:off x="2807" y="2063"/>
              <a:ext cx="846" cy="438"/>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buNone/>
              </a:pPr>
              <a:r>
                <a:rPr lang="zh-CN" altLang="en-US" sz="1800" dirty="0"/>
                <a:t>直接人工</a:t>
              </a:r>
              <a:endParaRPr lang="zh-CN" altLang="en-US" sz="1800" dirty="0"/>
            </a:p>
          </p:txBody>
        </p:sp>
        <p:sp>
          <p:nvSpPr>
            <p:cNvPr id="84000" name="Rectangle 33"/>
            <p:cNvSpPr/>
            <p:nvPr/>
          </p:nvSpPr>
          <p:spPr>
            <a:xfrm>
              <a:off x="1914" y="2063"/>
              <a:ext cx="893" cy="438"/>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buNone/>
              </a:pPr>
              <a:r>
                <a:rPr lang="zh-CN" altLang="en-US" sz="1800" dirty="0"/>
                <a:t>直接材料</a:t>
              </a:r>
              <a:endParaRPr lang="zh-CN" altLang="en-US" sz="1800" dirty="0"/>
            </a:p>
          </p:txBody>
        </p:sp>
        <p:sp>
          <p:nvSpPr>
            <p:cNvPr id="84001" name="Rectangle 34"/>
            <p:cNvSpPr/>
            <p:nvPr/>
          </p:nvSpPr>
          <p:spPr>
            <a:xfrm>
              <a:off x="1233" y="2063"/>
              <a:ext cx="681" cy="438"/>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buNone/>
              </a:pPr>
              <a:r>
                <a:rPr lang="zh-CN" altLang="en-US" sz="1800" dirty="0"/>
                <a:t>完工产</a:t>
              </a:r>
              <a:endParaRPr lang="zh-CN" altLang="en-US" sz="1800" dirty="0"/>
            </a:p>
            <a:p>
              <a:pPr marL="0" lvl="0" indent="0" algn="ctr" eaLnBrk="1" hangingPunct="1">
                <a:buNone/>
              </a:pPr>
              <a:r>
                <a:rPr lang="zh-CN" altLang="en-US" sz="1800" dirty="0"/>
                <a:t>品数量</a:t>
              </a:r>
              <a:endParaRPr lang="zh-CN" altLang="en-US" sz="1800" dirty="0"/>
            </a:p>
          </p:txBody>
        </p:sp>
        <p:sp>
          <p:nvSpPr>
            <p:cNvPr id="84002" name="Rectangle 35"/>
            <p:cNvSpPr/>
            <p:nvPr/>
          </p:nvSpPr>
          <p:spPr>
            <a:xfrm>
              <a:off x="540" y="2063"/>
              <a:ext cx="693" cy="438"/>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buNone/>
              </a:pPr>
              <a:r>
                <a:rPr lang="zh-CN" altLang="en-US" sz="1800" dirty="0"/>
                <a:t>产品名称</a:t>
              </a:r>
              <a:endParaRPr lang="zh-CN" altLang="en-US" sz="1800" dirty="0"/>
            </a:p>
          </p:txBody>
        </p:sp>
        <p:sp>
          <p:nvSpPr>
            <p:cNvPr id="84003" name="Line 36"/>
            <p:cNvSpPr/>
            <p:nvPr/>
          </p:nvSpPr>
          <p:spPr>
            <a:xfrm>
              <a:off x="540" y="2063"/>
              <a:ext cx="4896" cy="0"/>
            </a:xfrm>
            <a:prstGeom prst="line">
              <a:avLst/>
            </a:prstGeom>
            <a:ln w="28575" cap="sq" cmpd="sng">
              <a:solidFill>
                <a:schemeClr val="tx1"/>
              </a:solidFill>
              <a:prstDash val="solid"/>
              <a:headEnd type="none" w="med" len="med"/>
              <a:tailEnd type="none" w="med" len="med"/>
            </a:ln>
          </p:spPr>
        </p:sp>
        <p:sp>
          <p:nvSpPr>
            <p:cNvPr id="84004" name="Line 37"/>
            <p:cNvSpPr/>
            <p:nvPr/>
          </p:nvSpPr>
          <p:spPr>
            <a:xfrm>
              <a:off x="540" y="2501"/>
              <a:ext cx="4896" cy="0"/>
            </a:xfrm>
            <a:prstGeom prst="line">
              <a:avLst/>
            </a:prstGeom>
            <a:ln w="12700" cap="flat" cmpd="sng">
              <a:solidFill>
                <a:schemeClr val="tx1"/>
              </a:solidFill>
              <a:prstDash val="solid"/>
              <a:headEnd type="none" w="med" len="med"/>
              <a:tailEnd type="none" w="med" len="med"/>
            </a:ln>
          </p:spPr>
        </p:sp>
        <p:sp>
          <p:nvSpPr>
            <p:cNvPr id="84005" name="Line 38"/>
            <p:cNvSpPr/>
            <p:nvPr/>
          </p:nvSpPr>
          <p:spPr>
            <a:xfrm>
              <a:off x="540" y="2916"/>
              <a:ext cx="3113" cy="0"/>
            </a:xfrm>
            <a:prstGeom prst="line">
              <a:avLst/>
            </a:prstGeom>
            <a:ln w="12700" cap="flat" cmpd="sng">
              <a:solidFill>
                <a:schemeClr val="tx1"/>
              </a:solidFill>
              <a:prstDash val="solid"/>
              <a:headEnd type="none" w="med" len="med"/>
              <a:tailEnd type="none" w="med" len="med"/>
            </a:ln>
          </p:spPr>
        </p:sp>
        <p:sp>
          <p:nvSpPr>
            <p:cNvPr id="84006" name="Line 39"/>
            <p:cNvSpPr/>
            <p:nvPr/>
          </p:nvSpPr>
          <p:spPr>
            <a:xfrm>
              <a:off x="540" y="3330"/>
              <a:ext cx="4896" cy="0"/>
            </a:xfrm>
            <a:prstGeom prst="line">
              <a:avLst/>
            </a:prstGeom>
            <a:ln w="12700" cap="flat" cmpd="sng">
              <a:solidFill>
                <a:schemeClr val="tx1"/>
              </a:solidFill>
              <a:prstDash val="solid"/>
              <a:headEnd type="none" w="med" len="med"/>
              <a:tailEnd type="none" w="med" len="med"/>
            </a:ln>
          </p:spPr>
        </p:sp>
        <p:sp>
          <p:nvSpPr>
            <p:cNvPr id="84007" name="Line 40"/>
            <p:cNvSpPr/>
            <p:nvPr/>
          </p:nvSpPr>
          <p:spPr>
            <a:xfrm>
              <a:off x="1233" y="2063"/>
              <a:ext cx="0" cy="1681"/>
            </a:xfrm>
            <a:prstGeom prst="line">
              <a:avLst/>
            </a:prstGeom>
            <a:ln w="12700" cap="flat" cmpd="sng">
              <a:solidFill>
                <a:schemeClr val="tx1"/>
              </a:solidFill>
              <a:prstDash val="solid"/>
              <a:headEnd type="none" w="med" len="med"/>
              <a:tailEnd type="none" w="med" len="med"/>
            </a:ln>
          </p:spPr>
        </p:sp>
        <p:sp>
          <p:nvSpPr>
            <p:cNvPr id="84008" name="Line 41"/>
            <p:cNvSpPr/>
            <p:nvPr/>
          </p:nvSpPr>
          <p:spPr>
            <a:xfrm>
              <a:off x="1914" y="2063"/>
              <a:ext cx="0" cy="1681"/>
            </a:xfrm>
            <a:prstGeom prst="line">
              <a:avLst/>
            </a:prstGeom>
            <a:ln w="12700" cap="flat" cmpd="sng">
              <a:solidFill>
                <a:schemeClr val="tx1"/>
              </a:solidFill>
              <a:prstDash val="solid"/>
              <a:headEnd type="none" w="med" len="med"/>
              <a:tailEnd type="none" w="med" len="med"/>
            </a:ln>
          </p:spPr>
        </p:sp>
        <p:sp>
          <p:nvSpPr>
            <p:cNvPr id="84009" name="Line 42"/>
            <p:cNvSpPr/>
            <p:nvPr/>
          </p:nvSpPr>
          <p:spPr>
            <a:xfrm>
              <a:off x="2807" y="2063"/>
              <a:ext cx="0" cy="1681"/>
            </a:xfrm>
            <a:prstGeom prst="line">
              <a:avLst/>
            </a:prstGeom>
            <a:ln w="12700" cap="flat" cmpd="sng">
              <a:solidFill>
                <a:schemeClr val="tx1"/>
              </a:solidFill>
              <a:prstDash val="solid"/>
              <a:headEnd type="none" w="med" len="med"/>
              <a:tailEnd type="none" w="med" len="med"/>
            </a:ln>
          </p:spPr>
        </p:sp>
        <p:sp>
          <p:nvSpPr>
            <p:cNvPr id="84010" name="Line 43"/>
            <p:cNvSpPr/>
            <p:nvPr/>
          </p:nvSpPr>
          <p:spPr>
            <a:xfrm>
              <a:off x="3653" y="2063"/>
              <a:ext cx="0" cy="1681"/>
            </a:xfrm>
            <a:prstGeom prst="line">
              <a:avLst/>
            </a:prstGeom>
            <a:ln w="12700" cap="flat" cmpd="sng">
              <a:solidFill>
                <a:schemeClr val="tx1"/>
              </a:solidFill>
              <a:prstDash val="solid"/>
              <a:headEnd type="none" w="med" len="med"/>
              <a:tailEnd type="none" w="med" len="med"/>
            </a:ln>
          </p:spPr>
        </p:sp>
        <p:sp>
          <p:nvSpPr>
            <p:cNvPr id="84011" name="Line 44"/>
            <p:cNvSpPr/>
            <p:nvPr/>
          </p:nvSpPr>
          <p:spPr>
            <a:xfrm>
              <a:off x="4536" y="2063"/>
              <a:ext cx="0" cy="1681"/>
            </a:xfrm>
            <a:prstGeom prst="line">
              <a:avLst/>
            </a:prstGeom>
            <a:ln w="12700" cap="flat" cmpd="sng">
              <a:solidFill>
                <a:schemeClr val="tx1"/>
              </a:solidFill>
              <a:prstDash val="solid"/>
              <a:headEnd type="none" w="med" len="med"/>
              <a:tailEnd type="none" w="med" len="med"/>
            </a:ln>
          </p:spPr>
        </p:sp>
        <p:sp>
          <p:nvSpPr>
            <p:cNvPr id="84012" name="Line 45"/>
            <p:cNvSpPr/>
            <p:nvPr/>
          </p:nvSpPr>
          <p:spPr>
            <a:xfrm>
              <a:off x="4536" y="3744"/>
              <a:ext cx="900" cy="0"/>
            </a:xfrm>
            <a:prstGeom prst="line">
              <a:avLst/>
            </a:prstGeom>
            <a:ln w="19050" cap="flat" cmpd="sng">
              <a:solidFill>
                <a:schemeClr val="tx1"/>
              </a:solidFill>
              <a:prstDash val="solid"/>
              <a:headEnd type="none" w="med" len="med"/>
              <a:tailEnd type="none" w="med" len="med"/>
            </a:ln>
          </p:spPr>
        </p:sp>
        <p:sp>
          <p:nvSpPr>
            <p:cNvPr id="84013" name="Line 46"/>
            <p:cNvSpPr/>
            <p:nvPr/>
          </p:nvSpPr>
          <p:spPr>
            <a:xfrm>
              <a:off x="540" y="3744"/>
              <a:ext cx="3996" cy="0"/>
            </a:xfrm>
            <a:prstGeom prst="line">
              <a:avLst/>
            </a:prstGeom>
            <a:ln w="28575" cap="sq" cmpd="sng">
              <a:solidFill>
                <a:schemeClr val="tx1"/>
              </a:solidFill>
              <a:prstDash val="solid"/>
              <a:headEnd type="none" w="med" len="med"/>
              <a:tailEnd type="none" w="med" len="med"/>
            </a:ln>
          </p:spPr>
        </p:sp>
        <p:sp>
          <p:nvSpPr>
            <p:cNvPr id="84014" name="AutoShape 47"/>
            <p:cNvSpPr/>
            <p:nvPr/>
          </p:nvSpPr>
          <p:spPr>
            <a:xfrm>
              <a:off x="3696" y="2568"/>
              <a:ext cx="56" cy="732"/>
            </a:xfrm>
            <a:prstGeom prst="rightBrace">
              <a:avLst>
                <a:gd name="adj1" fmla="val 108928"/>
                <a:gd name="adj2" fmla="val 50000"/>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
          <p:nvSpPr>
            <p:cNvPr id="84015" name="Text Box 48"/>
            <p:cNvSpPr txBox="1"/>
            <p:nvPr/>
          </p:nvSpPr>
          <p:spPr>
            <a:xfrm>
              <a:off x="3768" y="2844"/>
              <a:ext cx="146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18</a:t>
              </a:r>
              <a:r>
                <a:rPr lang="zh-CN" altLang="en-US" sz="1800" dirty="0">
                  <a:latin typeface="Times New Roman" panose="02020603050405020304" pitchFamily="18" charset="0"/>
                </a:rPr>
                <a:t>，</a:t>
              </a:r>
              <a:r>
                <a:rPr lang="en-US" altLang="zh-CN" sz="1800" dirty="0">
                  <a:latin typeface="Times New Roman" panose="02020603050405020304" pitchFamily="18" charset="0"/>
                </a:rPr>
                <a:t>500.00</a:t>
              </a:r>
              <a:endParaRPr lang="en-US" altLang="zh-CN" sz="1800" dirty="0">
                <a:latin typeface="Times New Roman" panose="02020603050405020304" pitchFamily="18" charset="0"/>
              </a:endParaRP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373764">
                                            <p:txEl>
                                              <p:charRg st="0" end="11"/>
                                            </p:txEl>
                                          </p:spTgt>
                                        </p:tgtEl>
                                        <p:attrNameLst>
                                          <p:attrName>style.visibility</p:attrName>
                                        </p:attrNameLst>
                                      </p:cBhvr>
                                      <p:to>
                                        <p:strVal val="visible"/>
                                      </p:to>
                                    </p:set>
                                    <p:anim to="" calcmode="lin" valueType="num">
                                      <p:cBhvr>
                                        <p:cTn id="7" dur="1" fill="hold"/>
                                        <p:tgtEl>
                                          <p:spTgt spid="373764">
                                            <p:txEl>
                                              <p:charRg st="0" end="11"/>
                                            </p:txEl>
                                          </p:spTgt>
                                        </p:tgtEl>
                                        <p:attrNameLst>
                                          <p:attrName>style.visibility</p:attrName>
                                        </p:attrNameLst>
                                      </p:cBhvr>
                                    </p:anim>
                                  </p:childTnLst>
                                </p:cTn>
                              </p:par>
                            </p:childTnLst>
                          </p:cTn>
                        </p:par>
                        <p:par>
                          <p:cTn id="8" fill="hold">
                            <p:stCondLst>
                              <p:cond delay="500"/>
                            </p:stCondLst>
                            <p:childTnLst>
                              <p:par>
                                <p:cTn id="9" presetID="24" presetClass="entr" presetSubtype="0" fill="hold" grpId="0" nodeType="afterEffect">
                                  <p:stCondLst>
                                    <p:cond delay="0"/>
                                  </p:stCondLst>
                                  <p:childTnLst>
                                    <p:set>
                                      <p:cBhvr>
                                        <p:cTn id="10" dur="1" fill="hold">
                                          <p:stCondLst>
                                            <p:cond delay="499"/>
                                          </p:stCondLst>
                                        </p:cTn>
                                        <p:tgtEl>
                                          <p:spTgt spid="373764">
                                            <p:txEl>
                                              <p:charRg st="11" end="19"/>
                                            </p:txEl>
                                          </p:spTgt>
                                        </p:tgtEl>
                                        <p:attrNameLst>
                                          <p:attrName>style.visibility</p:attrName>
                                        </p:attrNameLst>
                                      </p:cBhvr>
                                      <p:to>
                                        <p:strVal val="visible"/>
                                      </p:to>
                                    </p:set>
                                    <p:anim to="" calcmode="lin" valueType="num">
                                      <p:cBhvr>
                                        <p:cTn id="11" dur="1" fill="hold"/>
                                        <p:tgtEl>
                                          <p:spTgt spid="373764">
                                            <p:txEl>
                                              <p:charRg st="11" end="19"/>
                                            </p:txEl>
                                          </p:spTgt>
                                        </p:tgtEl>
                                        <p:attrNameLst>
                                          <p:attrName>style.visibility</p:attrName>
                                        </p:attrNameLst>
                                      </p:cBhvr>
                                    </p:anim>
                                  </p:childTnLst>
                                </p:cTn>
                              </p:par>
                            </p:childTnLst>
                          </p:cTn>
                        </p:par>
                        <p:par>
                          <p:cTn id="12" fill="hold">
                            <p:stCondLst>
                              <p:cond delay="1000"/>
                            </p:stCondLst>
                            <p:childTnLst>
                              <p:par>
                                <p:cTn id="13" presetID="24" presetClass="entr" presetSubtype="0" fill="hold" grpId="0" nodeType="afterEffect">
                                  <p:stCondLst>
                                    <p:cond delay="0"/>
                                  </p:stCondLst>
                                  <p:childTnLst>
                                    <p:set>
                                      <p:cBhvr>
                                        <p:cTn id="14" dur="1" fill="hold">
                                          <p:stCondLst>
                                            <p:cond delay="499"/>
                                          </p:stCondLst>
                                        </p:cTn>
                                        <p:tgtEl>
                                          <p:spTgt spid="373764">
                                            <p:txEl>
                                              <p:charRg st="19" end="48"/>
                                            </p:txEl>
                                          </p:spTgt>
                                        </p:tgtEl>
                                        <p:attrNameLst>
                                          <p:attrName>style.visibility</p:attrName>
                                        </p:attrNameLst>
                                      </p:cBhvr>
                                      <p:to>
                                        <p:strVal val="visible"/>
                                      </p:to>
                                    </p:set>
                                    <p:anim to="" calcmode="lin" valueType="num">
                                      <p:cBhvr>
                                        <p:cTn id="15" dur="1" fill="hold"/>
                                        <p:tgtEl>
                                          <p:spTgt spid="373764">
                                            <p:txEl>
                                              <p:charRg st="19" end="48"/>
                                            </p:txEl>
                                          </p:spTgt>
                                        </p:tgtEl>
                                        <p:attrNameLst>
                                          <p:attrName>style.visibility</p:attrName>
                                        </p:attrNameLst>
                                      </p:cBhvr>
                                    </p:anim>
                                  </p:childTnLst>
                                </p:cTn>
                              </p:par>
                            </p:childTnLst>
                          </p:cTn>
                        </p:par>
                        <p:par>
                          <p:cTn id="16" fill="hold">
                            <p:stCondLst>
                              <p:cond delay="1500"/>
                            </p:stCondLst>
                            <p:childTnLst>
                              <p:par>
                                <p:cTn id="17" presetID="24" presetClass="entr" presetSubtype="0" fill="hold" grpId="0" nodeType="afterEffect">
                                  <p:stCondLst>
                                    <p:cond delay="0"/>
                                  </p:stCondLst>
                                  <p:childTnLst>
                                    <p:set>
                                      <p:cBhvr>
                                        <p:cTn id="18" dur="1" fill="hold">
                                          <p:stCondLst>
                                            <p:cond delay="499"/>
                                          </p:stCondLst>
                                        </p:cTn>
                                        <p:tgtEl>
                                          <p:spTgt spid="373764">
                                            <p:txEl>
                                              <p:charRg st="48" end="92"/>
                                            </p:txEl>
                                          </p:spTgt>
                                        </p:tgtEl>
                                        <p:attrNameLst>
                                          <p:attrName>style.visibility</p:attrName>
                                        </p:attrNameLst>
                                      </p:cBhvr>
                                      <p:to>
                                        <p:strVal val="visible"/>
                                      </p:to>
                                    </p:set>
                                    <p:anim to="" calcmode="lin" valueType="num">
                                      <p:cBhvr>
                                        <p:cTn id="19" dur="1" fill="hold"/>
                                        <p:tgtEl>
                                          <p:spTgt spid="373764">
                                            <p:txEl>
                                              <p:charRg st="48" end="92"/>
                                            </p:txEl>
                                          </p:spTgt>
                                        </p:tgtEl>
                                        <p:attrNameLst>
                                          <p:attrName>style.visibility</p:attrName>
                                        </p:attrNameLst>
                                      </p:cBhvr>
                                    </p:anim>
                                  </p:childTnLst>
                                </p:cTn>
                              </p:par>
                            </p:childTnLst>
                          </p:cTn>
                        </p:par>
                        <p:par>
                          <p:cTn id="20" fill="hold">
                            <p:stCondLst>
                              <p:cond delay="2000"/>
                            </p:stCondLst>
                            <p:childTnLst>
                              <p:par>
                                <p:cTn id="21" presetID="24" presetClass="entr" presetSubtype="0" fill="hold" grpId="0" nodeType="afterEffect">
                                  <p:stCondLst>
                                    <p:cond delay="0"/>
                                  </p:stCondLst>
                                  <p:childTnLst>
                                    <p:set>
                                      <p:cBhvr>
                                        <p:cTn id="22" dur="1" fill="hold">
                                          <p:stCondLst>
                                            <p:cond delay="499"/>
                                          </p:stCondLst>
                                        </p:cTn>
                                        <p:tgtEl>
                                          <p:spTgt spid="373764">
                                            <p:txEl>
                                              <p:charRg st="92" end="129"/>
                                            </p:txEl>
                                          </p:spTgt>
                                        </p:tgtEl>
                                        <p:attrNameLst>
                                          <p:attrName>style.visibility</p:attrName>
                                        </p:attrNameLst>
                                      </p:cBhvr>
                                      <p:to>
                                        <p:strVal val="visible"/>
                                      </p:to>
                                    </p:set>
                                    <p:anim to="" calcmode="lin" valueType="num">
                                      <p:cBhvr>
                                        <p:cTn id="23" dur="1" fill="hold"/>
                                        <p:tgtEl>
                                          <p:spTgt spid="373764">
                                            <p:txEl>
                                              <p:charRg st="92" end="129"/>
                                            </p:txEl>
                                          </p:spTgt>
                                        </p:tgtEl>
                                        <p:attrNameLst>
                                          <p:attrName>style.visibility</p:attrName>
                                        </p:attrNameLst>
                                      </p:cBhvr>
                                    </p:anim>
                                  </p:childTnLst>
                                </p:cTn>
                              </p:par>
                            </p:childTnLst>
                          </p:cTn>
                        </p:par>
                        <p:par>
                          <p:cTn id="24" fill="hold">
                            <p:stCondLst>
                              <p:cond delay="2500"/>
                            </p:stCondLst>
                            <p:childTnLst>
                              <p:par>
                                <p:cTn id="25" presetID="24" presetClass="entr" presetSubtype="0" fill="hold" grpId="0" nodeType="afterEffect">
                                  <p:stCondLst>
                                    <p:cond delay="0"/>
                                  </p:stCondLst>
                                  <p:childTnLst>
                                    <p:set>
                                      <p:cBhvr>
                                        <p:cTn id="26" dur="1" fill="hold">
                                          <p:stCondLst>
                                            <p:cond delay="499"/>
                                          </p:stCondLst>
                                        </p:cTn>
                                        <p:tgtEl>
                                          <p:spTgt spid="373764">
                                            <p:txEl>
                                              <p:charRg st="129" end="163"/>
                                            </p:txEl>
                                          </p:spTgt>
                                        </p:tgtEl>
                                        <p:attrNameLst>
                                          <p:attrName>style.visibility</p:attrName>
                                        </p:attrNameLst>
                                      </p:cBhvr>
                                      <p:to>
                                        <p:strVal val="visible"/>
                                      </p:to>
                                    </p:set>
                                    <p:anim to="" calcmode="lin" valueType="num">
                                      <p:cBhvr>
                                        <p:cTn id="27" dur="1" fill="hold"/>
                                        <p:tgtEl>
                                          <p:spTgt spid="373764">
                                            <p:txEl>
                                              <p:charRg st="129" end="163"/>
                                            </p:txEl>
                                          </p:spTgt>
                                        </p:tgtEl>
                                        <p:attrNameLst>
                                          <p:attrName>style.visibility</p:attrName>
                                        </p:attrNameLst>
                                      </p:cBhvr>
                                    </p:anim>
                                  </p:childTnLst>
                                </p:cTn>
                              </p:par>
                            </p:childTnLst>
                          </p:cTn>
                        </p:par>
                        <p:par>
                          <p:cTn id="28" fill="hold">
                            <p:stCondLst>
                              <p:cond delay="3000"/>
                            </p:stCondLst>
                            <p:childTnLst>
                              <p:par>
                                <p:cTn id="29" presetID="18" presetClass="entr" presetSubtype="12"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strips(downLeft)">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64" grpId="0" advAuto="100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74788" name="Rectangle 4"/>
          <p:cNvSpPr/>
          <p:nvPr/>
        </p:nvSpPr>
        <p:spPr>
          <a:xfrm>
            <a:off x="179388" y="1360488"/>
            <a:ext cx="8420100" cy="6172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609600" lvl="0" indent="-609600" eaLnBrk="1" hangingPunct="1">
              <a:buNone/>
            </a:pPr>
            <a:r>
              <a:rPr lang="zh-CN" altLang="en-US" sz="1800" dirty="0"/>
              <a:t>（</a:t>
            </a:r>
            <a:r>
              <a:rPr lang="en-US" altLang="zh-CN" sz="1800" dirty="0"/>
              <a:t>2</a:t>
            </a:r>
            <a:r>
              <a:rPr lang="zh-CN" altLang="en-US" sz="1800" dirty="0"/>
              <a:t>）登记</a:t>
            </a:r>
            <a:r>
              <a:rPr lang="en-US" altLang="zh-CN" sz="1800" dirty="0"/>
              <a:t>A</a:t>
            </a:r>
            <a:r>
              <a:rPr lang="zh-CN" altLang="en-US" sz="1800" dirty="0"/>
              <a:t>、</a:t>
            </a:r>
            <a:r>
              <a:rPr lang="en-US" altLang="zh-CN" sz="1800" dirty="0"/>
              <a:t>B</a:t>
            </a:r>
            <a:r>
              <a:rPr lang="zh-CN" altLang="en-US" sz="1800" dirty="0"/>
              <a:t>产品生产名细分类账户。见图表</a:t>
            </a:r>
            <a:r>
              <a:rPr lang="en-US" altLang="zh-CN" sz="1800" dirty="0"/>
              <a:t>3-3</a:t>
            </a:r>
            <a:r>
              <a:rPr lang="zh-CN" altLang="en-US" sz="1800" dirty="0"/>
              <a:t>、</a:t>
            </a:r>
            <a:r>
              <a:rPr lang="en-US" altLang="zh-CN" sz="1800" dirty="0"/>
              <a:t>3-4</a:t>
            </a:r>
            <a:r>
              <a:rPr lang="zh-CN" altLang="en-US" sz="1800" dirty="0"/>
              <a:t>、</a:t>
            </a:r>
            <a:r>
              <a:rPr lang="en-US" altLang="zh-CN" sz="1800" dirty="0"/>
              <a:t>3-5</a:t>
            </a:r>
            <a:r>
              <a:rPr lang="zh-CN" altLang="en-US" sz="1800" dirty="0"/>
              <a:t>。</a:t>
            </a:r>
            <a:endParaRPr lang="zh-CN" altLang="en-US" sz="1800" dirty="0"/>
          </a:p>
          <a:p>
            <a:pPr marL="609600" lvl="0" indent="-609600" eaLnBrk="1" hangingPunct="1">
              <a:buNone/>
            </a:pPr>
            <a:r>
              <a:rPr lang="zh-CN" altLang="en-US" sz="1800" dirty="0"/>
              <a:t>                             图表</a:t>
            </a:r>
            <a:r>
              <a:rPr lang="en-US" altLang="zh-CN" sz="1800" dirty="0"/>
              <a:t>3-3	</a:t>
            </a:r>
            <a:r>
              <a:rPr lang="en-US" altLang="zh-CN" sz="1800" dirty="0">
                <a:latin typeface="Times New Roman" panose="02020603050405020304" pitchFamily="18" charset="0"/>
              </a:rPr>
              <a:t>“</a:t>
            </a:r>
            <a:r>
              <a:rPr lang="zh-CN" altLang="en-US" sz="1800" dirty="0"/>
              <a:t>生产成本</a:t>
            </a:r>
            <a:r>
              <a:rPr lang="zh-CN" altLang="en-US" sz="1800" dirty="0">
                <a:latin typeface="Times New Roman" panose="02020603050405020304" pitchFamily="18" charset="0"/>
              </a:rPr>
              <a:t>”</a:t>
            </a:r>
            <a:r>
              <a:rPr lang="zh-CN" altLang="en-US" sz="1800" dirty="0"/>
              <a:t>名细分类账        产品品种：</a:t>
            </a:r>
            <a:r>
              <a:rPr lang="en-US" altLang="zh-CN" sz="1800" dirty="0"/>
              <a:t>A</a:t>
            </a:r>
            <a:r>
              <a:rPr lang="zh-CN" altLang="en-US" sz="1800" dirty="0"/>
              <a:t>产品</a:t>
            </a:r>
            <a:endParaRPr lang="zh-CN" altLang="en-US" sz="1800" dirty="0"/>
          </a:p>
        </p:txBody>
      </p:sp>
      <p:grpSp>
        <p:nvGrpSpPr>
          <p:cNvPr id="2" name="Group 5"/>
          <p:cNvGrpSpPr/>
          <p:nvPr/>
        </p:nvGrpSpPr>
        <p:grpSpPr>
          <a:xfrm>
            <a:off x="514350" y="2133600"/>
            <a:ext cx="8896350" cy="4192588"/>
            <a:chOff x="324" y="888"/>
            <a:chExt cx="5604" cy="3156"/>
          </a:xfrm>
        </p:grpSpPr>
        <p:sp>
          <p:nvSpPr>
            <p:cNvPr id="84997" name="Line 6"/>
            <p:cNvSpPr/>
            <p:nvPr/>
          </p:nvSpPr>
          <p:spPr>
            <a:xfrm>
              <a:off x="324" y="888"/>
              <a:ext cx="5340" cy="0"/>
            </a:xfrm>
            <a:prstGeom prst="line">
              <a:avLst/>
            </a:prstGeom>
            <a:ln w="19050" cap="flat" cmpd="sng">
              <a:solidFill>
                <a:schemeClr val="tx1"/>
              </a:solidFill>
              <a:prstDash val="solid"/>
              <a:headEnd type="none" w="med" len="med"/>
              <a:tailEnd type="none" w="med" len="med"/>
            </a:ln>
          </p:spPr>
        </p:sp>
        <p:sp>
          <p:nvSpPr>
            <p:cNvPr id="84998" name="Line 7"/>
            <p:cNvSpPr/>
            <p:nvPr/>
          </p:nvSpPr>
          <p:spPr>
            <a:xfrm>
              <a:off x="348" y="4020"/>
              <a:ext cx="5340" cy="0"/>
            </a:xfrm>
            <a:prstGeom prst="line">
              <a:avLst/>
            </a:prstGeom>
            <a:ln w="19050" cap="flat" cmpd="sng">
              <a:solidFill>
                <a:schemeClr val="tx1"/>
              </a:solidFill>
              <a:prstDash val="solid"/>
              <a:headEnd type="none" w="med" len="med"/>
              <a:tailEnd type="none" w="med" len="med"/>
            </a:ln>
          </p:spPr>
        </p:sp>
        <p:sp>
          <p:nvSpPr>
            <p:cNvPr id="84999" name="Line 8"/>
            <p:cNvSpPr/>
            <p:nvPr/>
          </p:nvSpPr>
          <p:spPr>
            <a:xfrm>
              <a:off x="360" y="1872"/>
              <a:ext cx="5388" cy="0"/>
            </a:xfrm>
            <a:prstGeom prst="line">
              <a:avLst/>
            </a:prstGeom>
            <a:ln w="9525" cap="flat" cmpd="sng">
              <a:solidFill>
                <a:schemeClr val="tx1"/>
              </a:solidFill>
              <a:prstDash val="solid"/>
              <a:headEnd type="none" w="med" len="med"/>
              <a:tailEnd type="none" w="med" len="med"/>
            </a:ln>
          </p:spPr>
        </p:sp>
        <p:sp>
          <p:nvSpPr>
            <p:cNvPr id="85000" name="Line 9"/>
            <p:cNvSpPr/>
            <p:nvPr/>
          </p:nvSpPr>
          <p:spPr>
            <a:xfrm>
              <a:off x="336" y="3732"/>
              <a:ext cx="5388" cy="0"/>
            </a:xfrm>
            <a:prstGeom prst="line">
              <a:avLst/>
            </a:prstGeom>
            <a:ln w="9525" cap="flat" cmpd="sng">
              <a:solidFill>
                <a:schemeClr val="tx1"/>
              </a:solidFill>
              <a:prstDash val="solid"/>
              <a:headEnd type="none" w="med" len="med"/>
              <a:tailEnd type="none" w="med" len="med"/>
            </a:ln>
          </p:spPr>
        </p:sp>
        <p:sp>
          <p:nvSpPr>
            <p:cNvPr id="85001" name="Line 10"/>
            <p:cNvSpPr/>
            <p:nvPr/>
          </p:nvSpPr>
          <p:spPr>
            <a:xfrm>
              <a:off x="1152" y="888"/>
              <a:ext cx="0" cy="3132"/>
            </a:xfrm>
            <a:prstGeom prst="line">
              <a:avLst/>
            </a:prstGeom>
            <a:ln w="9525" cap="flat" cmpd="sng">
              <a:solidFill>
                <a:schemeClr val="tx1"/>
              </a:solidFill>
              <a:prstDash val="solid"/>
              <a:headEnd type="none" w="med" len="med"/>
              <a:tailEnd type="none" w="med" len="med"/>
            </a:ln>
          </p:spPr>
        </p:sp>
        <p:sp>
          <p:nvSpPr>
            <p:cNvPr id="85002" name="Line 11"/>
            <p:cNvSpPr/>
            <p:nvPr/>
          </p:nvSpPr>
          <p:spPr>
            <a:xfrm>
              <a:off x="1440" y="888"/>
              <a:ext cx="0" cy="3132"/>
            </a:xfrm>
            <a:prstGeom prst="line">
              <a:avLst/>
            </a:prstGeom>
            <a:ln w="9525" cap="flat" cmpd="sng">
              <a:solidFill>
                <a:schemeClr val="tx1"/>
              </a:solidFill>
              <a:prstDash val="solid"/>
              <a:headEnd type="none" w="med" len="med"/>
              <a:tailEnd type="none" w="med" len="med"/>
            </a:ln>
          </p:spPr>
        </p:sp>
        <p:sp>
          <p:nvSpPr>
            <p:cNvPr id="85003" name="Line 12"/>
            <p:cNvSpPr/>
            <p:nvPr/>
          </p:nvSpPr>
          <p:spPr>
            <a:xfrm>
              <a:off x="5172" y="900"/>
              <a:ext cx="0" cy="3132"/>
            </a:xfrm>
            <a:prstGeom prst="line">
              <a:avLst/>
            </a:prstGeom>
            <a:ln w="9525" cap="flat" cmpd="sng">
              <a:solidFill>
                <a:schemeClr val="tx1"/>
              </a:solidFill>
              <a:prstDash val="solid"/>
              <a:headEnd type="none" w="med" len="med"/>
              <a:tailEnd type="none" w="med" len="med"/>
            </a:ln>
          </p:spPr>
        </p:sp>
        <p:sp>
          <p:nvSpPr>
            <p:cNvPr id="85004" name="Line 13"/>
            <p:cNvSpPr/>
            <p:nvPr/>
          </p:nvSpPr>
          <p:spPr>
            <a:xfrm>
              <a:off x="4968" y="900"/>
              <a:ext cx="0" cy="3132"/>
            </a:xfrm>
            <a:prstGeom prst="line">
              <a:avLst/>
            </a:prstGeom>
            <a:ln w="9525" cap="flat" cmpd="sng">
              <a:solidFill>
                <a:schemeClr val="tx1"/>
              </a:solidFill>
              <a:prstDash val="solid"/>
              <a:headEnd type="none" w="med" len="med"/>
              <a:tailEnd type="none" w="med" len="med"/>
            </a:ln>
          </p:spPr>
        </p:sp>
        <p:sp>
          <p:nvSpPr>
            <p:cNvPr id="85005" name="Line 14"/>
            <p:cNvSpPr/>
            <p:nvPr/>
          </p:nvSpPr>
          <p:spPr>
            <a:xfrm>
              <a:off x="4596" y="888"/>
              <a:ext cx="0" cy="3132"/>
            </a:xfrm>
            <a:prstGeom prst="line">
              <a:avLst/>
            </a:prstGeom>
            <a:ln w="9525" cap="flat" cmpd="sng">
              <a:solidFill>
                <a:schemeClr val="tx1"/>
              </a:solidFill>
              <a:prstDash val="solid"/>
              <a:headEnd type="none" w="med" len="med"/>
              <a:tailEnd type="none" w="med" len="med"/>
            </a:ln>
          </p:spPr>
        </p:sp>
        <p:sp>
          <p:nvSpPr>
            <p:cNvPr id="85006" name="Line 15"/>
            <p:cNvSpPr/>
            <p:nvPr/>
          </p:nvSpPr>
          <p:spPr>
            <a:xfrm>
              <a:off x="3000" y="888"/>
              <a:ext cx="0" cy="3132"/>
            </a:xfrm>
            <a:prstGeom prst="line">
              <a:avLst/>
            </a:prstGeom>
            <a:ln w="9525" cap="flat" cmpd="sng">
              <a:solidFill>
                <a:schemeClr val="tx1"/>
              </a:solidFill>
              <a:prstDash val="solid"/>
              <a:headEnd type="none" w="med" len="med"/>
              <a:tailEnd type="none" w="med" len="med"/>
            </a:ln>
          </p:spPr>
        </p:sp>
        <p:sp>
          <p:nvSpPr>
            <p:cNvPr id="85007" name="Text Box 16"/>
            <p:cNvSpPr txBox="1"/>
            <p:nvPr/>
          </p:nvSpPr>
          <p:spPr>
            <a:xfrm>
              <a:off x="1151" y="1008"/>
              <a:ext cx="289" cy="900"/>
            </a:xfrm>
            <a:prstGeom prst="rect">
              <a:avLst/>
            </a:prstGeom>
            <a:noFill/>
            <a:ln w="9525">
              <a:noFill/>
            </a:ln>
          </p:spPr>
          <p:txBody>
            <a:bodyPr vert="eaVert">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凭 证 号 码 </a:t>
              </a:r>
              <a:endParaRPr lang="zh-CN" altLang="en-US" sz="1800" dirty="0">
                <a:latin typeface="Times New Roman" panose="02020603050405020304" pitchFamily="18" charset="0"/>
              </a:endParaRPr>
            </a:p>
          </p:txBody>
        </p:sp>
        <p:sp>
          <p:nvSpPr>
            <p:cNvPr id="85008" name="Line 17"/>
            <p:cNvSpPr/>
            <p:nvPr/>
          </p:nvSpPr>
          <p:spPr>
            <a:xfrm>
              <a:off x="336" y="1404"/>
              <a:ext cx="816" cy="0"/>
            </a:xfrm>
            <a:prstGeom prst="line">
              <a:avLst/>
            </a:prstGeom>
            <a:ln w="9525" cap="flat" cmpd="sng">
              <a:solidFill>
                <a:schemeClr val="tx1"/>
              </a:solidFill>
              <a:prstDash val="solid"/>
              <a:headEnd type="none" w="med" len="med"/>
              <a:tailEnd type="none" w="med" len="med"/>
            </a:ln>
          </p:spPr>
        </p:sp>
        <p:sp>
          <p:nvSpPr>
            <p:cNvPr id="85009" name="Text Box 18"/>
            <p:cNvSpPr txBox="1"/>
            <p:nvPr/>
          </p:nvSpPr>
          <p:spPr>
            <a:xfrm>
              <a:off x="600" y="1045"/>
              <a:ext cx="480"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年</a:t>
              </a:r>
              <a:endParaRPr lang="zh-CN" altLang="en-US" sz="1800" dirty="0">
                <a:latin typeface="Times New Roman" panose="02020603050405020304" pitchFamily="18" charset="0"/>
              </a:endParaRPr>
            </a:p>
          </p:txBody>
        </p:sp>
        <p:sp>
          <p:nvSpPr>
            <p:cNvPr id="85010" name="Line 19"/>
            <p:cNvSpPr/>
            <p:nvPr/>
          </p:nvSpPr>
          <p:spPr>
            <a:xfrm>
              <a:off x="780" y="1404"/>
              <a:ext cx="0" cy="2616"/>
            </a:xfrm>
            <a:prstGeom prst="line">
              <a:avLst/>
            </a:prstGeom>
            <a:ln w="9525" cap="flat" cmpd="sng">
              <a:solidFill>
                <a:schemeClr val="tx1"/>
              </a:solidFill>
              <a:prstDash val="solid"/>
              <a:headEnd type="none" w="med" len="med"/>
              <a:tailEnd type="none" w="med" len="med"/>
            </a:ln>
          </p:spPr>
        </p:sp>
        <p:sp>
          <p:nvSpPr>
            <p:cNvPr id="85011" name="Text Box 20"/>
            <p:cNvSpPr txBox="1"/>
            <p:nvPr/>
          </p:nvSpPr>
          <p:spPr>
            <a:xfrm>
              <a:off x="444" y="1536"/>
              <a:ext cx="228"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月</a:t>
              </a:r>
              <a:endParaRPr lang="zh-CN" altLang="en-US" sz="1800" dirty="0">
                <a:latin typeface="Times New Roman" panose="02020603050405020304" pitchFamily="18" charset="0"/>
              </a:endParaRPr>
            </a:p>
          </p:txBody>
        </p:sp>
        <p:sp>
          <p:nvSpPr>
            <p:cNvPr id="85012" name="Text Box 21"/>
            <p:cNvSpPr txBox="1"/>
            <p:nvPr/>
          </p:nvSpPr>
          <p:spPr>
            <a:xfrm>
              <a:off x="816" y="1524"/>
              <a:ext cx="288"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日</a:t>
              </a:r>
              <a:endParaRPr lang="zh-CN" altLang="en-US" sz="1800" dirty="0">
                <a:latin typeface="Times New Roman" panose="02020603050405020304" pitchFamily="18" charset="0"/>
              </a:endParaRPr>
            </a:p>
          </p:txBody>
        </p:sp>
        <p:sp>
          <p:nvSpPr>
            <p:cNvPr id="85013" name="Text Box 22"/>
            <p:cNvSpPr txBox="1"/>
            <p:nvPr/>
          </p:nvSpPr>
          <p:spPr>
            <a:xfrm>
              <a:off x="1716" y="1260"/>
              <a:ext cx="1236"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摘                   要</a:t>
              </a:r>
              <a:endParaRPr lang="zh-CN" altLang="en-US" sz="1800" dirty="0">
                <a:latin typeface="Times New Roman" panose="02020603050405020304" pitchFamily="18" charset="0"/>
              </a:endParaRPr>
            </a:p>
          </p:txBody>
        </p:sp>
        <p:sp>
          <p:nvSpPr>
            <p:cNvPr id="85014" name="Line 23"/>
            <p:cNvSpPr/>
            <p:nvPr/>
          </p:nvSpPr>
          <p:spPr>
            <a:xfrm>
              <a:off x="3000" y="1188"/>
              <a:ext cx="1608" cy="0"/>
            </a:xfrm>
            <a:prstGeom prst="line">
              <a:avLst/>
            </a:prstGeom>
            <a:ln w="9525" cap="flat" cmpd="sng">
              <a:solidFill>
                <a:schemeClr val="tx1"/>
              </a:solidFill>
              <a:prstDash val="solid"/>
              <a:headEnd type="none" w="med" len="med"/>
              <a:tailEnd type="none" w="med" len="med"/>
            </a:ln>
          </p:spPr>
        </p:sp>
        <p:sp>
          <p:nvSpPr>
            <p:cNvPr id="85015" name="Text Box 24"/>
            <p:cNvSpPr txBox="1"/>
            <p:nvPr/>
          </p:nvSpPr>
          <p:spPr>
            <a:xfrm>
              <a:off x="3144" y="936"/>
              <a:ext cx="1272"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借方（成本项目）</a:t>
              </a:r>
              <a:endParaRPr lang="zh-CN" altLang="en-US" sz="1800" dirty="0">
                <a:latin typeface="Times New Roman" panose="02020603050405020304" pitchFamily="18" charset="0"/>
              </a:endParaRPr>
            </a:p>
          </p:txBody>
        </p:sp>
        <p:sp>
          <p:nvSpPr>
            <p:cNvPr id="85016" name="Line 25"/>
            <p:cNvSpPr/>
            <p:nvPr/>
          </p:nvSpPr>
          <p:spPr>
            <a:xfrm>
              <a:off x="3408" y="1188"/>
              <a:ext cx="0" cy="2832"/>
            </a:xfrm>
            <a:prstGeom prst="line">
              <a:avLst/>
            </a:prstGeom>
            <a:ln w="9525" cap="flat" cmpd="sng">
              <a:solidFill>
                <a:schemeClr val="tx1"/>
              </a:solidFill>
              <a:prstDash val="solid"/>
              <a:headEnd type="none" w="med" len="med"/>
              <a:tailEnd type="none" w="med" len="med"/>
            </a:ln>
          </p:spPr>
        </p:sp>
        <p:sp>
          <p:nvSpPr>
            <p:cNvPr id="85017" name="Line 26"/>
            <p:cNvSpPr/>
            <p:nvPr/>
          </p:nvSpPr>
          <p:spPr>
            <a:xfrm>
              <a:off x="4188" y="1200"/>
              <a:ext cx="0" cy="2832"/>
            </a:xfrm>
            <a:prstGeom prst="line">
              <a:avLst/>
            </a:prstGeom>
            <a:ln w="9525" cap="flat" cmpd="sng">
              <a:solidFill>
                <a:schemeClr val="tx1"/>
              </a:solidFill>
              <a:prstDash val="solid"/>
              <a:headEnd type="none" w="med" len="med"/>
              <a:tailEnd type="none" w="med" len="med"/>
            </a:ln>
          </p:spPr>
        </p:sp>
        <p:sp>
          <p:nvSpPr>
            <p:cNvPr id="85018" name="Line 27"/>
            <p:cNvSpPr/>
            <p:nvPr/>
          </p:nvSpPr>
          <p:spPr>
            <a:xfrm>
              <a:off x="3792" y="1200"/>
              <a:ext cx="0" cy="2832"/>
            </a:xfrm>
            <a:prstGeom prst="line">
              <a:avLst/>
            </a:prstGeom>
            <a:ln w="9525" cap="flat" cmpd="sng">
              <a:solidFill>
                <a:schemeClr val="tx1"/>
              </a:solidFill>
              <a:prstDash val="solid"/>
              <a:headEnd type="none" w="med" len="med"/>
              <a:tailEnd type="none" w="med" len="med"/>
            </a:ln>
          </p:spPr>
        </p:sp>
        <p:sp>
          <p:nvSpPr>
            <p:cNvPr id="85019" name="Text Box 28"/>
            <p:cNvSpPr txBox="1"/>
            <p:nvPr/>
          </p:nvSpPr>
          <p:spPr>
            <a:xfrm>
              <a:off x="3000" y="1272"/>
              <a:ext cx="528" cy="58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直接</a:t>
              </a:r>
              <a:endParaRPr lang="zh-CN" altLang="en-US" sz="1800" dirty="0">
                <a:latin typeface="Times New Roman" panose="02020603050405020304" pitchFamily="18" charset="0"/>
              </a:endParaRPr>
            </a:p>
            <a:p>
              <a:pPr marL="0" lvl="0" indent="0" eaLnBrk="1" hangingPunct="1">
                <a:spcBef>
                  <a:spcPct val="50000"/>
                </a:spcBef>
                <a:buClrTx/>
                <a:buSzTx/>
                <a:buFontTx/>
                <a:buNone/>
              </a:pPr>
              <a:r>
                <a:rPr lang="zh-CN" altLang="en-US" sz="1800" dirty="0">
                  <a:latin typeface="Times New Roman" panose="02020603050405020304" pitchFamily="18" charset="0"/>
                </a:rPr>
                <a:t>材料</a:t>
              </a:r>
              <a:endParaRPr lang="zh-CN" altLang="en-US" sz="1800" dirty="0">
                <a:latin typeface="Times New Roman" panose="02020603050405020304" pitchFamily="18" charset="0"/>
              </a:endParaRPr>
            </a:p>
          </p:txBody>
        </p:sp>
        <p:sp>
          <p:nvSpPr>
            <p:cNvPr id="85020" name="Text Box 29"/>
            <p:cNvSpPr txBox="1"/>
            <p:nvPr/>
          </p:nvSpPr>
          <p:spPr>
            <a:xfrm>
              <a:off x="3408" y="1260"/>
              <a:ext cx="588" cy="58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直接</a:t>
              </a:r>
              <a:endParaRPr lang="zh-CN" altLang="en-US" sz="1800" dirty="0">
                <a:latin typeface="Times New Roman" panose="02020603050405020304" pitchFamily="18" charset="0"/>
              </a:endParaRPr>
            </a:p>
            <a:p>
              <a:pPr marL="0" lvl="0" indent="0" eaLnBrk="1" hangingPunct="1">
                <a:spcBef>
                  <a:spcPct val="50000"/>
                </a:spcBef>
                <a:buClrTx/>
                <a:buSzTx/>
                <a:buFontTx/>
                <a:buNone/>
              </a:pPr>
              <a:r>
                <a:rPr lang="zh-CN" altLang="en-US" sz="1800" dirty="0">
                  <a:latin typeface="Times New Roman" panose="02020603050405020304" pitchFamily="18" charset="0"/>
                </a:rPr>
                <a:t>人工</a:t>
              </a:r>
              <a:endParaRPr lang="zh-CN" altLang="en-US" sz="1800" dirty="0">
                <a:latin typeface="Times New Roman" panose="02020603050405020304" pitchFamily="18" charset="0"/>
              </a:endParaRPr>
            </a:p>
          </p:txBody>
        </p:sp>
        <p:sp>
          <p:nvSpPr>
            <p:cNvPr id="85021" name="Text Box 30"/>
            <p:cNvSpPr txBox="1"/>
            <p:nvPr/>
          </p:nvSpPr>
          <p:spPr>
            <a:xfrm>
              <a:off x="3828" y="1272"/>
              <a:ext cx="660" cy="58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制造</a:t>
              </a:r>
              <a:endParaRPr lang="zh-CN" altLang="en-US" sz="1800" dirty="0">
                <a:latin typeface="Times New Roman" panose="02020603050405020304" pitchFamily="18" charset="0"/>
              </a:endParaRPr>
            </a:p>
            <a:p>
              <a:pPr marL="0" lvl="0" indent="0" eaLnBrk="1" hangingPunct="1">
                <a:spcBef>
                  <a:spcPct val="50000"/>
                </a:spcBef>
                <a:buClrTx/>
                <a:buSzTx/>
                <a:buFontTx/>
                <a:buNone/>
              </a:pPr>
              <a:r>
                <a:rPr lang="zh-CN" altLang="en-US" sz="1800" dirty="0">
                  <a:latin typeface="Times New Roman" panose="02020603050405020304" pitchFamily="18" charset="0"/>
                </a:rPr>
                <a:t>费用</a:t>
              </a:r>
              <a:endParaRPr lang="zh-CN" altLang="en-US" sz="1800" dirty="0">
                <a:latin typeface="Times New Roman" panose="02020603050405020304" pitchFamily="18" charset="0"/>
              </a:endParaRPr>
            </a:p>
          </p:txBody>
        </p:sp>
        <p:sp>
          <p:nvSpPr>
            <p:cNvPr id="85022" name="Text Box 31"/>
            <p:cNvSpPr txBox="1"/>
            <p:nvPr/>
          </p:nvSpPr>
          <p:spPr>
            <a:xfrm>
              <a:off x="4176" y="1344"/>
              <a:ext cx="588" cy="27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合计</a:t>
              </a:r>
              <a:endParaRPr lang="zh-CN" altLang="en-US" sz="1800" dirty="0">
                <a:latin typeface="Times New Roman" panose="02020603050405020304" pitchFamily="18" charset="0"/>
              </a:endParaRPr>
            </a:p>
          </p:txBody>
        </p:sp>
        <p:sp>
          <p:nvSpPr>
            <p:cNvPr id="85023" name="Text Box 32"/>
            <p:cNvSpPr txBox="1"/>
            <p:nvPr/>
          </p:nvSpPr>
          <p:spPr>
            <a:xfrm>
              <a:off x="4560" y="1272"/>
              <a:ext cx="420"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贷方</a:t>
              </a:r>
              <a:endParaRPr lang="zh-CN" altLang="en-US" sz="1800" dirty="0">
                <a:latin typeface="Times New Roman" panose="02020603050405020304" pitchFamily="18" charset="0"/>
              </a:endParaRPr>
            </a:p>
          </p:txBody>
        </p:sp>
        <p:sp>
          <p:nvSpPr>
            <p:cNvPr id="85024" name="Text Box 33"/>
            <p:cNvSpPr txBox="1"/>
            <p:nvPr/>
          </p:nvSpPr>
          <p:spPr>
            <a:xfrm>
              <a:off x="4931" y="996"/>
              <a:ext cx="289" cy="828"/>
            </a:xfrm>
            <a:prstGeom prst="rect">
              <a:avLst/>
            </a:prstGeom>
            <a:noFill/>
            <a:ln w="9525">
              <a:noFill/>
            </a:ln>
          </p:spPr>
          <p:txBody>
            <a:bodyPr vert="eaVert">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借  或   贷</a:t>
              </a:r>
              <a:endParaRPr lang="zh-CN" altLang="en-US" sz="1800" dirty="0">
                <a:latin typeface="Times New Roman" panose="02020603050405020304" pitchFamily="18" charset="0"/>
              </a:endParaRPr>
            </a:p>
          </p:txBody>
        </p:sp>
        <p:sp>
          <p:nvSpPr>
            <p:cNvPr id="85025" name="Text Box 34"/>
            <p:cNvSpPr txBox="1"/>
            <p:nvPr/>
          </p:nvSpPr>
          <p:spPr>
            <a:xfrm>
              <a:off x="5184" y="1295"/>
              <a:ext cx="672" cy="27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余额</a:t>
              </a:r>
              <a:endParaRPr lang="zh-CN" altLang="en-US" sz="1800" dirty="0">
                <a:latin typeface="Times New Roman" panose="02020603050405020304" pitchFamily="18" charset="0"/>
              </a:endParaRPr>
            </a:p>
          </p:txBody>
        </p:sp>
        <p:sp>
          <p:nvSpPr>
            <p:cNvPr id="85026" name="Text Box 35"/>
            <p:cNvSpPr txBox="1"/>
            <p:nvPr/>
          </p:nvSpPr>
          <p:spPr>
            <a:xfrm>
              <a:off x="1584" y="3744"/>
              <a:ext cx="1488"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本期发生额和余额</a:t>
              </a:r>
              <a:endParaRPr lang="zh-CN" altLang="en-US" sz="1800" dirty="0">
                <a:latin typeface="Times New Roman" panose="02020603050405020304" pitchFamily="18" charset="0"/>
              </a:endParaRPr>
            </a:p>
          </p:txBody>
        </p:sp>
        <p:sp>
          <p:nvSpPr>
            <p:cNvPr id="85027" name="Text Box 36"/>
            <p:cNvSpPr txBox="1"/>
            <p:nvPr/>
          </p:nvSpPr>
          <p:spPr>
            <a:xfrm>
              <a:off x="1188" y="2028"/>
              <a:ext cx="216"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6</a:t>
              </a:r>
              <a:endParaRPr lang="en-US" altLang="zh-CN" sz="1800" dirty="0">
                <a:latin typeface="Times New Roman" panose="02020603050405020304" pitchFamily="18" charset="0"/>
              </a:endParaRPr>
            </a:p>
          </p:txBody>
        </p:sp>
        <p:sp>
          <p:nvSpPr>
            <p:cNvPr id="85028" name="Text Box 37"/>
            <p:cNvSpPr txBox="1"/>
            <p:nvPr/>
          </p:nvSpPr>
          <p:spPr>
            <a:xfrm>
              <a:off x="1200" y="2496"/>
              <a:ext cx="204" cy="27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7</a:t>
              </a:r>
              <a:endParaRPr lang="en-US" altLang="zh-CN" sz="1800" dirty="0">
                <a:latin typeface="Times New Roman" panose="02020603050405020304" pitchFamily="18" charset="0"/>
              </a:endParaRPr>
            </a:p>
          </p:txBody>
        </p:sp>
        <p:sp>
          <p:nvSpPr>
            <p:cNvPr id="85029" name="Text Box 38"/>
            <p:cNvSpPr txBox="1"/>
            <p:nvPr/>
          </p:nvSpPr>
          <p:spPr>
            <a:xfrm>
              <a:off x="1152" y="2952"/>
              <a:ext cx="312"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17</a:t>
              </a:r>
              <a:endParaRPr lang="en-US" altLang="zh-CN" sz="1800" dirty="0">
                <a:latin typeface="Times New Roman" panose="02020603050405020304" pitchFamily="18" charset="0"/>
              </a:endParaRPr>
            </a:p>
          </p:txBody>
        </p:sp>
        <p:sp>
          <p:nvSpPr>
            <p:cNvPr id="85030" name="Text Box 39"/>
            <p:cNvSpPr txBox="1"/>
            <p:nvPr/>
          </p:nvSpPr>
          <p:spPr>
            <a:xfrm>
              <a:off x="1164" y="3408"/>
              <a:ext cx="444"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18</a:t>
              </a:r>
              <a:endParaRPr lang="en-US" altLang="zh-CN" sz="1800" dirty="0">
                <a:latin typeface="Times New Roman" panose="02020603050405020304" pitchFamily="18" charset="0"/>
              </a:endParaRPr>
            </a:p>
          </p:txBody>
        </p:sp>
        <p:sp>
          <p:nvSpPr>
            <p:cNvPr id="85031" name="Text Box 40"/>
            <p:cNvSpPr txBox="1"/>
            <p:nvPr/>
          </p:nvSpPr>
          <p:spPr>
            <a:xfrm>
              <a:off x="1584" y="1992"/>
              <a:ext cx="1428"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生产耗用材料</a:t>
              </a:r>
              <a:endParaRPr lang="zh-CN" altLang="en-US" sz="1800" dirty="0">
                <a:latin typeface="Times New Roman" panose="02020603050405020304" pitchFamily="18" charset="0"/>
              </a:endParaRPr>
            </a:p>
          </p:txBody>
        </p:sp>
        <p:sp>
          <p:nvSpPr>
            <p:cNvPr id="85032" name="Text Box 41"/>
            <p:cNvSpPr txBox="1"/>
            <p:nvPr/>
          </p:nvSpPr>
          <p:spPr>
            <a:xfrm>
              <a:off x="1548" y="2485"/>
              <a:ext cx="1416"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分配工资及福利费</a:t>
              </a:r>
              <a:endParaRPr lang="zh-CN" altLang="en-US" sz="1800" dirty="0">
                <a:latin typeface="Times New Roman" panose="02020603050405020304" pitchFamily="18" charset="0"/>
              </a:endParaRPr>
            </a:p>
          </p:txBody>
        </p:sp>
        <p:sp>
          <p:nvSpPr>
            <p:cNvPr id="85033" name="Text Box 42"/>
            <p:cNvSpPr txBox="1"/>
            <p:nvPr/>
          </p:nvSpPr>
          <p:spPr>
            <a:xfrm>
              <a:off x="1548" y="2964"/>
              <a:ext cx="1284"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分配制造费用</a:t>
              </a:r>
              <a:endParaRPr lang="zh-CN" altLang="en-US" sz="1800" dirty="0">
                <a:latin typeface="Times New Roman" panose="02020603050405020304" pitchFamily="18" charset="0"/>
              </a:endParaRPr>
            </a:p>
          </p:txBody>
        </p:sp>
        <p:sp>
          <p:nvSpPr>
            <p:cNvPr id="85034" name="Text Box 43"/>
            <p:cNvSpPr txBox="1"/>
            <p:nvPr/>
          </p:nvSpPr>
          <p:spPr>
            <a:xfrm>
              <a:off x="1452" y="3408"/>
              <a:ext cx="1596"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结转完工产品生产成本</a:t>
              </a:r>
              <a:endParaRPr lang="zh-CN" altLang="en-US" sz="1800" dirty="0">
                <a:latin typeface="Times New Roman" panose="02020603050405020304" pitchFamily="18" charset="0"/>
              </a:endParaRPr>
            </a:p>
          </p:txBody>
        </p:sp>
        <p:sp>
          <p:nvSpPr>
            <p:cNvPr id="85035" name="Text Box 44"/>
            <p:cNvSpPr txBox="1"/>
            <p:nvPr/>
          </p:nvSpPr>
          <p:spPr>
            <a:xfrm>
              <a:off x="2976" y="2004"/>
              <a:ext cx="660"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30400</a:t>
              </a:r>
              <a:endParaRPr lang="en-US" altLang="zh-CN" sz="1800" dirty="0">
                <a:latin typeface="Times New Roman" panose="02020603050405020304" pitchFamily="18" charset="0"/>
              </a:endParaRPr>
            </a:p>
          </p:txBody>
        </p:sp>
        <p:sp>
          <p:nvSpPr>
            <p:cNvPr id="85036" name="Text Box 45"/>
            <p:cNvSpPr txBox="1"/>
            <p:nvPr/>
          </p:nvSpPr>
          <p:spPr>
            <a:xfrm>
              <a:off x="2964" y="3768"/>
              <a:ext cx="576"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30400</a:t>
              </a:r>
              <a:endParaRPr lang="en-US" altLang="zh-CN" sz="1800" dirty="0">
                <a:latin typeface="Times New Roman" panose="02020603050405020304" pitchFamily="18" charset="0"/>
              </a:endParaRPr>
            </a:p>
          </p:txBody>
        </p:sp>
        <p:sp>
          <p:nvSpPr>
            <p:cNvPr id="85037" name="Text Box 46"/>
            <p:cNvSpPr txBox="1"/>
            <p:nvPr/>
          </p:nvSpPr>
          <p:spPr>
            <a:xfrm>
              <a:off x="3360" y="2485"/>
              <a:ext cx="492"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15960</a:t>
              </a:r>
              <a:endParaRPr lang="en-US" altLang="zh-CN" sz="1800" dirty="0">
                <a:latin typeface="Times New Roman" panose="02020603050405020304" pitchFamily="18" charset="0"/>
              </a:endParaRPr>
            </a:p>
          </p:txBody>
        </p:sp>
        <p:sp>
          <p:nvSpPr>
            <p:cNvPr id="85038" name="Text Box 47"/>
            <p:cNvSpPr txBox="1"/>
            <p:nvPr/>
          </p:nvSpPr>
          <p:spPr>
            <a:xfrm>
              <a:off x="3372" y="3768"/>
              <a:ext cx="624"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15960</a:t>
              </a:r>
              <a:endParaRPr lang="en-US" altLang="zh-CN" sz="1800" dirty="0">
                <a:latin typeface="Times New Roman" panose="02020603050405020304" pitchFamily="18" charset="0"/>
              </a:endParaRPr>
            </a:p>
          </p:txBody>
        </p:sp>
        <p:sp>
          <p:nvSpPr>
            <p:cNvPr id="85039" name="Text Box 48"/>
            <p:cNvSpPr txBox="1"/>
            <p:nvPr/>
          </p:nvSpPr>
          <p:spPr>
            <a:xfrm>
              <a:off x="3756" y="2952"/>
              <a:ext cx="624"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12950</a:t>
              </a:r>
              <a:endParaRPr lang="en-US" altLang="zh-CN" sz="1800" dirty="0">
                <a:latin typeface="Times New Roman" panose="02020603050405020304" pitchFamily="18" charset="0"/>
              </a:endParaRPr>
            </a:p>
          </p:txBody>
        </p:sp>
        <p:sp>
          <p:nvSpPr>
            <p:cNvPr id="85040" name="Text Box 49"/>
            <p:cNvSpPr txBox="1"/>
            <p:nvPr/>
          </p:nvSpPr>
          <p:spPr>
            <a:xfrm>
              <a:off x="4164" y="2016"/>
              <a:ext cx="624"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30400</a:t>
              </a:r>
              <a:endParaRPr lang="en-US" altLang="zh-CN" sz="1800" dirty="0">
                <a:latin typeface="Times New Roman" panose="02020603050405020304" pitchFamily="18" charset="0"/>
              </a:endParaRPr>
            </a:p>
          </p:txBody>
        </p:sp>
        <p:sp>
          <p:nvSpPr>
            <p:cNvPr id="85041" name="Text Box 50"/>
            <p:cNvSpPr txBox="1"/>
            <p:nvPr/>
          </p:nvSpPr>
          <p:spPr>
            <a:xfrm>
              <a:off x="4152" y="2485"/>
              <a:ext cx="588"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15960</a:t>
              </a:r>
              <a:endParaRPr lang="en-US" altLang="zh-CN" sz="1800" dirty="0">
                <a:latin typeface="Times New Roman" panose="02020603050405020304" pitchFamily="18" charset="0"/>
              </a:endParaRPr>
            </a:p>
          </p:txBody>
        </p:sp>
        <p:sp>
          <p:nvSpPr>
            <p:cNvPr id="85042" name="Text Box 51"/>
            <p:cNvSpPr txBox="1"/>
            <p:nvPr/>
          </p:nvSpPr>
          <p:spPr>
            <a:xfrm>
              <a:off x="4164" y="2952"/>
              <a:ext cx="660"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12950</a:t>
              </a:r>
              <a:endParaRPr lang="en-US" altLang="zh-CN" sz="1800" dirty="0">
                <a:latin typeface="Times New Roman" panose="02020603050405020304" pitchFamily="18" charset="0"/>
              </a:endParaRPr>
            </a:p>
          </p:txBody>
        </p:sp>
        <p:sp>
          <p:nvSpPr>
            <p:cNvPr id="85043" name="Text Box 52"/>
            <p:cNvSpPr txBox="1"/>
            <p:nvPr/>
          </p:nvSpPr>
          <p:spPr>
            <a:xfrm>
              <a:off x="4164" y="3768"/>
              <a:ext cx="492"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59310</a:t>
              </a:r>
              <a:endParaRPr lang="en-US" altLang="zh-CN" sz="1800" dirty="0">
                <a:latin typeface="Times New Roman" panose="02020603050405020304" pitchFamily="18" charset="0"/>
              </a:endParaRPr>
            </a:p>
          </p:txBody>
        </p:sp>
        <p:sp>
          <p:nvSpPr>
            <p:cNvPr id="85044" name="Text Box 53"/>
            <p:cNvSpPr txBox="1"/>
            <p:nvPr/>
          </p:nvSpPr>
          <p:spPr>
            <a:xfrm>
              <a:off x="3756" y="3768"/>
              <a:ext cx="744"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12950</a:t>
              </a:r>
              <a:endParaRPr lang="en-US" altLang="zh-CN" sz="1800" dirty="0">
                <a:latin typeface="Times New Roman" panose="02020603050405020304" pitchFamily="18" charset="0"/>
              </a:endParaRPr>
            </a:p>
          </p:txBody>
        </p:sp>
        <p:sp>
          <p:nvSpPr>
            <p:cNvPr id="85045" name="Text Box 54"/>
            <p:cNvSpPr txBox="1"/>
            <p:nvPr/>
          </p:nvSpPr>
          <p:spPr>
            <a:xfrm>
              <a:off x="4560" y="3396"/>
              <a:ext cx="576"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59310</a:t>
              </a:r>
              <a:endParaRPr lang="en-US" altLang="zh-CN" sz="1800" dirty="0">
                <a:latin typeface="Times New Roman" panose="02020603050405020304" pitchFamily="18" charset="0"/>
              </a:endParaRPr>
            </a:p>
          </p:txBody>
        </p:sp>
        <p:sp>
          <p:nvSpPr>
            <p:cNvPr id="85046" name="Text Box 55"/>
            <p:cNvSpPr txBox="1"/>
            <p:nvPr/>
          </p:nvSpPr>
          <p:spPr>
            <a:xfrm>
              <a:off x="4908" y="1992"/>
              <a:ext cx="456"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 借</a:t>
              </a:r>
              <a:endParaRPr lang="zh-CN" altLang="en-US" sz="1800" dirty="0">
                <a:latin typeface="Times New Roman" panose="02020603050405020304" pitchFamily="18" charset="0"/>
              </a:endParaRPr>
            </a:p>
          </p:txBody>
        </p:sp>
        <p:sp>
          <p:nvSpPr>
            <p:cNvPr id="85047" name="Text Box 56"/>
            <p:cNvSpPr txBox="1"/>
            <p:nvPr/>
          </p:nvSpPr>
          <p:spPr>
            <a:xfrm>
              <a:off x="5208" y="2004"/>
              <a:ext cx="720"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30400</a:t>
              </a:r>
              <a:endParaRPr lang="en-US" altLang="zh-CN" sz="1800" dirty="0">
                <a:latin typeface="Times New Roman" panose="02020603050405020304" pitchFamily="18" charset="0"/>
              </a:endParaRPr>
            </a:p>
          </p:txBody>
        </p:sp>
        <p:sp>
          <p:nvSpPr>
            <p:cNvPr id="85048" name="Text Box 57"/>
            <p:cNvSpPr txBox="1"/>
            <p:nvPr/>
          </p:nvSpPr>
          <p:spPr>
            <a:xfrm>
              <a:off x="4944" y="2459"/>
              <a:ext cx="408"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借</a:t>
              </a:r>
              <a:endParaRPr lang="zh-CN" altLang="en-US" sz="1800" dirty="0">
                <a:latin typeface="Times New Roman" panose="02020603050405020304" pitchFamily="18" charset="0"/>
              </a:endParaRPr>
            </a:p>
          </p:txBody>
        </p:sp>
        <p:sp>
          <p:nvSpPr>
            <p:cNvPr id="85049" name="Text Box 58"/>
            <p:cNvSpPr txBox="1"/>
            <p:nvPr/>
          </p:nvSpPr>
          <p:spPr>
            <a:xfrm>
              <a:off x="4944" y="2940"/>
              <a:ext cx="588"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借</a:t>
              </a:r>
              <a:endParaRPr lang="zh-CN" altLang="en-US" sz="1800" dirty="0">
                <a:latin typeface="Times New Roman" panose="02020603050405020304" pitchFamily="18" charset="0"/>
              </a:endParaRPr>
            </a:p>
          </p:txBody>
        </p:sp>
        <p:sp>
          <p:nvSpPr>
            <p:cNvPr id="85050" name="Text Box 59"/>
            <p:cNvSpPr txBox="1"/>
            <p:nvPr/>
          </p:nvSpPr>
          <p:spPr>
            <a:xfrm>
              <a:off x="4944" y="3408"/>
              <a:ext cx="576"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平</a:t>
              </a:r>
              <a:endParaRPr lang="zh-CN" altLang="en-US" sz="1800" dirty="0">
                <a:latin typeface="Times New Roman" panose="02020603050405020304" pitchFamily="18" charset="0"/>
              </a:endParaRPr>
            </a:p>
          </p:txBody>
        </p:sp>
        <p:sp>
          <p:nvSpPr>
            <p:cNvPr id="85051" name="Text Box 60"/>
            <p:cNvSpPr txBox="1"/>
            <p:nvPr/>
          </p:nvSpPr>
          <p:spPr>
            <a:xfrm>
              <a:off x="4944" y="3768"/>
              <a:ext cx="384"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平</a:t>
              </a:r>
              <a:endParaRPr lang="zh-CN" altLang="en-US" sz="1800" dirty="0">
                <a:latin typeface="Times New Roman" panose="02020603050405020304" pitchFamily="18" charset="0"/>
              </a:endParaRPr>
            </a:p>
          </p:txBody>
        </p:sp>
        <p:sp>
          <p:nvSpPr>
            <p:cNvPr id="85052" name="Text Box 61"/>
            <p:cNvSpPr txBox="1"/>
            <p:nvPr/>
          </p:nvSpPr>
          <p:spPr>
            <a:xfrm>
              <a:off x="5208" y="2473"/>
              <a:ext cx="672"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46360</a:t>
              </a:r>
              <a:endParaRPr lang="en-US" altLang="zh-CN" sz="1800" dirty="0">
                <a:latin typeface="Times New Roman" panose="02020603050405020304" pitchFamily="18" charset="0"/>
              </a:endParaRPr>
            </a:p>
          </p:txBody>
        </p:sp>
        <p:sp>
          <p:nvSpPr>
            <p:cNvPr id="85053" name="Text Box 62"/>
            <p:cNvSpPr txBox="1"/>
            <p:nvPr/>
          </p:nvSpPr>
          <p:spPr>
            <a:xfrm>
              <a:off x="5196" y="2952"/>
              <a:ext cx="600"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59310</a:t>
              </a:r>
              <a:endParaRPr lang="en-US" altLang="zh-CN" sz="1800" dirty="0">
                <a:latin typeface="Times New Roman" panose="02020603050405020304" pitchFamily="18" charset="0"/>
              </a:endParaRPr>
            </a:p>
          </p:txBody>
        </p:sp>
        <p:sp>
          <p:nvSpPr>
            <p:cNvPr id="85054" name="Text Box 63"/>
            <p:cNvSpPr txBox="1"/>
            <p:nvPr/>
          </p:nvSpPr>
          <p:spPr>
            <a:xfrm>
              <a:off x="5256" y="3384"/>
              <a:ext cx="396"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a:t>
              </a:r>
              <a:endParaRPr lang="en-US" altLang="zh-CN" sz="1800" dirty="0">
                <a:latin typeface="Times New Roman" panose="02020603050405020304" pitchFamily="18" charset="0"/>
              </a:endParaRPr>
            </a:p>
          </p:txBody>
        </p:sp>
        <p:sp>
          <p:nvSpPr>
            <p:cNvPr id="85055" name="Text Box 64"/>
            <p:cNvSpPr txBox="1"/>
            <p:nvPr/>
          </p:nvSpPr>
          <p:spPr>
            <a:xfrm>
              <a:off x="5280" y="3768"/>
              <a:ext cx="408"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a:t>
              </a:r>
              <a:endParaRPr lang="en-US" altLang="zh-CN" sz="1800" dirty="0">
                <a:latin typeface="Times New Roman" panose="02020603050405020304" pitchFamily="18" charset="0"/>
              </a:endParaRP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4788">
                                            <p:txEl>
                                              <p:charRg st="0" end="35"/>
                                            </p:txEl>
                                          </p:spTgt>
                                        </p:tgtEl>
                                        <p:attrNameLst>
                                          <p:attrName>style.visibility</p:attrName>
                                        </p:attrNameLst>
                                      </p:cBhvr>
                                      <p:to>
                                        <p:strVal val="visible"/>
                                      </p:to>
                                    </p:set>
                                    <p:animEffect transition="in" filter="wipe(left)">
                                      <p:cBhvr>
                                        <p:cTn id="7" dur="500"/>
                                        <p:tgtEl>
                                          <p:spTgt spid="374788">
                                            <p:txEl>
                                              <p:charRg st="0" end="35"/>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4788">
                                            <p:txEl>
                                              <p:charRg st="35" end="98"/>
                                            </p:txEl>
                                          </p:spTgt>
                                        </p:tgtEl>
                                        <p:attrNameLst>
                                          <p:attrName>style.visibility</p:attrName>
                                        </p:attrNameLst>
                                      </p:cBhvr>
                                      <p:to>
                                        <p:strVal val="visible"/>
                                      </p:to>
                                    </p:set>
                                    <p:animEffect transition="in" filter="wipe(left)">
                                      <p:cBhvr>
                                        <p:cTn id="11" dur="500"/>
                                        <p:tgtEl>
                                          <p:spTgt spid="374788">
                                            <p:txEl>
                                              <p:charRg st="35" end="98"/>
                                            </p:txEl>
                                          </p:spTgt>
                                        </p:tgtEl>
                                      </p:cBhvr>
                                    </p:animEffect>
                                  </p:childTnLst>
                                </p:cTn>
                              </p:par>
                            </p:childTnLst>
                          </p:cTn>
                        </p:par>
                        <p:par>
                          <p:cTn id="12" fill="hold">
                            <p:stCondLst>
                              <p:cond delay="1000"/>
                            </p:stCondLst>
                            <p:childTnLst>
                              <p:par>
                                <p:cTn id="13" presetID="4" presetClass="entr" presetSubtype="16"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in)">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8" grpId="0" advAuto="100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75812" name="Rectangle 4"/>
          <p:cNvSpPr/>
          <p:nvPr/>
        </p:nvSpPr>
        <p:spPr>
          <a:xfrm>
            <a:off x="179388" y="981075"/>
            <a:ext cx="8420100" cy="6172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eaLnBrk="1" hangingPunct="1">
              <a:buNone/>
            </a:pPr>
            <a:r>
              <a:rPr lang="zh-CN" altLang="en-US" sz="1800" dirty="0"/>
              <a:t>                         </a:t>
            </a:r>
            <a:endParaRPr lang="zh-CN" altLang="en-US" sz="1800" dirty="0"/>
          </a:p>
          <a:p>
            <a:pPr marL="342900" lvl="0" indent="-342900" eaLnBrk="1" hangingPunct="1">
              <a:buNone/>
            </a:pPr>
            <a:r>
              <a:rPr lang="zh-CN" altLang="en-US" sz="1800" dirty="0"/>
              <a:t>               图表</a:t>
            </a:r>
            <a:r>
              <a:rPr lang="en-US" altLang="zh-CN" sz="1800" dirty="0"/>
              <a:t>3-4	</a:t>
            </a:r>
            <a:r>
              <a:rPr lang="en-US" altLang="zh-CN" sz="1800" dirty="0">
                <a:latin typeface="Times New Roman" panose="02020603050405020304" pitchFamily="18" charset="0"/>
              </a:rPr>
              <a:t>“</a:t>
            </a:r>
            <a:r>
              <a:rPr lang="zh-CN" altLang="en-US" sz="1800" dirty="0"/>
              <a:t>生产成本</a:t>
            </a:r>
            <a:r>
              <a:rPr lang="zh-CN" altLang="en-US" sz="1800" dirty="0">
                <a:latin typeface="Times New Roman" panose="02020603050405020304" pitchFamily="18" charset="0"/>
              </a:rPr>
              <a:t>”</a:t>
            </a:r>
            <a:r>
              <a:rPr lang="zh-CN" altLang="en-US" sz="1800" dirty="0"/>
              <a:t>明细分类账          产品品种：</a:t>
            </a:r>
            <a:r>
              <a:rPr lang="en-US" altLang="zh-CN" sz="1800" dirty="0"/>
              <a:t>B</a:t>
            </a:r>
            <a:r>
              <a:rPr lang="zh-CN" altLang="en-US" sz="1800" dirty="0"/>
              <a:t>产品</a:t>
            </a:r>
            <a:endParaRPr lang="zh-CN" altLang="en-US" sz="1800" dirty="0"/>
          </a:p>
          <a:p>
            <a:pPr marL="342900" lvl="0" indent="-342900" eaLnBrk="1" hangingPunct="1">
              <a:buFont typeface="Wingdings" panose="05000000000000000000" pitchFamily="2" charset="2"/>
              <a:buChar char="n"/>
            </a:pPr>
            <a:endParaRPr lang="zh-CN" altLang="en-US" sz="1800" dirty="0"/>
          </a:p>
        </p:txBody>
      </p:sp>
      <p:grpSp>
        <p:nvGrpSpPr>
          <p:cNvPr id="2" name="Group 5"/>
          <p:cNvGrpSpPr/>
          <p:nvPr/>
        </p:nvGrpSpPr>
        <p:grpSpPr>
          <a:xfrm>
            <a:off x="236538" y="1704975"/>
            <a:ext cx="8667750" cy="2187575"/>
            <a:chOff x="468" y="684"/>
            <a:chExt cx="5460" cy="1644"/>
          </a:xfrm>
        </p:grpSpPr>
        <p:sp>
          <p:nvSpPr>
            <p:cNvPr id="86047" name="Line 6"/>
            <p:cNvSpPr/>
            <p:nvPr/>
          </p:nvSpPr>
          <p:spPr>
            <a:xfrm>
              <a:off x="492" y="684"/>
              <a:ext cx="5136" cy="0"/>
            </a:xfrm>
            <a:prstGeom prst="line">
              <a:avLst/>
            </a:prstGeom>
            <a:ln w="19050" cap="flat" cmpd="sng">
              <a:solidFill>
                <a:schemeClr val="tx1"/>
              </a:solidFill>
              <a:prstDash val="solid"/>
              <a:headEnd type="none" w="med" len="med"/>
              <a:tailEnd type="none" w="med" len="med"/>
            </a:ln>
          </p:spPr>
        </p:sp>
        <p:sp>
          <p:nvSpPr>
            <p:cNvPr id="86048" name="Line 7"/>
            <p:cNvSpPr/>
            <p:nvPr/>
          </p:nvSpPr>
          <p:spPr>
            <a:xfrm>
              <a:off x="492" y="2304"/>
              <a:ext cx="5136" cy="0"/>
            </a:xfrm>
            <a:prstGeom prst="line">
              <a:avLst/>
            </a:prstGeom>
            <a:ln w="19050" cap="flat" cmpd="sng">
              <a:solidFill>
                <a:schemeClr val="tx1"/>
              </a:solidFill>
              <a:prstDash val="solid"/>
              <a:headEnd type="none" w="med" len="med"/>
              <a:tailEnd type="none" w="med" len="med"/>
            </a:ln>
          </p:spPr>
        </p:sp>
        <p:sp>
          <p:nvSpPr>
            <p:cNvPr id="86049" name="Line 8"/>
            <p:cNvSpPr/>
            <p:nvPr/>
          </p:nvSpPr>
          <p:spPr>
            <a:xfrm>
              <a:off x="480" y="1296"/>
              <a:ext cx="5136" cy="0"/>
            </a:xfrm>
            <a:prstGeom prst="line">
              <a:avLst/>
            </a:prstGeom>
            <a:ln w="9525" cap="flat" cmpd="sng">
              <a:solidFill>
                <a:schemeClr val="tx1"/>
              </a:solidFill>
              <a:prstDash val="solid"/>
              <a:headEnd type="none" w="med" len="med"/>
              <a:tailEnd type="none" w="med" len="med"/>
            </a:ln>
          </p:spPr>
        </p:sp>
        <p:sp>
          <p:nvSpPr>
            <p:cNvPr id="86050" name="Line 9"/>
            <p:cNvSpPr/>
            <p:nvPr/>
          </p:nvSpPr>
          <p:spPr>
            <a:xfrm>
              <a:off x="480" y="1764"/>
              <a:ext cx="5136" cy="0"/>
            </a:xfrm>
            <a:prstGeom prst="line">
              <a:avLst/>
            </a:prstGeom>
            <a:ln w="9525" cap="flat" cmpd="sng">
              <a:solidFill>
                <a:schemeClr val="tx1"/>
              </a:solidFill>
              <a:prstDash val="solid"/>
              <a:headEnd type="none" w="med" len="med"/>
              <a:tailEnd type="none" w="med" len="med"/>
            </a:ln>
          </p:spPr>
        </p:sp>
        <p:sp>
          <p:nvSpPr>
            <p:cNvPr id="86051" name="Line 10"/>
            <p:cNvSpPr/>
            <p:nvPr/>
          </p:nvSpPr>
          <p:spPr>
            <a:xfrm>
              <a:off x="912" y="684"/>
              <a:ext cx="0" cy="1620"/>
            </a:xfrm>
            <a:prstGeom prst="line">
              <a:avLst/>
            </a:prstGeom>
            <a:ln w="9525" cap="flat" cmpd="sng">
              <a:solidFill>
                <a:schemeClr val="tx1"/>
              </a:solidFill>
              <a:prstDash val="solid"/>
              <a:headEnd type="none" w="med" len="med"/>
              <a:tailEnd type="none" w="med" len="med"/>
            </a:ln>
          </p:spPr>
        </p:sp>
        <p:sp>
          <p:nvSpPr>
            <p:cNvPr id="86052" name="Line 11"/>
            <p:cNvSpPr/>
            <p:nvPr/>
          </p:nvSpPr>
          <p:spPr>
            <a:xfrm>
              <a:off x="1092" y="696"/>
              <a:ext cx="0" cy="1608"/>
            </a:xfrm>
            <a:prstGeom prst="line">
              <a:avLst/>
            </a:prstGeom>
            <a:ln w="9525" cap="flat" cmpd="sng">
              <a:solidFill>
                <a:schemeClr val="tx1"/>
              </a:solidFill>
              <a:prstDash val="solid"/>
              <a:headEnd type="none" w="med" len="med"/>
              <a:tailEnd type="none" w="med" len="med"/>
            </a:ln>
          </p:spPr>
        </p:sp>
        <p:sp>
          <p:nvSpPr>
            <p:cNvPr id="86053" name="Line 12"/>
            <p:cNvSpPr/>
            <p:nvPr/>
          </p:nvSpPr>
          <p:spPr>
            <a:xfrm>
              <a:off x="2400" y="696"/>
              <a:ext cx="0" cy="1608"/>
            </a:xfrm>
            <a:prstGeom prst="line">
              <a:avLst/>
            </a:prstGeom>
            <a:ln w="9525" cap="flat" cmpd="sng">
              <a:solidFill>
                <a:schemeClr val="tx1"/>
              </a:solidFill>
              <a:prstDash val="solid"/>
              <a:headEnd type="none" w="med" len="med"/>
              <a:tailEnd type="none" w="med" len="med"/>
            </a:ln>
          </p:spPr>
        </p:sp>
        <p:sp>
          <p:nvSpPr>
            <p:cNvPr id="86054" name="Line 13"/>
            <p:cNvSpPr/>
            <p:nvPr/>
          </p:nvSpPr>
          <p:spPr>
            <a:xfrm>
              <a:off x="4548" y="696"/>
              <a:ext cx="0" cy="1608"/>
            </a:xfrm>
            <a:prstGeom prst="line">
              <a:avLst/>
            </a:prstGeom>
            <a:ln w="9525" cap="flat" cmpd="sng">
              <a:solidFill>
                <a:schemeClr val="tx1"/>
              </a:solidFill>
              <a:prstDash val="solid"/>
              <a:headEnd type="none" w="med" len="med"/>
              <a:tailEnd type="none" w="med" len="med"/>
            </a:ln>
          </p:spPr>
        </p:sp>
        <p:sp>
          <p:nvSpPr>
            <p:cNvPr id="86055" name="Line 14"/>
            <p:cNvSpPr/>
            <p:nvPr/>
          </p:nvSpPr>
          <p:spPr>
            <a:xfrm>
              <a:off x="5016" y="696"/>
              <a:ext cx="0" cy="1608"/>
            </a:xfrm>
            <a:prstGeom prst="line">
              <a:avLst/>
            </a:prstGeom>
            <a:ln w="9525" cap="flat" cmpd="sng">
              <a:solidFill>
                <a:schemeClr val="tx1"/>
              </a:solidFill>
              <a:prstDash val="solid"/>
              <a:headEnd type="none" w="med" len="med"/>
              <a:tailEnd type="none" w="med" len="med"/>
            </a:ln>
          </p:spPr>
        </p:sp>
        <p:sp>
          <p:nvSpPr>
            <p:cNvPr id="86056" name="Line 15"/>
            <p:cNvSpPr/>
            <p:nvPr/>
          </p:nvSpPr>
          <p:spPr>
            <a:xfrm>
              <a:off x="5184" y="684"/>
              <a:ext cx="0" cy="1620"/>
            </a:xfrm>
            <a:prstGeom prst="line">
              <a:avLst/>
            </a:prstGeom>
            <a:ln w="9525" cap="flat" cmpd="sng">
              <a:solidFill>
                <a:schemeClr val="tx1"/>
              </a:solidFill>
              <a:prstDash val="solid"/>
              <a:headEnd type="none" w="med" len="med"/>
              <a:tailEnd type="none" w="med" len="med"/>
            </a:ln>
          </p:spPr>
        </p:sp>
        <p:sp>
          <p:nvSpPr>
            <p:cNvPr id="86057" name="Text Box 16"/>
            <p:cNvSpPr txBox="1"/>
            <p:nvPr/>
          </p:nvSpPr>
          <p:spPr>
            <a:xfrm>
              <a:off x="875" y="696"/>
              <a:ext cx="289" cy="816"/>
            </a:xfrm>
            <a:prstGeom prst="rect">
              <a:avLst/>
            </a:prstGeom>
            <a:noFill/>
            <a:ln w="9525">
              <a:noFill/>
            </a:ln>
          </p:spPr>
          <p:txBody>
            <a:bodyPr vert="eaVert">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凭证号码</a:t>
              </a:r>
              <a:endParaRPr lang="zh-CN" altLang="en-US" sz="1800" dirty="0">
                <a:latin typeface="Times New Roman" panose="02020603050405020304" pitchFamily="18" charset="0"/>
              </a:endParaRPr>
            </a:p>
          </p:txBody>
        </p:sp>
        <p:sp>
          <p:nvSpPr>
            <p:cNvPr id="86058" name="Line 17"/>
            <p:cNvSpPr/>
            <p:nvPr/>
          </p:nvSpPr>
          <p:spPr>
            <a:xfrm>
              <a:off x="468" y="996"/>
              <a:ext cx="444" cy="0"/>
            </a:xfrm>
            <a:prstGeom prst="line">
              <a:avLst/>
            </a:prstGeom>
            <a:ln w="9525" cap="flat" cmpd="sng">
              <a:solidFill>
                <a:schemeClr val="tx1"/>
              </a:solidFill>
              <a:prstDash val="solid"/>
              <a:headEnd type="none" w="med" len="med"/>
              <a:tailEnd type="none" w="med" len="med"/>
            </a:ln>
          </p:spPr>
        </p:sp>
        <p:sp>
          <p:nvSpPr>
            <p:cNvPr id="86059" name="Line 18"/>
            <p:cNvSpPr/>
            <p:nvPr/>
          </p:nvSpPr>
          <p:spPr>
            <a:xfrm>
              <a:off x="732" y="996"/>
              <a:ext cx="0" cy="1308"/>
            </a:xfrm>
            <a:prstGeom prst="line">
              <a:avLst/>
            </a:prstGeom>
            <a:ln w="9525" cap="flat" cmpd="sng">
              <a:solidFill>
                <a:schemeClr val="tx1"/>
              </a:solidFill>
              <a:prstDash val="solid"/>
              <a:headEnd type="none" w="med" len="med"/>
              <a:tailEnd type="none" w="med" len="med"/>
            </a:ln>
          </p:spPr>
        </p:sp>
        <p:sp>
          <p:nvSpPr>
            <p:cNvPr id="86060" name="Line 19"/>
            <p:cNvSpPr/>
            <p:nvPr/>
          </p:nvSpPr>
          <p:spPr>
            <a:xfrm>
              <a:off x="480" y="1992"/>
              <a:ext cx="5136" cy="0"/>
            </a:xfrm>
            <a:prstGeom prst="line">
              <a:avLst/>
            </a:prstGeom>
            <a:ln w="9525" cap="flat" cmpd="sng">
              <a:solidFill>
                <a:schemeClr val="tx1"/>
              </a:solidFill>
              <a:prstDash val="solid"/>
              <a:headEnd type="none" w="med" len="med"/>
              <a:tailEnd type="none" w="med" len="med"/>
            </a:ln>
          </p:spPr>
        </p:sp>
        <p:sp>
          <p:nvSpPr>
            <p:cNvPr id="86061" name="Line 20"/>
            <p:cNvSpPr/>
            <p:nvPr/>
          </p:nvSpPr>
          <p:spPr>
            <a:xfrm>
              <a:off x="480" y="1536"/>
              <a:ext cx="5136" cy="0"/>
            </a:xfrm>
            <a:prstGeom prst="line">
              <a:avLst/>
            </a:prstGeom>
            <a:ln w="9525" cap="flat" cmpd="sng">
              <a:solidFill>
                <a:schemeClr val="tx1"/>
              </a:solidFill>
              <a:prstDash val="solid"/>
              <a:headEnd type="none" w="med" len="med"/>
              <a:tailEnd type="none" w="med" len="med"/>
            </a:ln>
          </p:spPr>
        </p:sp>
        <p:sp>
          <p:nvSpPr>
            <p:cNvPr id="86062" name="Text Box 21"/>
            <p:cNvSpPr txBox="1"/>
            <p:nvPr/>
          </p:nvSpPr>
          <p:spPr>
            <a:xfrm>
              <a:off x="912" y="1296"/>
              <a:ext cx="348"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6</a:t>
              </a:r>
              <a:endParaRPr lang="en-US" altLang="zh-CN" sz="1800" dirty="0">
                <a:latin typeface="Times New Roman" panose="02020603050405020304" pitchFamily="18" charset="0"/>
              </a:endParaRPr>
            </a:p>
          </p:txBody>
        </p:sp>
        <p:sp>
          <p:nvSpPr>
            <p:cNvPr id="86063" name="Text Box 22"/>
            <p:cNvSpPr txBox="1"/>
            <p:nvPr/>
          </p:nvSpPr>
          <p:spPr>
            <a:xfrm>
              <a:off x="1140" y="1296"/>
              <a:ext cx="1284"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生产耗用材料</a:t>
              </a:r>
              <a:endParaRPr lang="zh-CN" altLang="en-US" sz="1800" dirty="0">
                <a:latin typeface="Times New Roman" panose="02020603050405020304" pitchFamily="18" charset="0"/>
              </a:endParaRPr>
            </a:p>
          </p:txBody>
        </p:sp>
        <p:sp>
          <p:nvSpPr>
            <p:cNvPr id="86064" name="Text Box 23"/>
            <p:cNvSpPr txBox="1"/>
            <p:nvPr/>
          </p:nvSpPr>
          <p:spPr>
            <a:xfrm>
              <a:off x="1080" y="1536"/>
              <a:ext cx="1308" cy="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分配工资及福利费</a:t>
              </a:r>
              <a:endParaRPr lang="zh-CN" altLang="en-US" sz="1800" dirty="0">
                <a:latin typeface="Times New Roman" panose="02020603050405020304" pitchFamily="18" charset="0"/>
              </a:endParaRPr>
            </a:p>
          </p:txBody>
        </p:sp>
        <p:sp>
          <p:nvSpPr>
            <p:cNvPr id="86065" name="Text Box 24"/>
            <p:cNvSpPr txBox="1"/>
            <p:nvPr/>
          </p:nvSpPr>
          <p:spPr>
            <a:xfrm>
              <a:off x="912" y="1536"/>
              <a:ext cx="396" cy="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7</a:t>
              </a:r>
              <a:endParaRPr lang="en-US" altLang="zh-CN" sz="1800" dirty="0">
                <a:latin typeface="Times New Roman" panose="02020603050405020304" pitchFamily="18" charset="0"/>
              </a:endParaRPr>
            </a:p>
          </p:txBody>
        </p:sp>
        <p:sp>
          <p:nvSpPr>
            <p:cNvPr id="86066" name="Text Box 25"/>
            <p:cNvSpPr txBox="1"/>
            <p:nvPr/>
          </p:nvSpPr>
          <p:spPr>
            <a:xfrm>
              <a:off x="876" y="1776"/>
              <a:ext cx="480" cy="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17</a:t>
              </a:r>
              <a:endParaRPr lang="en-US" altLang="zh-CN" sz="1800" dirty="0">
                <a:latin typeface="Times New Roman" panose="02020603050405020304" pitchFamily="18" charset="0"/>
              </a:endParaRPr>
            </a:p>
          </p:txBody>
        </p:sp>
        <p:sp>
          <p:nvSpPr>
            <p:cNvPr id="86067" name="Text Box 26"/>
            <p:cNvSpPr txBox="1"/>
            <p:nvPr/>
          </p:nvSpPr>
          <p:spPr>
            <a:xfrm>
              <a:off x="1092" y="1764"/>
              <a:ext cx="1344" cy="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分配制造费用</a:t>
              </a:r>
              <a:endParaRPr lang="zh-CN" altLang="en-US" sz="1800" dirty="0">
                <a:latin typeface="Times New Roman" panose="02020603050405020304" pitchFamily="18" charset="0"/>
              </a:endParaRPr>
            </a:p>
          </p:txBody>
        </p:sp>
        <p:sp>
          <p:nvSpPr>
            <p:cNvPr id="86068" name="Text Box 27"/>
            <p:cNvSpPr txBox="1"/>
            <p:nvPr/>
          </p:nvSpPr>
          <p:spPr>
            <a:xfrm>
              <a:off x="1092" y="2029"/>
              <a:ext cx="1344" cy="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本期发生额和余额</a:t>
              </a:r>
              <a:endParaRPr lang="zh-CN" altLang="en-US" sz="1800" dirty="0">
                <a:latin typeface="Times New Roman" panose="02020603050405020304" pitchFamily="18" charset="0"/>
              </a:endParaRPr>
            </a:p>
          </p:txBody>
        </p:sp>
        <p:sp>
          <p:nvSpPr>
            <p:cNvPr id="86069" name="Text Box 28"/>
            <p:cNvSpPr txBox="1"/>
            <p:nvPr/>
          </p:nvSpPr>
          <p:spPr>
            <a:xfrm>
              <a:off x="1248" y="900"/>
              <a:ext cx="1116"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摘             要</a:t>
              </a:r>
              <a:endParaRPr lang="zh-CN" altLang="en-US" sz="1800" dirty="0">
                <a:latin typeface="Times New Roman" panose="02020603050405020304" pitchFamily="18" charset="0"/>
              </a:endParaRPr>
            </a:p>
          </p:txBody>
        </p:sp>
        <p:sp>
          <p:nvSpPr>
            <p:cNvPr id="86070" name="Line 29"/>
            <p:cNvSpPr/>
            <p:nvPr/>
          </p:nvSpPr>
          <p:spPr>
            <a:xfrm>
              <a:off x="2400" y="924"/>
              <a:ext cx="2160" cy="0"/>
            </a:xfrm>
            <a:prstGeom prst="line">
              <a:avLst/>
            </a:prstGeom>
            <a:ln w="9525" cap="flat" cmpd="sng">
              <a:solidFill>
                <a:schemeClr val="tx1"/>
              </a:solidFill>
              <a:prstDash val="solid"/>
              <a:headEnd type="none" w="med" len="med"/>
              <a:tailEnd type="none" w="med" len="med"/>
            </a:ln>
          </p:spPr>
        </p:sp>
        <p:sp>
          <p:nvSpPr>
            <p:cNvPr id="86071" name="Text Box 30"/>
            <p:cNvSpPr txBox="1"/>
            <p:nvPr/>
          </p:nvSpPr>
          <p:spPr>
            <a:xfrm>
              <a:off x="2832" y="684"/>
              <a:ext cx="1896"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借方（成本项目）</a:t>
              </a:r>
              <a:endParaRPr lang="zh-CN" altLang="en-US" sz="1800" dirty="0">
                <a:latin typeface="Times New Roman" panose="02020603050405020304" pitchFamily="18" charset="0"/>
              </a:endParaRPr>
            </a:p>
          </p:txBody>
        </p:sp>
        <p:sp>
          <p:nvSpPr>
            <p:cNvPr id="86072" name="Line 31"/>
            <p:cNvSpPr/>
            <p:nvPr/>
          </p:nvSpPr>
          <p:spPr>
            <a:xfrm>
              <a:off x="2904" y="924"/>
              <a:ext cx="0" cy="1380"/>
            </a:xfrm>
            <a:prstGeom prst="line">
              <a:avLst/>
            </a:prstGeom>
            <a:ln w="9525" cap="flat" cmpd="sng">
              <a:solidFill>
                <a:schemeClr val="tx1"/>
              </a:solidFill>
              <a:prstDash val="solid"/>
              <a:headEnd type="none" w="med" len="med"/>
              <a:tailEnd type="none" w="med" len="med"/>
            </a:ln>
          </p:spPr>
        </p:sp>
        <p:sp>
          <p:nvSpPr>
            <p:cNvPr id="86073" name="Line 32"/>
            <p:cNvSpPr/>
            <p:nvPr/>
          </p:nvSpPr>
          <p:spPr>
            <a:xfrm>
              <a:off x="3444" y="924"/>
              <a:ext cx="0" cy="1380"/>
            </a:xfrm>
            <a:prstGeom prst="line">
              <a:avLst/>
            </a:prstGeom>
            <a:ln w="9525" cap="flat" cmpd="sng">
              <a:solidFill>
                <a:schemeClr val="tx1"/>
              </a:solidFill>
              <a:prstDash val="solid"/>
              <a:headEnd type="none" w="med" len="med"/>
              <a:tailEnd type="none" w="med" len="med"/>
            </a:ln>
          </p:spPr>
        </p:sp>
        <p:sp>
          <p:nvSpPr>
            <p:cNvPr id="86074" name="Line 33"/>
            <p:cNvSpPr/>
            <p:nvPr/>
          </p:nvSpPr>
          <p:spPr>
            <a:xfrm>
              <a:off x="4008" y="924"/>
              <a:ext cx="0" cy="1380"/>
            </a:xfrm>
            <a:prstGeom prst="line">
              <a:avLst/>
            </a:prstGeom>
            <a:ln w="9525" cap="flat" cmpd="sng">
              <a:solidFill>
                <a:schemeClr val="tx1"/>
              </a:solidFill>
              <a:prstDash val="solid"/>
              <a:headEnd type="none" w="med" len="med"/>
              <a:tailEnd type="none" w="med" len="med"/>
            </a:ln>
          </p:spPr>
        </p:sp>
        <p:sp>
          <p:nvSpPr>
            <p:cNvPr id="86075" name="Text Box 34"/>
            <p:cNvSpPr txBox="1"/>
            <p:nvPr/>
          </p:nvSpPr>
          <p:spPr>
            <a:xfrm>
              <a:off x="588" y="732"/>
              <a:ext cx="324" cy="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年</a:t>
              </a:r>
              <a:endParaRPr lang="zh-CN" altLang="en-US" sz="1800" dirty="0">
                <a:latin typeface="Times New Roman" panose="02020603050405020304" pitchFamily="18" charset="0"/>
              </a:endParaRPr>
            </a:p>
          </p:txBody>
        </p:sp>
        <p:sp>
          <p:nvSpPr>
            <p:cNvPr id="86076" name="Text Box 35"/>
            <p:cNvSpPr txBox="1"/>
            <p:nvPr/>
          </p:nvSpPr>
          <p:spPr>
            <a:xfrm>
              <a:off x="504" y="1044"/>
              <a:ext cx="240"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月</a:t>
              </a:r>
              <a:endParaRPr lang="zh-CN" altLang="en-US" sz="1800" dirty="0">
                <a:latin typeface="Times New Roman" panose="02020603050405020304" pitchFamily="18" charset="0"/>
              </a:endParaRPr>
            </a:p>
          </p:txBody>
        </p:sp>
        <p:sp>
          <p:nvSpPr>
            <p:cNvPr id="86077" name="Text Box 36"/>
            <p:cNvSpPr txBox="1"/>
            <p:nvPr/>
          </p:nvSpPr>
          <p:spPr>
            <a:xfrm>
              <a:off x="696" y="1056"/>
              <a:ext cx="420"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日</a:t>
              </a:r>
              <a:endParaRPr lang="zh-CN" altLang="en-US" sz="1800" dirty="0">
                <a:latin typeface="Times New Roman" panose="02020603050405020304" pitchFamily="18" charset="0"/>
              </a:endParaRPr>
            </a:p>
          </p:txBody>
        </p:sp>
        <p:sp>
          <p:nvSpPr>
            <p:cNvPr id="86078" name="Text Box 37"/>
            <p:cNvSpPr txBox="1"/>
            <p:nvPr/>
          </p:nvSpPr>
          <p:spPr>
            <a:xfrm>
              <a:off x="2436" y="948"/>
              <a:ext cx="900" cy="42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60000"/>
                </a:lnSpc>
                <a:spcBef>
                  <a:spcPct val="50000"/>
                </a:spcBef>
                <a:buClrTx/>
                <a:buSzTx/>
                <a:buFontTx/>
                <a:buNone/>
              </a:pPr>
              <a:r>
                <a:rPr lang="zh-CN" altLang="en-US" sz="1800" dirty="0">
                  <a:latin typeface="Times New Roman" panose="02020603050405020304" pitchFamily="18" charset="0"/>
                </a:rPr>
                <a:t>直接</a:t>
              </a:r>
              <a:endParaRPr lang="zh-CN" altLang="en-US" sz="1800" dirty="0">
                <a:latin typeface="Times New Roman" panose="02020603050405020304" pitchFamily="18" charset="0"/>
              </a:endParaRPr>
            </a:p>
            <a:p>
              <a:pPr marL="0" lvl="0" indent="0" eaLnBrk="1" hangingPunct="1">
                <a:lnSpc>
                  <a:spcPct val="60000"/>
                </a:lnSpc>
                <a:spcBef>
                  <a:spcPct val="50000"/>
                </a:spcBef>
                <a:buClrTx/>
                <a:buSzTx/>
                <a:buFontTx/>
                <a:buNone/>
              </a:pPr>
              <a:r>
                <a:rPr lang="zh-CN" altLang="en-US" sz="1800" dirty="0">
                  <a:latin typeface="Times New Roman" panose="02020603050405020304" pitchFamily="18" charset="0"/>
                </a:rPr>
                <a:t>材料</a:t>
              </a:r>
              <a:endParaRPr lang="zh-CN" altLang="en-US" sz="1800" dirty="0">
                <a:latin typeface="Times New Roman" panose="02020603050405020304" pitchFamily="18" charset="0"/>
              </a:endParaRPr>
            </a:p>
          </p:txBody>
        </p:sp>
        <p:sp>
          <p:nvSpPr>
            <p:cNvPr id="86079" name="Text Box 38"/>
            <p:cNvSpPr txBox="1"/>
            <p:nvPr/>
          </p:nvSpPr>
          <p:spPr>
            <a:xfrm>
              <a:off x="2952" y="948"/>
              <a:ext cx="1020" cy="42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60000"/>
                </a:lnSpc>
                <a:spcBef>
                  <a:spcPct val="50000"/>
                </a:spcBef>
                <a:buClrTx/>
                <a:buSzTx/>
                <a:buFontTx/>
                <a:buNone/>
              </a:pPr>
              <a:r>
                <a:rPr lang="zh-CN" altLang="en-US" sz="1800" dirty="0">
                  <a:latin typeface="Times New Roman" panose="02020603050405020304" pitchFamily="18" charset="0"/>
                </a:rPr>
                <a:t>直接</a:t>
              </a:r>
              <a:endParaRPr lang="zh-CN" altLang="en-US" sz="1800" dirty="0">
                <a:latin typeface="Times New Roman" panose="02020603050405020304" pitchFamily="18" charset="0"/>
              </a:endParaRPr>
            </a:p>
            <a:p>
              <a:pPr marL="0" lvl="0" indent="0" eaLnBrk="1" hangingPunct="1">
                <a:lnSpc>
                  <a:spcPct val="60000"/>
                </a:lnSpc>
                <a:spcBef>
                  <a:spcPct val="50000"/>
                </a:spcBef>
                <a:buClrTx/>
                <a:buSzTx/>
                <a:buFontTx/>
                <a:buNone/>
              </a:pPr>
              <a:r>
                <a:rPr lang="zh-CN" altLang="en-US" sz="1800" dirty="0">
                  <a:latin typeface="Times New Roman" panose="02020603050405020304" pitchFamily="18" charset="0"/>
                </a:rPr>
                <a:t>人工</a:t>
              </a:r>
              <a:endParaRPr lang="zh-CN" altLang="en-US" sz="1800" dirty="0">
                <a:latin typeface="Times New Roman" panose="02020603050405020304" pitchFamily="18" charset="0"/>
              </a:endParaRPr>
            </a:p>
          </p:txBody>
        </p:sp>
        <p:sp>
          <p:nvSpPr>
            <p:cNvPr id="86080" name="Text Box 39"/>
            <p:cNvSpPr txBox="1"/>
            <p:nvPr/>
          </p:nvSpPr>
          <p:spPr>
            <a:xfrm>
              <a:off x="3528" y="948"/>
              <a:ext cx="816" cy="42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60000"/>
                </a:lnSpc>
                <a:spcBef>
                  <a:spcPct val="50000"/>
                </a:spcBef>
                <a:buClrTx/>
                <a:buSzTx/>
                <a:buFontTx/>
                <a:buNone/>
              </a:pPr>
              <a:r>
                <a:rPr lang="zh-CN" altLang="en-US" sz="1800" dirty="0">
                  <a:latin typeface="Times New Roman" panose="02020603050405020304" pitchFamily="18" charset="0"/>
                </a:rPr>
                <a:t>制造</a:t>
              </a:r>
              <a:endParaRPr lang="zh-CN" altLang="en-US" sz="1800" dirty="0">
                <a:latin typeface="Times New Roman" panose="02020603050405020304" pitchFamily="18" charset="0"/>
              </a:endParaRPr>
            </a:p>
            <a:p>
              <a:pPr marL="0" lvl="0" indent="0" eaLnBrk="1" hangingPunct="1">
                <a:lnSpc>
                  <a:spcPct val="60000"/>
                </a:lnSpc>
                <a:spcBef>
                  <a:spcPct val="50000"/>
                </a:spcBef>
                <a:buClrTx/>
                <a:buSzTx/>
                <a:buFontTx/>
                <a:buNone/>
              </a:pPr>
              <a:r>
                <a:rPr lang="zh-CN" altLang="en-US" sz="1800" dirty="0">
                  <a:latin typeface="Times New Roman" panose="02020603050405020304" pitchFamily="18" charset="0"/>
                </a:rPr>
                <a:t>费用</a:t>
              </a:r>
              <a:endParaRPr lang="zh-CN" altLang="en-US" sz="1800" dirty="0">
                <a:latin typeface="Times New Roman" panose="02020603050405020304" pitchFamily="18" charset="0"/>
              </a:endParaRPr>
            </a:p>
          </p:txBody>
        </p:sp>
        <p:sp>
          <p:nvSpPr>
            <p:cNvPr id="86081" name="Text Box 40"/>
            <p:cNvSpPr txBox="1"/>
            <p:nvPr/>
          </p:nvSpPr>
          <p:spPr>
            <a:xfrm>
              <a:off x="4032" y="997"/>
              <a:ext cx="564" cy="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合 计</a:t>
              </a:r>
              <a:endParaRPr lang="zh-CN" altLang="en-US" sz="1800" dirty="0">
                <a:latin typeface="Times New Roman" panose="02020603050405020304" pitchFamily="18" charset="0"/>
              </a:endParaRPr>
            </a:p>
          </p:txBody>
        </p:sp>
        <p:sp>
          <p:nvSpPr>
            <p:cNvPr id="86082" name="Text Box 41"/>
            <p:cNvSpPr txBox="1"/>
            <p:nvPr/>
          </p:nvSpPr>
          <p:spPr>
            <a:xfrm>
              <a:off x="4584" y="900"/>
              <a:ext cx="528"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贷方</a:t>
              </a:r>
              <a:endParaRPr lang="zh-CN" altLang="en-US" sz="1800" dirty="0">
                <a:latin typeface="Times New Roman" panose="02020603050405020304" pitchFamily="18" charset="0"/>
              </a:endParaRPr>
            </a:p>
          </p:txBody>
        </p:sp>
        <p:sp>
          <p:nvSpPr>
            <p:cNvPr id="86083" name="Text Box 42"/>
            <p:cNvSpPr txBox="1"/>
            <p:nvPr/>
          </p:nvSpPr>
          <p:spPr>
            <a:xfrm>
              <a:off x="4979" y="732"/>
              <a:ext cx="289" cy="852"/>
            </a:xfrm>
            <a:prstGeom prst="rect">
              <a:avLst/>
            </a:prstGeom>
            <a:noFill/>
            <a:ln w="9525">
              <a:noFill/>
            </a:ln>
          </p:spPr>
          <p:txBody>
            <a:bodyPr vert="eaVert">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借或贷</a:t>
              </a:r>
              <a:endParaRPr lang="zh-CN" altLang="en-US" sz="1800" dirty="0">
                <a:latin typeface="Times New Roman" panose="02020603050405020304" pitchFamily="18" charset="0"/>
              </a:endParaRPr>
            </a:p>
          </p:txBody>
        </p:sp>
        <p:sp>
          <p:nvSpPr>
            <p:cNvPr id="86084" name="Text Box 43"/>
            <p:cNvSpPr txBox="1"/>
            <p:nvPr/>
          </p:nvSpPr>
          <p:spPr>
            <a:xfrm>
              <a:off x="5172" y="900"/>
              <a:ext cx="492"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余额</a:t>
              </a:r>
              <a:endParaRPr lang="zh-CN" altLang="en-US" sz="1800" dirty="0">
                <a:latin typeface="Times New Roman" panose="02020603050405020304" pitchFamily="18" charset="0"/>
              </a:endParaRPr>
            </a:p>
          </p:txBody>
        </p:sp>
        <p:sp>
          <p:nvSpPr>
            <p:cNvPr id="86085" name="Text Box 44"/>
            <p:cNvSpPr txBox="1"/>
            <p:nvPr/>
          </p:nvSpPr>
          <p:spPr>
            <a:xfrm>
              <a:off x="2400" y="1320"/>
              <a:ext cx="576" cy="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19200</a:t>
              </a:r>
              <a:endParaRPr lang="en-US" altLang="zh-CN" sz="1800" dirty="0">
                <a:latin typeface="Times New Roman" panose="02020603050405020304" pitchFamily="18" charset="0"/>
              </a:endParaRPr>
            </a:p>
          </p:txBody>
        </p:sp>
        <p:sp>
          <p:nvSpPr>
            <p:cNvPr id="86086" name="Text Box 45"/>
            <p:cNvSpPr txBox="1"/>
            <p:nvPr/>
          </p:nvSpPr>
          <p:spPr>
            <a:xfrm>
              <a:off x="4032" y="1308"/>
              <a:ext cx="624"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19200</a:t>
              </a:r>
              <a:endParaRPr lang="en-US" altLang="zh-CN" sz="1800" dirty="0">
                <a:latin typeface="Times New Roman" panose="02020603050405020304" pitchFamily="18" charset="0"/>
              </a:endParaRPr>
            </a:p>
          </p:txBody>
        </p:sp>
        <p:sp>
          <p:nvSpPr>
            <p:cNvPr id="86087" name="Text Box 46"/>
            <p:cNvSpPr txBox="1"/>
            <p:nvPr/>
          </p:nvSpPr>
          <p:spPr>
            <a:xfrm>
              <a:off x="5160" y="1320"/>
              <a:ext cx="588" cy="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19200</a:t>
              </a:r>
              <a:endParaRPr lang="en-US" altLang="zh-CN" sz="1800" dirty="0">
                <a:latin typeface="Times New Roman" panose="02020603050405020304" pitchFamily="18" charset="0"/>
              </a:endParaRPr>
            </a:p>
          </p:txBody>
        </p:sp>
        <p:sp>
          <p:nvSpPr>
            <p:cNvPr id="86088" name="Text Box 47"/>
            <p:cNvSpPr txBox="1"/>
            <p:nvPr/>
          </p:nvSpPr>
          <p:spPr>
            <a:xfrm>
              <a:off x="2952" y="1548"/>
              <a:ext cx="672" cy="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6840</a:t>
              </a:r>
              <a:endParaRPr lang="en-US" altLang="zh-CN" sz="1800" dirty="0">
                <a:latin typeface="Times New Roman" panose="02020603050405020304" pitchFamily="18" charset="0"/>
              </a:endParaRPr>
            </a:p>
          </p:txBody>
        </p:sp>
        <p:sp>
          <p:nvSpPr>
            <p:cNvPr id="86089" name="Text Box 48"/>
            <p:cNvSpPr txBox="1"/>
            <p:nvPr/>
          </p:nvSpPr>
          <p:spPr>
            <a:xfrm>
              <a:off x="4056" y="1548"/>
              <a:ext cx="540" cy="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6840</a:t>
              </a:r>
              <a:endParaRPr lang="en-US" altLang="zh-CN" sz="1800" dirty="0">
                <a:latin typeface="Times New Roman" panose="02020603050405020304" pitchFamily="18" charset="0"/>
              </a:endParaRPr>
            </a:p>
          </p:txBody>
        </p:sp>
        <p:sp>
          <p:nvSpPr>
            <p:cNvPr id="86090" name="Text Box 49"/>
            <p:cNvSpPr txBox="1"/>
            <p:nvPr/>
          </p:nvSpPr>
          <p:spPr>
            <a:xfrm>
              <a:off x="5172" y="1548"/>
              <a:ext cx="540" cy="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26040</a:t>
              </a:r>
              <a:endParaRPr lang="en-US" altLang="zh-CN" sz="1800" dirty="0">
                <a:latin typeface="Times New Roman" panose="02020603050405020304" pitchFamily="18" charset="0"/>
              </a:endParaRPr>
            </a:p>
          </p:txBody>
        </p:sp>
        <p:sp>
          <p:nvSpPr>
            <p:cNvPr id="86091" name="Text Box 50"/>
            <p:cNvSpPr txBox="1"/>
            <p:nvPr/>
          </p:nvSpPr>
          <p:spPr>
            <a:xfrm>
              <a:off x="3492" y="1776"/>
              <a:ext cx="600" cy="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5550</a:t>
              </a:r>
              <a:endParaRPr lang="en-US" altLang="zh-CN" sz="1800" dirty="0">
                <a:latin typeface="Times New Roman" panose="02020603050405020304" pitchFamily="18" charset="0"/>
              </a:endParaRPr>
            </a:p>
          </p:txBody>
        </p:sp>
        <p:sp>
          <p:nvSpPr>
            <p:cNvPr id="86092" name="Text Box 51"/>
            <p:cNvSpPr txBox="1"/>
            <p:nvPr/>
          </p:nvSpPr>
          <p:spPr>
            <a:xfrm>
              <a:off x="4044" y="1776"/>
              <a:ext cx="600" cy="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5550</a:t>
              </a:r>
              <a:endParaRPr lang="en-US" altLang="zh-CN" sz="1800" dirty="0">
                <a:latin typeface="Times New Roman" panose="02020603050405020304" pitchFamily="18" charset="0"/>
              </a:endParaRPr>
            </a:p>
          </p:txBody>
        </p:sp>
        <p:sp>
          <p:nvSpPr>
            <p:cNvPr id="86093" name="Text Box 52"/>
            <p:cNvSpPr txBox="1"/>
            <p:nvPr/>
          </p:nvSpPr>
          <p:spPr>
            <a:xfrm>
              <a:off x="5172" y="1776"/>
              <a:ext cx="540" cy="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31590</a:t>
              </a:r>
              <a:endParaRPr lang="en-US" altLang="zh-CN" sz="1800" dirty="0">
                <a:latin typeface="Times New Roman" panose="02020603050405020304" pitchFamily="18" charset="0"/>
              </a:endParaRPr>
            </a:p>
          </p:txBody>
        </p:sp>
        <p:sp>
          <p:nvSpPr>
            <p:cNvPr id="86094" name="Text Box 53"/>
            <p:cNvSpPr txBox="1"/>
            <p:nvPr/>
          </p:nvSpPr>
          <p:spPr>
            <a:xfrm>
              <a:off x="2400" y="2029"/>
              <a:ext cx="576" cy="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19200</a:t>
              </a:r>
              <a:endParaRPr lang="en-US" altLang="zh-CN" sz="1800" dirty="0">
                <a:latin typeface="Times New Roman" panose="02020603050405020304" pitchFamily="18" charset="0"/>
              </a:endParaRPr>
            </a:p>
          </p:txBody>
        </p:sp>
        <p:sp>
          <p:nvSpPr>
            <p:cNvPr id="86095" name="Text Box 54"/>
            <p:cNvSpPr txBox="1"/>
            <p:nvPr/>
          </p:nvSpPr>
          <p:spPr>
            <a:xfrm>
              <a:off x="2976" y="2040"/>
              <a:ext cx="564"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6840</a:t>
              </a:r>
              <a:endParaRPr lang="en-US" altLang="zh-CN" sz="1800" dirty="0">
                <a:latin typeface="Times New Roman" panose="02020603050405020304" pitchFamily="18" charset="0"/>
              </a:endParaRPr>
            </a:p>
          </p:txBody>
        </p:sp>
        <p:sp>
          <p:nvSpPr>
            <p:cNvPr id="86096" name="Text Box 55"/>
            <p:cNvSpPr txBox="1"/>
            <p:nvPr/>
          </p:nvSpPr>
          <p:spPr>
            <a:xfrm>
              <a:off x="3480" y="2029"/>
              <a:ext cx="684" cy="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5550</a:t>
              </a:r>
              <a:endParaRPr lang="en-US" altLang="zh-CN" sz="1800" dirty="0">
                <a:latin typeface="Times New Roman" panose="02020603050405020304" pitchFamily="18" charset="0"/>
              </a:endParaRPr>
            </a:p>
          </p:txBody>
        </p:sp>
        <p:sp>
          <p:nvSpPr>
            <p:cNvPr id="86097" name="Text Box 56"/>
            <p:cNvSpPr txBox="1"/>
            <p:nvPr/>
          </p:nvSpPr>
          <p:spPr>
            <a:xfrm>
              <a:off x="4044" y="2052"/>
              <a:ext cx="660"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31590</a:t>
              </a:r>
              <a:endParaRPr lang="en-US" altLang="zh-CN" sz="1800" dirty="0">
                <a:latin typeface="Times New Roman" panose="02020603050405020304" pitchFamily="18" charset="0"/>
              </a:endParaRPr>
            </a:p>
          </p:txBody>
        </p:sp>
        <p:sp>
          <p:nvSpPr>
            <p:cNvPr id="86098" name="Text Box 57"/>
            <p:cNvSpPr txBox="1"/>
            <p:nvPr/>
          </p:nvSpPr>
          <p:spPr>
            <a:xfrm>
              <a:off x="5208" y="2052"/>
              <a:ext cx="720"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31590</a:t>
              </a:r>
              <a:endParaRPr lang="en-US" altLang="zh-CN" sz="1800" dirty="0">
                <a:latin typeface="Times New Roman" panose="02020603050405020304" pitchFamily="18" charset="0"/>
              </a:endParaRPr>
            </a:p>
          </p:txBody>
        </p:sp>
        <p:sp>
          <p:nvSpPr>
            <p:cNvPr id="86099" name="Text Box 58"/>
            <p:cNvSpPr txBox="1"/>
            <p:nvPr/>
          </p:nvSpPr>
          <p:spPr>
            <a:xfrm>
              <a:off x="4980" y="1308"/>
              <a:ext cx="348" cy="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借</a:t>
              </a:r>
              <a:endParaRPr lang="zh-CN" altLang="en-US" sz="1800" dirty="0">
                <a:latin typeface="Times New Roman" panose="02020603050405020304" pitchFamily="18" charset="0"/>
              </a:endParaRPr>
            </a:p>
          </p:txBody>
        </p:sp>
        <p:sp>
          <p:nvSpPr>
            <p:cNvPr id="86100" name="Text Box 59"/>
            <p:cNvSpPr txBox="1"/>
            <p:nvPr/>
          </p:nvSpPr>
          <p:spPr>
            <a:xfrm>
              <a:off x="4980" y="1548"/>
              <a:ext cx="396" cy="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借</a:t>
              </a:r>
              <a:endParaRPr lang="zh-CN" altLang="en-US" sz="1800" dirty="0">
                <a:latin typeface="Times New Roman" panose="02020603050405020304" pitchFamily="18" charset="0"/>
              </a:endParaRPr>
            </a:p>
          </p:txBody>
        </p:sp>
        <p:sp>
          <p:nvSpPr>
            <p:cNvPr id="86101" name="Text Box 60"/>
            <p:cNvSpPr txBox="1"/>
            <p:nvPr/>
          </p:nvSpPr>
          <p:spPr>
            <a:xfrm>
              <a:off x="4980" y="1764"/>
              <a:ext cx="480" cy="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借</a:t>
              </a:r>
              <a:endParaRPr lang="zh-CN" altLang="en-US" sz="1800" dirty="0">
                <a:latin typeface="Times New Roman" panose="02020603050405020304" pitchFamily="18" charset="0"/>
              </a:endParaRPr>
            </a:p>
          </p:txBody>
        </p:sp>
        <p:sp>
          <p:nvSpPr>
            <p:cNvPr id="86102" name="Text Box 61"/>
            <p:cNvSpPr txBox="1"/>
            <p:nvPr/>
          </p:nvSpPr>
          <p:spPr>
            <a:xfrm>
              <a:off x="4980" y="2028"/>
              <a:ext cx="396"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借</a:t>
              </a:r>
              <a:endParaRPr lang="zh-CN" altLang="en-US" sz="1800" dirty="0">
                <a:latin typeface="Times New Roman" panose="02020603050405020304" pitchFamily="18" charset="0"/>
              </a:endParaRPr>
            </a:p>
          </p:txBody>
        </p:sp>
      </p:grpSp>
      <p:grpSp>
        <p:nvGrpSpPr>
          <p:cNvPr id="3" name="Group 62"/>
          <p:cNvGrpSpPr/>
          <p:nvPr/>
        </p:nvGrpSpPr>
        <p:grpSpPr>
          <a:xfrm>
            <a:off x="250825" y="4237038"/>
            <a:ext cx="8159750" cy="2620962"/>
            <a:chOff x="492" y="2364"/>
            <a:chExt cx="5140" cy="1651"/>
          </a:xfrm>
        </p:grpSpPr>
        <p:sp>
          <p:nvSpPr>
            <p:cNvPr id="86022" name="Text Box 63"/>
            <p:cNvSpPr txBox="1"/>
            <p:nvPr/>
          </p:nvSpPr>
          <p:spPr>
            <a:xfrm>
              <a:off x="492" y="2364"/>
              <a:ext cx="5112"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457200" lvl="0" indent="-457200" eaLnBrk="1" hangingPunct="1">
                <a:spcBef>
                  <a:spcPct val="50000"/>
                </a:spcBef>
                <a:buClrTx/>
                <a:buSzTx/>
                <a:buFontTx/>
                <a:buNone/>
              </a:pPr>
              <a:r>
                <a:rPr lang="zh-CN" altLang="en-US" sz="1800" dirty="0">
                  <a:latin typeface="Times New Roman" panose="02020603050405020304" pitchFamily="18" charset="0"/>
                </a:rPr>
                <a:t>图表</a:t>
              </a:r>
              <a:r>
                <a:rPr lang="en-US" altLang="zh-CN" sz="1800" dirty="0">
                  <a:latin typeface="Times New Roman" panose="02020603050405020304" pitchFamily="18" charset="0"/>
                </a:rPr>
                <a:t>3-5	</a:t>
              </a:r>
              <a:r>
                <a:rPr lang="zh-CN" altLang="en-US" sz="1800" dirty="0">
                  <a:latin typeface="Times New Roman" panose="02020603050405020304" pitchFamily="18" charset="0"/>
                </a:rPr>
                <a:t>产品生产成本计算表			                       单位：元</a:t>
              </a:r>
              <a:endParaRPr lang="zh-CN" altLang="en-US" sz="1800" dirty="0">
                <a:latin typeface="Times New Roman" panose="02020603050405020304" pitchFamily="18" charset="0"/>
              </a:endParaRPr>
            </a:p>
          </p:txBody>
        </p:sp>
        <p:sp>
          <p:nvSpPr>
            <p:cNvPr id="86023" name="Rectangle 64"/>
            <p:cNvSpPr/>
            <p:nvPr/>
          </p:nvSpPr>
          <p:spPr>
            <a:xfrm>
              <a:off x="3972" y="3785"/>
              <a:ext cx="1660" cy="23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533400" lvl="0" indent="-533400" eaLnBrk="1" hangingPunct="1">
                <a:buNone/>
              </a:pPr>
              <a:r>
                <a:rPr lang="zh-CN" altLang="en-US" sz="1800" dirty="0"/>
                <a:t>              </a:t>
              </a:r>
              <a:r>
                <a:rPr lang="en-US" altLang="zh-CN" sz="1800" dirty="0"/>
                <a:t>593.10</a:t>
              </a:r>
              <a:endParaRPr lang="en-US" altLang="zh-CN" sz="1800" dirty="0"/>
            </a:p>
          </p:txBody>
        </p:sp>
        <p:sp>
          <p:nvSpPr>
            <p:cNvPr id="86024" name="Rectangle 65"/>
            <p:cNvSpPr/>
            <p:nvPr/>
          </p:nvSpPr>
          <p:spPr>
            <a:xfrm>
              <a:off x="2364" y="3785"/>
              <a:ext cx="1608" cy="23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533400" lvl="0" indent="-533400" eaLnBrk="1" hangingPunct="1">
                <a:buNone/>
              </a:pPr>
              <a:r>
                <a:rPr lang="zh-CN" altLang="en-US" sz="1800" dirty="0"/>
                <a:t>            </a:t>
              </a:r>
              <a:r>
                <a:rPr lang="en-US" altLang="zh-CN" sz="1800" dirty="0"/>
                <a:t>59,310.00</a:t>
              </a:r>
              <a:endParaRPr lang="en-US" altLang="zh-CN" sz="1800" dirty="0"/>
            </a:p>
          </p:txBody>
        </p:sp>
        <p:sp>
          <p:nvSpPr>
            <p:cNvPr id="86025" name="Rectangle 66"/>
            <p:cNvSpPr/>
            <p:nvPr/>
          </p:nvSpPr>
          <p:spPr>
            <a:xfrm>
              <a:off x="680" y="3785"/>
              <a:ext cx="1684" cy="23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533400" lvl="0" indent="-533400" eaLnBrk="1" hangingPunct="1">
                <a:buNone/>
              </a:pPr>
              <a:r>
                <a:rPr lang="zh-CN" altLang="en-US" sz="1800" dirty="0"/>
                <a:t>         产品生产成本</a:t>
              </a:r>
              <a:endParaRPr lang="zh-CN" altLang="en-US" sz="1800" dirty="0"/>
            </a:p>
          </p:txBody>
        </p:sp>
        <p:sp>
          <p:nvSpPr>
            <p:cNvPr id="86026" name="Rectangle 67"/>
            <p:cNvSpPr/>
            <p:nvPr/>
          </p:nvSpPr>
          <p:spPr>
            <a:xfrm>
              <a:off x="3972" y="3136"/>
              <a:ext cx="1660" cy="649"/>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533400" lvl="0" indent="-533400" eaLnBrk="1" hangingPunct="1">
                <a:buNone/>
              </a:pPr>
              <a:r>
                <a:rPr lang="zh-CN" altLang="en-US" sz="1800" dirty="0"/>
                <a:t>             </a:t>
              </a:r>
              <a:r>
                <a:rPr lang="en-US" altLang="zh-CN" sz="1800" dirty="0"/>
                <a:t>304.00</a:t>
              </a:r>
              <a:endParaRPr lang="en-US" altLang="zh-CN" sz="1800" dirty="0"/>
            </a:p>
            <a:p>
              <a:pPr marL="533400" lvl="0" indent="-533400" eaLnBrk="1" hangingPunct="1">
                <a:buNone/>
              </a:pPr>
              <a:r>
                <a:rPr lang="en-US" altLang="zh-CN" sz="1800" dirty="0"/>
                <a:t>             159.60</a:t>
              </a:r>
              <a:endParaRPr lang="en-US" altLang="zh-CN" sz="1800" dirty="0"/>
            </a:p>
            <a:p>
              <a:pPr marL="533400" lvl="0" indent="-533400" eaLnBrk="1" hangingPunct="1">
                <a:buNone/>
              </a:pPr>
              <a:r>
                <a:rPr lang="en-US" altLang="zh-CN" sz="1800" dirty="0"/>
                <a:t>             129.50</a:t>
              </a:r>
              <a:endParaRPr lang="en-US" altLang="zh-CN" sz="1800" dirty="0"/>
            </a:p>
          </p:txBody>
        </p:sp>
        <p:sp>
          <p:nvSpPr>
            <p:cNvPr id="86027" name="Rectangle 68"/>
            <p:cNvSpPr/>
            <p:nvPr/>
          </p:nvSpPr>
          <p:spPr>
            <a:xfrm>
              <a:off x="2364" y="3136"/>
              <a:ext cx="1608" cy="649"/>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533400" lvl="0" indent="-533400" eaLnBrk="1" hangingPunct="1">
                <a:buNone/>
              </a:pPr>
              <a:r>
                <a:rPr lang="zh-CN" altLang="en-US" sz="1800" dirty="0"/>
                <a:t>            </a:t>
              </a:r>
              <a:r>
                <a:rPr lang="en-US" altLang="zh-CN" sz="1800" dirty="0"/>
                <a:t>30,400.00</a:t>
              </a:r>
              <a:endParaRPr lang="en-US" altLang="zh-CN" sz="1800" dirty="0"/>
            </a:p>
            <a:p>
              <a:pPr marL="533400" lvl="0" indent="-533400" eaLnBrk="1" hangingPunct="1">
                <a:buNone/>
              </a:pPr>
              <a:r>
                <a:rPr lang="en-US" altLang="zh-CN" sz="1800" dirty="0"/>
                <a:t>            15,960.00</a:t>
              </a:r>
              <a:endParaRPr lang="en-US" altLang="zh-CN" sz="1800" dirty="0"/>
            </a:p>
            <a:p>
              <a:pPr marL="533400" lvl="0" indent="-533400" eaLnBrk="1" hangingPunct="1">
                <a:buNone/>
              </a:pPr>
              <a:r>
                <a:rPr lang="en-US" altLang="zh-CN" sz="1800" dirty="0"/>
                <a:t>            12,950.00</a:t>
              </a:r>
              <a:endParaRPr lang="en-US" altLang="zh-CN" sz="1800" dirty="0"/>
            </a:p>
          </p:txBody>
        </p:sp>
        <p:sp>
          <p:nvSpPr>
            <p:cNvPr id="86028" name="Rectangle 69"/>
            <p:cNvSpPr/>
            <p:nvPr/>
          </p:nvSpPr>
          <p:spPr>
            <a:xfrm>
              <a:off x="680" y="3136"/>
              <a:ext cx="1684" cy="649"/>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533400" lvl="0" indent="-533400" eaLnBrk="1" hangingPunct="1">
                <a:buNone/>
              </a:pPr>
              <a:r>
                <a:rPr lang="zh-CN" altLang="en-US" sz="1800" dirty="0"/>
                <a:t>             直接材料</a:t>
              </a:r>
              <a:endParaRPr lang="zh-CN" altLang="en-US" sz="1800" dirty="0"/>
            </a:p>
            <a:p>
              <a:pPr marL="533400" lvl="0" indent="-533400" eaLnBrk="1" hangingPunct="1">
                <a:buNone/>
              </a:pPr>
              <a:r>
                <a:rPr lang="zh-CN" altLang="en-US" sz="1800" dirty="0"/>
                <a:t>             直接人工</a:t>
              </a:r>
              <a:endParaRPr lang="zh-CN" altLang="en-US" sz="1800" dirty="0"/>
            </a:p>
            <a:p>
              <a:pPr marL="533400" lvl="0" indent="-533400" eaLnBrk="1" hangingPunct="1">
                <a:buNone/>
              </a:pPr>
              <a:r>
                <a:rPr lang="zh-CN" altLang="en-US" sz="1800" dirty="0"/>
                <a:t>             制造费用</a:t>
              </a:r>
              <a:endParaRPr lang="zh-CN" altLang="en-US" sz="1800" dirty="0"/>
            </a:p>
          </p:txBody>
        </p:sp>
        <p:sp>
          <p:nvSpPr>
            <p:cNvPr id="86029" name="Rectangle 70"/>
            <p:cNvSpPr/>
            <p:nvPr/>
          </p:nvSpPr>
          <p:spPr>
            <a:xfrm>
              <a:off x="3972" y="2906"/>
              <a:ext cx="1660" cy="23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533400" lvl="0" indent="-533400" eaLnBrk="1" hangingPunct="1">
                <a:buNone/>
              </a:pPr>
              <a:r>
                <a:rPr lang="zh-CN" altLang="en-US" sz="1800" dirty="0"/>
                <a:t>          单位成本</a:t>
              </a:r>
              <a:endParaRPr lang="zh-CN" altLang="en-US" sz="1800" dirty="0"/>
            </a:p>
          </p:txBody>
        </p:sp>
        <p:sp>
          <p:nvSpPr>
            <p:cNvPr id="86030" name="Rectangle 71"/>
            <p:cNvSpPr/>
            <p:nvPr/>
          </p:nvSpPr>
          <p:spPr>
            <a:xfrm>
              <a:off x="2364" y="2906"/>
              <a:ext cx="1608" cy="23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533400" lvl="0" indent="-533400" eaLnBrk="1" hangingPunct="1">
                <a:buNone/>
              </a:pPr>
              <a:r>
                <a:rPr lang="zh-CN" altLang="en-US" sz="1800" dirty="0"/>
                <a:t>        总成本（</a:t>
              </a:r>
              <a:r>
                <a:rPr lang="en-US" altLang="zh-CN" sz="1800" dirty="0"/>
                <a:t>100</a:t>
              </a:r>
              <a:r>
                <a:rPr lang="zh-CN" altLang="en-US" sz="1800" dirty="0"/>
                <a:t>台）</a:t>
              </a:r>
              <a:endParaRPr lang="zh-CN" altLang="en-US" sz="1800" dirty="0"/>
            </a:p>
          </p:txBody>
        </p:sp>
        <p:sp>
          <p:nvSpPr>
            <p:cNvPr id="86031" name="Rectangle 72"/>
            <p:cNvSpPr/>
            <p:nvPr/>
          </p:nvSpPr>
          <p:spPr>
            <a:xfrm>
              <a:off x="2364" y="2676"/>
              <a:ext cx="3268" cy="23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533400" lvl="0" indent="-533400" eaLnBrk="1" hangingPunct="1">
                <a:buNone/>
              </a:pPr>
              <a:r>
                <a:rPr lang="zh-CN" altLang="en-US" sz="1800" dirty="0"/>
                <a:t>                                      </a:t>
              </a:r>
              <a:r>
                <a:rPr lang="en-US" altLang="zh-CN" sz="1800" dirty="0"/>
                <a:t>A</a:t>
              </a:r>
              <a:r>
                <a:rPr lang="zh-CN" altLang="en-US" sz="1800" dirty="0"/>
                <a:t>产品</a:t>
              </a:r>
              <a:endParaRPr lang="zh-CN" altLang="en-US" sz="1800" dirty="0"/>
            </a:p>
          </p:txBody>
        </p:sp>
        <p:sp>
          <p:nvSpPr>
            <p:cNvPr id="86032" name="Rectangle 73"/>
            <p:cNvSpPr/>
            <p:nvPr/>
          </p:nvSpPr>
          <p:spPr>
            <a:xfrm>
              <a:off x="680" y="2676"/>
              <a:ext cx="1684" cy="46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533400" lvl="0" indent="-533400" eaLnBrk="1" hangingPunct="1">
                <a:buNone/>
              </a:pPr>
              <a:r>
                <a:rPr lang="zh-CN" altLang="en-US" sz="1800" dirty="0"/>
                <a:t>             成本项目</a:t>
              </a:r>
              <a:endParaRPr lang="zh-CN" altLang="en-US" sz="1800" dirty="0"/>
            </a:p>
          </p:txBody>
        </p:sp>
        <p:sp>
          <p:nvSpPr>
            <p:cNvPr id="86033" name="Line 74"/>
            <p:cNvSpPr/>
            <p:nvPr/>
          </p:nvSpPr>
          <p:spPr>
            <a:xfrm>
              <a:off x="680" y="2676"/>
              <a:ext cx="4952" cy="0"/>
            </a:xfrm>
            <a:prstGeom prst="line">
              <a:avLst/>
            </a:prstGeom>
            <a:ln w="19050" cap="flat" cmpd="sng">
              <a:solidFill>
                <a:schemeClr val="tx1"/>
              </a:solidFill>
              <a:prstDash val="solid"/>
              <a:headEnd type="none" w="med" len="med"/>
              <a:tailEnd type="none" w="med" len="med"/>
            </a:ln>
          </p:spPr>
        </p:sp>
        <p:sp>
          <p:nvSpPr>
            <p:cNvPr id="86034" name="Line 75"/>
            <p:cNvSpPr/>
            <p:nvPr/>
          </p:nvSpPr>
          <p:spPr>
            <a:xfrm>
              <a:off x="680" y="3136"/>
              <a:ext cx="4952" cy="0"/>
            </a:xfrm>
            <a:prstGeom prst="line">
              <a:avLst/>
            </a:prstGeom>
            <a:ln w="12700" cap="flat" cmpd="sng">
              <a:solidFill>
                <a:schemeClr val="tx1"/>
              </a:solidFill>
              <a:prstDash val="solid"/>
              <a:headEnd type="none" w="med" len="med"/>
              <a:tailEnd type="none" w="med" len="med"/>
            </a:ln>
          </p:spPr>
        </p:sp>
        <p:sp>
          <p:nvSpPr>
            <p:cNvPr id="86035" name="Line 76"/>
            <p:cNvSpPr/>
            <p:nvPr/>
          </p:nvSpPr>
          <p:spPr>
            <a:xfrm>
              <a:off x="680" y="3785"/>
              <a:ext cx="4952" cy="0"/>
            </a:xfrm>
            <a:prstGeom prst="line">
              <a:avLst/>
            </a:prstGeom>
            <a:ln w="12700" cap="flat" cmpd="sng">
              <a:solidFill>
                <a:schemeClr val="tx1"/>
              </a:solidFill>
              <a:prstDash val="solid"/>
              <a:headEnd type="none" w="med" len="med"/>
              <a:tailEnd type="none" w="med" len="med"/>
            </a:ln>
          </p:spPr>
        </p:sp>
        <p:sp>
          <p:nvSpPr>
            <p:cNvPr id="86036" name="Line 77"/>
            <p:cNvSpPr/>
            <p:nvPr/>
          </p:nvSpPr>
          <p:spPr>
            <a:xfrm>
              <a:off x="680" y="2676"/>
              <a:ext cx="0" cy="460"/>
            </a:xfrm>
            <a:prstGeom prst="line">
              <a:avLst/>
            </a:prstGeom>
            <a:ln w="28575">
              <a:noFill/>
            </a:ln>
          </p:spPr>
        </p:sp>
        <p:sp>
          <p:nvSpPr>
            <p:cNvPr id="86037" name="Line 78"/>
            <p:cNvSpPr/>
            <p:nvPr/>
          </p:nvSpPr>
          <p:spPr>
            <a:xfrm>
              <a:off x="2364" y="2676"/>
              <a:ext cx="0" cy="1339"/>
            </a:xfrm>
            <a:prstGeom prst="line">
              <a:avLst/>
            </a:prstGeom>
            <a:ln w="12700" cap="flat" cmpd="sng">
              <a:solidFill>
                <a:schemeClr val="tx1"/>
              </a:solidFill>
              <a:prstDash val="solid"/>
              <a:headEnd type="none" w="med" len="med"/>
              <a:tailEnd type="none" w="med" len="med"/>
            </a:ln>
          </p:spPr>
        </p:sp>
        <p:sp>
          <p:nvSpPr>
            <p:cNvPr id="86038" name="Line 79"/>
            <p:cNvSpPr/>
            <p:nvPr/>
          </p:nvSpPr>
          <p:spPr>
            <a:xfrm>
              <a:off x="5632" y="2676"/>
              <a:ext cx="0" cy="230"/>
            </a:xfrm>
            <a:prstGeom prst="line">
              <a:avLst/>
            </a:prstGeom>
            <a:ln w="28575">
              <a:noFill/>
            </a:ln>
          </p:spPr>
        </p:sp>
        <p:sp>
          <p:nvSpPr>
            <p:cNvPr id="86039" name="Line 80"/>
            <p:cNvSpPr/>
            <p:nvPr/>
          </p:nvSpPr>
          <p:spPr>
            <a:xfrm>
              <a:off x="2364" y="2906"/>
              <a:ext cx="3268" cy="0"/>
            </a:xfrm>
            <a:prstGeom prst="line">
              <a:avLst/>
            </a:prstGeom>
            <a:ln w="12700" cap="flat" cmpd="sng">
              <a:solidFill>
                <a:schemeClr val="tx1"/>
              </a:solidFill>
              <a:prstDash val="solid"/>
              <a:headEnd type="none" w="med" len="med"/>
              <a:tailEnd type="none" w="med" len="med"/>
            </a:ln>
          </p:spPr>
        </p:sp>
        <p:sp>
          <p:nvSpPr>
            <p:cNvPr id="86040" name="Line 81"/>
            <p:cNvSpPr/>
            <p:nvPr/>
          </p:nvSpPr>
          <p:spPr>
            <a:xfrm>
              <a:off x="3972" y="2906"/>
              <a:ext cx="0" cy="1109"/>
            </a:xfrm>
            <a:prstGeom prst="line">
              <a:avLst/>
            </a:prstGeom>
            <a:ln w="12700" cap="flat" cmpd="sng">
              <a:solidFill>
                <a:schemeClr val="tx1"/>
              </a:solidFill>
              <a:prstDash val="solid"/>
              <a:headEnd type="none" w="med" len="med"/>
              <a:tailEnd type="none" w="med" len="med"/>
            </a:ln>
          </p:spPr>
        </p:sp>
        <p:sp>
          <p:nvSpPr>
            <p:cNvPr id="86041" name="Line 82"/>
            <p:cNvSpPr/>
            <p:nvPr/>
          </p:nvSpPr>
          <p:spPr>
            <a:xfrm>
              <a:off x="680" y="3136"/>
              <a:ext cx="0" cy="649"/>
            </a:xfrm>
            <a:prstGeom prst="line">
              <a:avLst/>
            </a:prstGeom>
            <a:ln w="28575">
              <a:noFill/>
            </a:ln>
          </p:spPr>
        </p:sp>
        <p:sp>
          <p:nvSpPr>
            <p:cNvPr id="86042" name="Line 83"/>
            <p:cNvSpPr/>
            <p:nvPr/>
          </p:nvSpPr>
          <p:spPr>
            <a:xfrm>
              <a:off x="680" y="3785"/>
              <a:ext cx="0" cy="230"/>
            </a:xfrm>
            <a:prstGeom prst="line">
              <a:avLst/>
            </a:prstGeom>
            <a:ln w="28575">
              <a:noFill/>
            </a:ln>
          </p:spPr>
        </p:sp>
        <p:sp>
          <p:nvSpPr>
            <p:cNvPr id="86043" name="Line 84"/>
            <p:cNvSpPr/>
            <p:nvPr/>
          </p:nvSpPr>
          <p:spPr>
            <a:xfrm>
              <a:off x="5632" y="2906"/>
              <a:ext cx="0" cy="230"/>
            </a:xfrm>
            <a:prstGeom prst="line">
              <a:avLst/>
            </a:prstGeom>
            <a:ln w="28575">
              <a:noFill/>
            </a:ln>
          </p:spPr>
        </p:sp>
        <p:sp>
          <p:nvSpPr>
            <p:cNvPr id="86044" name="Line 85"/>
            <p:cNvSpPr/>
            <p:nvPr/>
          </p:nvSpPr>
          <p:spPr>
            <a:xfrm>
              <a:off x="5632" y="3136"/>
              <a:ext cx="0" cy="649"/>
            </a:xfrm>
            <a:prstGeom prst="line">
              <a:avLst/>
            </a:prstGeom>
            <a:ln w="28575">
              <a:noFill/>
            </a:ln>
          </p:spPr>
        </p:sp>
        <p:sp>
          <p:nvSpPr>
            <p:cNvPr id="86045" name="Line 86"/>
            <p:cNvSpPr/>
            <p:nvPr/>
          </p:nvSpPr>
          <p:spPr>
            <a:xfrm>
              <a:off x="5632" y="3785"/>
              <a:ext cx="0" cy="230"/>
            </a:xfrm>
            <a:prstGeom prst="line">
              <a:avLst/>
            </a:prstGeom>
            <a:ln w="28575">
              <a:noFill/>
            </a:ln>
          </p:spPr>
        </p:sp>
        <p:sp>
          <p:nvSpPr>
            <p:cNvPr id="86046" name="Line 87"/>
            <p:cNvSpPr/>
            <p:nvPr/>
          </p:nvSpPr>
          <p:spPr>
            <a:xfrm>
              <a:off x="680" y="4015"/>
              <a:ext cx="4952" cy="0"/>
            </a:xfrm>
            <a:prstGeom prst="line">
              <a:avLst/>
            </a:prstGeom>
            <a:ln w="19050" cap="flat" cmpd="sng">
              <a:solidFill>
                <a:schemeClr val="tx1"/>
              </a:solidFill>
              <a:prstDash val="solid"/>
              <a:headEnd type="none" w="med" len="med"/>
              <a:tailEnd type="none" w="med" len="med"/>
            </a:ln>
          </p:spPr>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375812">
                                            <p:txEl>
                                              <p:charRg st="0" end="26"/>
                                            </p:txEl>
                                          </p:spTgt>
                                        </p:tgtEl>
                                        <p:attrNameLst>
                                          <p:attrName>style.visibility</p:attrName>
                                        </p:attrNameLst>
                                      </p:cBhvr>
                                      <p:to>
                                        <p:strVal val="visible"/>
                                      </p:to>
                                    </p:set>
                                    <p:anim calcmode="lin" valueType="num">
                                      <p:cBhvr>
                                        <p:cTn id="7" dur="500" fill="hold"/>
                                        <p:tgtEl>
                                          <p:spTgt spid="375812">
                                            <p:txEl>
                                              <p:charRg st="0" end="26"/>
                                            </p:txEl>
                                          </p:spTgt>
                                        </p:tgtEl>
                                        <p:attrNameLst>
                                          <p:attrName>ppt_x</p:attrName>
                                        </p:attrNameLst>
                                      </p:cBhvr>
                                      <p:tavLst>
                                        <p:tav tm="0">
                                          <p:val>
                                            <p:strVal val="#ppt_x+#ppt_w/2"/>
                                          </p:val>
                                        </p:tav>
                                        <p:tav tm="100000">
                                          <p:val>
                                            <p:strVal val="#ppt_x"/>
                                          </p:val>
                                        </p:tav>
                                      </p:tavLst>
                                    </p:anim>
                                    <p:anim calcmode="lin" valueType="num">
                                      <p:cBhvr>
                                        <p:cTn id="8" dur="500" fill="hold"/>
                                        <p:tgtEl>
                                          <p:spTgt spid="375812">
                                            <p:txEl>
                                              <p:charRg st="0" end="26"/>
                                            </p:txEl>
                                          </p:spTgt>
                                        </p:tgtEl>
                                        <p:attrNameLst>
                                          <p:attrName>ppt_y</p:attrName>
                                        </p:attrNameLst>
                                      </p:cBhvr>
                                      <p:tavLst>
                                        <p:tav tm="0">
                                          <p:val>
                                            <p:strVal val="#ppt_y"/>
                                          </p:val>
                                        </p:tav>
                                        <p:tav tm="100000">
                                          <p:val>
                                            <p:strVal val="#ppt_y"/>
                                          </p:val>
                                        </p:tav>
                                      </p:tavLst>
                                    </p:anim>
                                    <p:anim calcmode="lin" valueType="num">
                                      <p:cBhvr>
                                        <p:cTn id="9" dur="500" fill="hold"/>
                                        <p:tgtEl>
                                          <p:spTgt spid="375812">
                                            <p:txEl>
                                              <p:charRg st="0" end="26"/>
                                            </p:txEl>
                                          </p:spTgt>
                                        </p:tgtEl>
                                        <p:attrNameLst>
                                          <p:attrName>ppt_w</p:attrName>
                                        </p:attrNameLst>
                                      </p:cBhvr>
                                      <p:tavLst>
                                        <p:tav tm="0">
                                          <p:val>
                                            <p:fltVal val="0.000000"/>
                                          </p:val>
                                        </p:tav>
                                        <p:tav tm="100000">
                                          <p:val>
                                            <p:strVal val="#ppt_w"/>
                                          </p:val>
                                        </p:tav>
                                      </p:tavLst>
                                    </p:anim>
                                    <p:anim calcmode="lin" valueType="num">
                                      <p:cBhvr>
                                        <p:cTn id="10" dur="500" fill="hold"/>
                                        <p:tgtEl>
                                          <p:spTgt spid="375812">
                                            <p:txEl>
                                              <p:charRg st="0" end="26"/>
                                            </p:txEl>
                                          </p:spTgt>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2" fill="hold" grpId="0" nodeType="afterEffect">
                                  <p:stCondLst>
                                    <p:cond delay="0"/>
                                  </p:stCondLst>
                                  <p:childTnLst>
                                    <p:set>
                                      <p:cBhvr>
                                        <p:cTn id="13" dur="1" fill="hold">
                                          <p:stCondLst>
                                            <p:cond delay="0"/>
                                          </p:stCondLst>
                                        </p:cTn>
                                        <p:tgtEl>
                                          <p:spTgt spid="375812">
                                            <p:txEl>
                                              <p:charRg st="26" end="77"/>
                                            </p:txEl>
                                          </p:spTgt>
                                        </p:tgtEl>
                                        <p:attrNameLst>
                                          <p:attrName>style.visibility</p:attrName>
                                        </p:attrNameLst>
                                      </p:cBhvr>
                                      <p:to>
                                        <p:strVal val="visible"/>
                                      </p:to>
                                    </p:set>
                                    <p:anim calcmode="lin" valueType="num">
                                      <p:cBhvr>
                                        <p:cTn id="14" dur="500" fill="hold"/>
                                        <p:tgtEl>
                                          <p:spTgt spid="375812">
                                            <p:txEl>
                                              <p:charRg st="26" end="77"/>
                                            </p:txEl>
                                          </p:spTgt>
                                        </p:tgtEl>
                                        <p:attrNameLst>
                                          <p:attrName>ppt_x</p:attrName>
                                        </p:attrNameLst>
                                      </p:cBhvr>
                                      <p:tavLst>
                                        <p:tav tm="0">
                                          <p:val>
                                            <p:strVal val="#ppt_x+#ppt_w/2"/>
                                          </p:val>
                                        </p:tav>
                                        <p:tav tm="100000">
                                          <p:val>
                                            <p:strVal val="#ppt_x"/>
                                          </p:val>
                                        </p:tav>
                                      </p:tavLst>
                                    </p:anim>
                                    <p:anim calcmode="lin" valueType="num">
                                      <p:cBhvr>
                                        <p:cTn id="15" dur="500" fill="hold"/>
                                        <p:tgtEl>
                                          <p:spTgt spid="375812">
                                            <p:txEl>
                                              <p:charRg st="26" end="77"/>
                                            </p:txEl>
                                          </p:spTgt>
                                        </p:tgtEl>
                                        <p:attrNameLst>
                                          <p:attrName>ppt_y</p:attrName>
                                        </p:attrNameLst>
                                      </p:cBhvr>
                                      <p:tavLst>
                                        <p:tav tm="0">
                                          <p:val>
                                            <p:strVal val="#ppt_y"/>
                                          </p:val>
                                        </p:tav>
                                        <p:tav tm="100000">
                                          <p:val>
                                            <p:strVal val="#ppt_y"/>
                                          </p:val>
                                        </p:tav>
                                      </p:tavLst>
                                    </p:anim>
                                    <p:anim calcmode="lin" valueType="num">
                                      <p:cBhvr>
                                        <p:cTn id="16" dur="500" fill="hold"/>
                                        <p:tgtEl>
                                          <p:spTgt spid="375812">
                                            <p:txEl>
                                              <p:charRg st="26" end="77"/>
                                            </p:txEl>
                                          </p:spTgt>
                                        </p:tgtEl>
                                        <p:attrNameLst>
                                          <p:attrName>ppt_w</p:attrName>
                                        </p:attrNameLst>
                                      </p:cBhvr>
                                      <p:tavLst>
                                        <p:tav tm="0">
                                          <p:val>
                                            <p:fltVal val="0.000000"/>
                                          </p:val>
                                        </p:tav>
                                        <p:tav tm="100000">
                                          <p:val>
                                            <p:strVal val="#ppt_w"/>
                                          </p:val>
                                        </p:tav>
                                      </p:tavLst>
                                    </p:anim>
                                    <p:anim calcmode="lin" valueType="num">
                                      <p:cBhvr>
                                        <p:cTn id="17" dur="500" fill="hold"/>
                                        <p:tgtEl>
                                          <p:spTgt spid="375812">
                                            <p:txEl>
                                              <p:charRg st="26" end="77"/>
                                            </p:txEl>
                                          </p:spTgt>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8" presetClass="entr" presetSubtype="6"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strips(downRight)">
                                      <p:cBhvr>
                                        <p:cTn id="21" dur="500"/>
                                        <p:tgtEl>
                                          <p:spTgt spid="2"/>
                                        </p:tgtEl>
                                      </p:cBhvr>
                                    </p:animEffect>
                                  </p:childTnLst>
                                </p:cTn>
                              </p:par>
                            </p:childTnLst>
                          </p:cTn>
                        </p:par>
                        <p:par>
                          <p:cTn id="22" fill="hold">
                            <p:stCondLst>
                              <p:cond delay="1500"/>
                            </p:stCondLst>
                            <p:childTnLst>
                              <p:par>
                                <p:cTn id="23" presetID="18" presetClass="entr" presetSubtype="12"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strips(downLeft)">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12" grpId="0" advAuto="100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23586" name="Rectangle 2"/>
          <p:cNvSpPr/>
          <p:nvPr/>
        </p:nvSpPr>
        <p:spPr>
          <a:xfrm>
            <a:off x="107950" y="1341438"/>
            <a:ext cx="9036050" cy="40322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457200" lvl="0" indent="-457200" eaLnBrk="1" hangingPunct="1">
              <a:spcBef>
                <a:spcPct val="0"/>
              </a:spcBef>
              <a:buClrTx/>
              <a:buSzTx/>
              <a:buFontTx/>
              <a:buNone/>
            </a:pPr>
            <a:r>
              <a:rPr lang="zh-CN" altLang="en-US" sz="2000" b="1" dirty="0"/>
              <a:t>二、会计核算的基本前提（会计假设）</a:t>
            </a:r>
            <a:endParaRPr lang="zh-CN" altLang="en-US" sz="2000" b="1" dirty="0"/>
          </a:p>
          <a:p>
            <a:pPr marL="457200" lvl="0" indent="-457200" eaLnBrk="1" hangingPunct="1">
              <a:spcBef>
                <a:spcPct val="0"/>
              </a:spcBef>
              <a:buClrTx/>
              <a:buSzTx/>
              <a:buFontTx/>
              <a:buNone/>
            </a:pPr>
            <a:r>
              <a:rPr lang="zh-CN" altLang="en-US" sz="2000" dirty="0"/>
              <a:t>        （一）会计主体</a:t>
            </a:r>
            <a:endParaRPr lang="zh-CN" altLang="en-US" sz="2000" dirty="0"/>
          </a:p>
          <a:p>
            <a:pPr marL="457200" lvl="0" indent="-457200" eaLnBrk="1" hangingPunct="1">
              <a:spcBef>
                <a:spcPct val="0"/>
              </a:spcBef>
              <a:buClrTx/>
              <a:buSzTx/>
              <a:buFontTx/>
              <a:buNone/>
            </a:pPr>
            <a:r>
              <a:rPr lang="zh-CN" altLang="en-US" sz="2000" dirty="0"/>
              <a:t>        会计主体指的会计所提供服务的特定单位。它界定了会计工作的空间范围。该假设要求会计核算区分自身的经济活动与其他单位的经济活动；区分企业的经济活动与企业投资者的经济活动。</a:t>
            </a:r>
            <a:endParaRPr lang="zh-CN" altLang="en-US" sz="2000" dirty="0"/>
          </a:p>
          <a:p>
            <a:pPr marL="457200" lvl="0" indent="-457200" eaLnBrk="1" hangingPunct="1">
              <a:spcBef>
                <a:spcPct val="0"/>
              </a:spcBef>
              <a:buClrTx/>
              <a:buSzTx/>
              <a:buFontTx/>
              <a:buNone/>
            </a:pPr>
            <a:r>
              <a:rPr lang="zh-CN" altLang="en-US" sz="2000" dirty="0"/>
              <a:t>         （二）持续经营</a:t>
            </a:r>
            <a:endParaRPr lang="zh-CN" altLang="en-US" sz="2000" dirty="0"/>
          </a:p>
          <a:p>
            <a:pPr marL="457200" lvl="0" indent="-457200" eaLnBrk="1" hangingPunct="1">
              <a:spcBef>
                <a:spcPct val="0"/>
              </a:spcBef>
              <a:buClrTx/>
              <a:buSzTx/>
              <a:buFontTx/>
              <a:buNone/>
            </a:pPr>
            <a:r>
              <a:rPr lang="zh-CN" altLang="en-US" sz="2000" dirty="0"/>
              <a:t>        持续经营是指会计主体的生产经营活动将无限期地延续下去，在可预见的未来不会面临破产清算。它界定了会计工作的时间范围。该假设要求会计人员以企业持续、正常的经营活动为前提条件进行会计核算。</a:t>
            </a:r>
            <a:endParaRPr lang="zh-CN" altLang="en-US" sz="2000" dirty="0"/>
          </a:p>
          <a:p>
            <a:pPr marL="457200" lvl="0" indent="-457200" eaLnBrk="1" hangingPunct="1">
              <a:spcBef>
                <a:spcPct val="0"/>
              </a:spcBef>
              <a:buClrTx/>
              <a:buSzTx/>
              <a:buFontTx/>
              <a:buNone/>
            </a:pPr>
            <a:r>
              <a:rPr lang="zh-CN" altLang="en-US" sz="2000" dirty="0"/>
              <a:t>         （三）会计分期</a:t>
            </a:r>
            <a:endParaRPr lang="zh-CN" altLang="en-US" sz="2000" dirty="0"/>
          </a:p>
          <a:p>
            <a:pPr marL="457200" lvl="0" indent="-457200" eaLnBrk="1" hangingPunct="1">
              <a:spcBef>
                <a:spcPct val="0"/>
              </a:spcBef>
              <a:buClrTx/>
              <a:buSzTx/>
              <a:buFontTx/>
              <a:buNone/>
            </a:pPr>
            <a:r>
              <a:rPr lang="zh-CN" altLang="en-US" sz="2000" dirty="0"/>
              <a:t>        会计分期是指把会计主体持续不断的生产经营过程分割为均等的期间，据以结算账目，编制会计报表，提供会计信息。依据该假设所分割的每一个均等的期间，称会计期间。会计期间包括会计年度和会计中期。会计年度按其起讫时间不同分为历年制和营业年制。我国采用历年制。会计中期包括月度、季度和年度。</a:t>
            </a:r>
            <a:endParaRPr lang="zh-CN" altLang="en-US" sz="2000" dirty="0"/>
          </a:p>
          <a:p>
            <a:pPr marL="457200" lvl="0" indent="-457200" eaLnBrk="1" hangingPunct="1">
              <a:spcBef>
                <a:spcPct val="0"/>
              </a:spcBef>
              <a:buClrTx/>
              <a:buSzTx/>
              <a:buFontTx/>
              <a:buNone/>
            </a:pPr>
            <a:r>
              <a:rPr lang="zh-CN" altLang="en-US" sz="2000" dirty="0"/>
              <a:t>         （四）货币计量</a:t>
            </a:r>
            <a:endParaRPr lang="zh-CN" altLang="en-US" sz="2000" dirty="0"/>
          </a:p>
          <a:p>
            <a:pPr marL="457200" lvl="0" indent="-457200" eaLnBrk="1" hangingPunct="1">
              <a:spcBef>
                <a:spcPct val="0"/>
              </a:spcBef>
              <a:buClrTx/>
              <a:buSzTx/>
              <a:buFontTx/>
              <a:buNone/>
            </a:pPr>
            <a:r>
              <a:rPr lang="zh-CN" altLang="en-US" sz="2000" dirty="0"/>
              <a:t>         货币计量是指会计核算以货币为统一计量单位反映经济活动情况。同时，以币值不变为假设前提。</a:t>
            </a:r>
            <a:endParaRPr lang="zh-CN" altLang="en-US" sz="2000" dirty="0">
              <a:ea typeface="华文细黑" pitchFamily="2"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3586">
                                            <p:txEl>
                                              <p:charRg st="0" end="18"/>
                                            </p:txEl>
                                          </p:spTgt>
                                        </p:tgtEl>
                                        <p:attrNameLst>
                                          <p:attrName>style.visibility</p:attrName>
                                        </p:attrNameLst>
                                      </p:cBhvr>
                                      <p:to>
                                        <p:strVal val="visible"/>
                                      </p:to>
                                    </p:set>
                                    <p:animEffect transition="in" filter="wipe(down)">
                                      <p:cBhvr>
                                        <p:cTn id="7" dur="500"/>
                                        <p:tgtEl>
                                          <p:spTgt spid="323586">
                                            <p:txEl>
                                              <p:charRg st="0" end="18"/>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23586">
                                            <p:txEl>
                                              <p:charRg st="18" end="34"/>
                                            </p:txEl>
                                          </p:spTgt>
                                        </p:tgtEl>
                                        <p:attrNameLst>
                                          <p:attrName>style.visibility</p:attrName>
                                        </p:attrNameLst>
                                      </p:cBhvr>
                                      <p:to>
                                        <p:strVal val="visible"/>
                                      </p:to>
                                    </p:set>
                                    <p:animEffect transition="in" filter="wipe(down)">
                                      <p:cBhvr>
                                        <p:cTn id="12" dur="500"/>
                                        <p:tgtEl>
                                          <p:spTgt spid="323586">
                                            <p:txEl>
                                              <p:charRg st="18" end="3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23586">
                                            <p:txEl>
                                              <p:charRg st="34" end="126"/>
                                            </p:txEl>
                                          </p:spTgt>
                                        </p:tgtEl>
                                        <p:attrNameLst>
                                          <p:attrName>style.visibility</p:attrName>
                                        </p:attrNameLst>
                                      </p:cBhvr>
                                      <p:to>
                                        <p:strVal val="visible"/>
                                      </p:to>
                                    </p:set>
                                    <p:animEffect transition="in" filter="wipe(down)">
                                      <p:cBhvr>
                                        <p:cTn id="17" dur="500"/>
                                        <p:tgtEl>
                                          <p:spTgt spid="323586">
                                            <p:txEl>
                                              <p:charRg st="34" end="12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23586">
                                            <p:txEl>
                                              <p:charRg st="126" end="143"/>
                                            </p:txEl>
                                          </p:spTgt>
                                        </p:tgtEl>
                                        <p:attrNameLst>
                                          <p:attrName>style.visibility</p:attrName>
                                        </p:attrNameLst>
                                      </p:cBhvr>
                                      <p:to>
                                        <p:strVal val="visible"/>
                                      </p:to>
                                    </p:set>
                                    <p:animEffect transition="in" filter="wipe(down)">
                                      <p:cBhvr>
                                        <p:cTn id="22" dur="500"/>
                                        <p:tgtEl>
                                          <p:spTgt spid="323586">
                                            <p:txEl>
                                              <p:charRg st="126" end="14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23586">
                                            <p:txEl>
                                              <p:charRg st="143" end="243"/>
                                            </p:txEl>
                                          </p:spTgt>
                                        </p:tgtEl>
                                        <p:attrNameLst>
                                          <p:attrName>style.visibility</p:attrName>
                                        </p:attrNameLst>
                                      </p:cBhvr>
                                      <p:to>
                                        <p:strVal val="visible"/>
                                      </p:to>
                                    </p:set>
                                    <p:animEffect transition="in" filter="wipe(down)">
                                      <p:cBhvr>
                                        <p:cTn id="27" dur="500"/>
                                        <p:tgtEl>
                                          <p:spTgt spid="323586">
                                            <p:txEl>
                                              <p:charRg st="143" end="24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23586">
                                            <p:txEl>
                                              <p:charRg st="243" end="260"/>
                                            </p:txEl>
                                          </p:spTgt>
                                        </p:tgtEl>
                                        <p:attrNameLst>
                                          <p:attrName>style.visibility</p:attrName>
                                        </p:attrNameLst>
                                      </p:cBhvr>
                                      <p:to>
                                        <p:strVal val="visible"/>
                                      </p:to>
                                    </p:set>
                                    <p:animEffect transition="in" filter="wipe(down)">
                                      <p:cBhvr>
                                        <p:cTn id="32" dur="500"/>
                                        <p:tgtEl>
                                          <p:spTgt spid="323586">
                                            <p:txEl>
                                              <p:charRg st="243" end="26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23586">
                                            <p:txEl>
                                              <p:charRg st="260" end="407"/>
                                            </p:txEl>
                                          </p:spTgt>
                                        </p:tgtEl>
                                        <p:attrNameLst>
                                          <p:attrName>style.visibility</p:attrName>
                                        </p:attrNameLst>
                                      </p:cBhvr>
                                      <p:to>
                                        <p:strVal val="visible"/>
                                      </p:to>
                                    </p:set>
                                    <p:animEffect transition="in" filter="wipe(down)">
                                      <p:cBhvr>
                                        <p:cTn id="37" dur="500"/>
                                        <p:tgtEl>
                                          <p:spTgt spid="323586">
                                            <p:txEl>
                                              <p:charRg st="260" end="40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23586">
                                            <p:txEl>
                                              <p:charRg st="407" end="424"/>
                                            </p:txEl>
                                          </p:spTgt>
                                        </p:tgtEl>
                                        <p:attrNameLst>
                                          <p:attrName>style.visibility</p:attrName>
                                        </p:attrNameLst>
                                      </p:cBhvr>
                                      <p:to>
                                        <p:strVal val="visible"/>
                                      </p:to>
                                    </p:set>
                                    <p:animEffect transition="in" filter="wipe(down)">
                                      <p:cBhvr>
                                        <p:cTn id="42" dur="500"/>
                                        <p:tgtEl>
                                          <p:spTgt spid="323586">
                                            <p:txEl>
                                              <p:charRg st="407" end="42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23586">
                                            <p:txEl>
                                              <p:charRg st="424" end="477"/>
                                            </p:txEl>
                                          </p:spTgt>
                                        </p:tgtEl>
                                        <p:attrNameLst>
                                          <p:attrName>style.visibility</p:attrName>
                                        </p:attrNameLst>
                                      </p:cBhvr>
                                      <p:to>
                                        <p:strVal val="visible"/>
                                      </p:to>
                                    </p:set>
                                    <p:animEffect transition="in" filter="wipe(down)">
                                      <p:cBhvr>
                                        <p:cTn id="47" dur="500"/>
                                        <p:tgtEl>
                                          <p:spTgt spid="323586">
                                            <p:txEl>
                                              <p:charRg st="424" end="47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76836" name="Rectangle 4"/>
          <p:cNvSpPr/>
          <p:nvPr/>
        </p:nvSpPr>
        <p:spPr>
          <a:xfrm>
            <a:off x="323850" y="908050"/>
            <a:ext cx="8420100" cy="6172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algn="ctr" eaLnBrk="1" hangingPunct="1">
              <a:buNone/>
            </a:pPr>
            <a:endParaRPr lang="zh-CN" altLang="en-US" sz="2000" b="1" dirty="0">
              <a:solidFill>
                <a:schemeClr val="folHlink"/>
              </a:solidFill>
            </a:endParaRPr>
          </a:p>
          <a:p>
            <a:pPr marL="342900" lvl="0" indent="-342900" algn="ctr" eaLnBrk="1" hangingPunct="1">
              <a:buNone/>
            </a:pPr>
            <a:r>
              <a:rPr lang="zh-CN" altLang="en-US" sz="2000" b="1" dirty="0">
                <a:solidFill>
                  <a:schemeClr val="folHlink"/>
                </a:solidFill>
                <a:hlinkClick r:id="" action="ppaction://noaction"/>
              </a:rPr>
              <a:t>四、销售过程主要经济业务的核算</a:t>
            </a:r>
            <a:endParaRPr lang="zh-CN" altLang="en-US" sz="2000" b="1" dirty="0">
              <a:solidFill>
                <a:schemeClr val="folHlink"/>
              </a:solidFill>
            </a:endParaRPr>
          </a:p>
          <a:p>
            <a:pPr marL="342900" lvl="0" indent="-342900" eaLnBrk="1" hangingPunct="1">
              <a:buNone/>
            </a:pPr>
            <a:r>
              <a:rPr lang="zh-CN" altLang="en-US" sz="2000" dirty="0"/>
              <a:t>（一）、账户的设置</a:t>
            </a:r>
            <a:endParaRPr lang="zh-CN" altLang="en-US" sz="2000" dirty="0"/>
          </a:p>
        </p:txBody>
      </p:sp>
      <p:grpSp>
        <p:nvGrpSpPr>
          <p:cNvPr id="2" name="Group 5"/>
          <p:cNvGrpSpPr/>
          <p:nvPr/>
        </p:nvGrpSpPr>
        <p:grpSpPr>
          <a:xfrm>
            <a:off x="171450" y="2236788"/>
            <a:ext cx="3009900" cy="1624012"/>
            <a:chOff x="480" y="732"/>
            <a:chExt cx="1896" cy="1023"/>
          </a:xfrm>
        </p:grpSpPr>
        <p:sp>
          <p:nvSpPr>
            <p:cNvPr id="87077" name="Line 6"/>
            <p:cNvSpPr/>
            <p:nvPr/>
          </p:nvSpPr>
          <p:spPr>
            <a:xfrm>
              <a:off x="576" y="948"/>
              <a:ext cx="1440" cy="0"/>
            </a:xfrm>
            <a:prstGeom prst="line">
              <a:avLst/>
            </a:prstGeom>
            <a:ln w="9525" cap="flat" cmpd="sng">
              <a:solidFill>
                <a:schemeClr val="tx1"/>
              </a:solidFill>
              <a:prstDash val="solid"/>
              <a:headEnd type="none" w="med" len="med"/>
              <a:tailEnd type="none" w="med" len="med"/>
            </a:ln>
          </p:spPr>
        </p:sp>
        <p:sp>
          <p:nvSpPr>
            <p:cNvPr id="87078" name="Line 7"/>
            <p:cNvSpPr/>
            <p:nvPr/>
          </p:nvSpPr>
          <p:spPr>
            <a:xfrm>
              <a:off x="552" y="1464"/>
              <a:ext cx="1440" cy="0"/>
            </a:xfrm>
            <a:prstGeom prst="line">
              <a:avLst/>
            </a:prstGeom>
            <a:ln w="9525" cap="flat" cmpd="sng">
              <a:solidFill>
                <a:schemeClr val="tx1"/>
              </a:solidFill>
              <a:prstDash val="solid"/>
              <a:headEnd type="none" w="med" len="med"/>
              <a:tailEnd type="none" w="med" len="med"/>
            </a:ln>
          </p:spPr>
        </p:sp>
        <p:sp>
          <p:nvSpPr>
            <p:cNvPr id="87079" name="Line 8"/>
            <p:cNvSpPr/>
            <p:nvPr/>
          </p:nvSpPr>
          <p:spPr>
            <a:xfrm>
              <a:off x="1248" y="960"/>
              <a:ext cx="0" cy="780"/>
            </a:xfrm>
            <a:prstGeom prst="line">
              <a:avLst/>
            </a:prstGeom>
            <a:ln w="9525" cap="flat" cmpd="sng">
              <a:solidFill>
                <a:schemeClr val="tx1"/>
              </a:solidFill>
              <a:prstDash val="solid"/>
              <a:headEnd type="none" w="med" len="med"/>
              <a:tailEnd type="none" w="med" len="med"/>
            </a:ln>
          </p:spPr>
        </p:sp>
        <p:sp>
          <p:nvSpPr>
            <p:cNvPr id="87080" name="Text Box 9"/>
            <p:cNvSpPr txBox="1"/>
            <p:nvPr/>
          </p:nvSpPr>
          <p:spPr>
            <a:xfrm>
              <a:off x="780" y="732"/>
              <a:ext cx="144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主营业务收入</a:t>
              </a:r>
              <a:endParaRPr lang="zh-CN" altLang="en-US" sz="1800" dirty="0">
                <a:latin typeface="Times New Roman" panose="02020603050405020304" pitchFamily="18" charset="0"/>
              </a:endParaRPr>
            </a:p>
          </p:txBody>
        </p:sp>
        <p:sp>
          <p:nvSpPr>
            <p:cNvPr id="87081" name="Text Box 10"/>
            <p:cNvSpPr txBox="1"/>
            <p:nvPr/>
          </p:nvSpPr>
          <p:spPr>
            <a:xfrm>
              <a:off x="480" y="984"/>
              <a:ext cx="792"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转入“本年利润”账户</a:t>
              </a:r>
              <a:endParaRPr lang="zh-CN" altLang="en-US" sz="1800" dirty="0">
                <a:latin typeface="Times New Roman" panose="02020603050405020304" pitchFamily="18" charset="0"/>
              </a:endParaRPr>
            </a:p>
          </p:txBody>
        </p:sp>
        <p:sp>
          <p:nvSpPr>
            <p:cNvPr id="87082" name="Text Box 11"/>
            <p:cNvSpPr txBox="1"/>
            <p:nvPr/>
          </p:nvSpPr>
          <p:spPr>
            <a:xfrm>
              <a:off x="1272" y="1008"/>
              <a:ext cx="1104"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本期实现的产品销售收入</a:t>
              </a:r>
              <a:endParaRPr lang="zh-CN" altLang="en-US" sz="1800" dirty="0">
                <a:latin typeface="Times New Roman" panose="02020603050405020304" pitchFamily="18" charset="0"/>
              </a:endParaRPr>
            </a:p>
          </p:txBody>
        </p:sp>
        <p:sp>
          <p:nvSpPr>
            <p:cNvPr id="87083" name="Text Box 12"/>
            <p:cNvSpPr txBox="1"/>
            <p:nvPr/>
          </p:nvSpPr>
          <p:spPr>
            <a:xfrm>
              <a:off x="1392" y="1524"/>
              <a:ext cx="528"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0</a:t>
              </a:r>
              <a:endParaRPr lang="en-US" altLang="zh-CN" sz="1800" dirty="0">
                <a:latin typeface="Times New Roman" panose="02020603050405020304" pitchFamily="18" charset="0"/>
              </a:endParaRPr>
            </a:p>
          </p:txBody>
        </p:sp>
      </p:grpSp>
      <p:grpSp>
        <p:nvGrpSpPr>
          <p:cNvPr id="3" name="Group 13"/>
          <p:cNvGrpSpPr/>
          <p:nvPr/>
        </p:nvGrpSpPr>
        <p:grpSpPr>
          <a:xfrm>
            <a:off x="2990850" y="2276475"/>
            <a:ext cx="2819400" cy="1643063"/>
            <a:chOff x="2196" y="708"/>
            <a:chExt cx="1776" cy="1035"/>
          </a:xfrm>
        </p:grpSpPr>
        <p:sp>
          <p:nvSpPr>
            <p:cNvPr id="87070" name="Line 14"/>
            <p:cNvSpPr/>
            <p:nvPr/>
          </p:nvSpPr>
          <p:spPr>
            <a:xfrm>
              <a:off x="2268" y="1464"/>
              <a:ext cx="1440" cy="0"/>
            </a:xfrm>
            <a:prstGeom prst="line">
              <a:avLst/>
            </a:prstGeom>
            <a:ln w="9525" cap="flat" cmpd="sng">
              <a:solidFill>
                <a:schemeClr val="tx1"/>
              </a:solidFill>
              <a:prstDash val="solid"/>
              <a:headEnd type="none" w="med" len="med"/>
              <a:tailEnd type="none" w="med" len="med"/>
            </a:ln>
          </p:spPr>
        </p:sp>
        <p:sp>
          <p:nvSpPr>
            <p:cNvPr id="87071" name="Line 15"/>
            <p:cNvSpPr/>
            <p:nvPr/>
          </p:nvSpPr>
          <p:spPr>
            <a:xfrm>
              <a:off x="2304" y="948"/>
              <a:ext cx="1440" cy="0"/>
            </a:xfrm>
            <a:prstGeom prst="line">
              <a:avLst/>
            </a:prstGeom>
            <a:ln w="9525" cap="flat" cmpd="sng">
              <a:solidFill>
                <a:schemeClr val="tx1"/>
              </a:solidFill>
              <a:prstDash val="solid"/>
              <a:headEnd type="none" w="med" len="med"/>
              <a:tailEnd type="none" w="med" len="med"/>
            </a:ln>
          </p:spPr>
        </p:sp>
        <p:sp>
          <p:nvSpPr>
            <p:cNvPr id="87072" name="Line 16"/>
            <p:cNvSpPr/>
            <p:nvPr/>
          </p:nvSpPr>
          <p:spPr>
            <a:xfrm>
              <a:off x="2976" y="960"/>
              <a:ext cx="0" cy="768"/>
            </a:xfrm>
            <a:prstGeom prst="line">
              <a:avLst/>
            </a:prstGeom>
            <a:ln w="9525" cap="flat" cmpd="sng">
              <a:solidFill>
                <a:schemeClr val="tx1"/>
              </a:solidFill>
              <a:prstDash val="solid"/>
              <a:headEnd type="none" w="med" len="med"/>
              <a:tailEnd type="none" w="med" len="med"/>
            </a:ln>
          </p:spPr>
        </p:sp>
        <p:sp>
          <p:nvSpPr>
            <p:cNvPr id="87073" name="Text Box 17"/>
            <p:cNvSpPr txBox="1"/>
            <p:nvPr/>
          </p:nvSpPr>
          <p:spPr>
            <a:xfrm>
              <a:off x="2484" y="708"/>
              <a:ext cx="1488"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主营业务成本</a:t>
              </a:r>
              <a:endParaRPr lang="zh-CN" altLang="en-US" sz="1800" dirty="0">
                <a:latin typeface="Times New Roman" panose="02020603050405020304" pitchFamily="18" charset="0"/>
              </a:endParaRPr>
            </a:p>
          </p:txBody>
        </p:sp>
        <p:sp>
          <p:nvSpPr>
            <p:cNvPr id="87074" name="Text Box 18"/>
            <p:cNvSpPr txBox="1"/>
            <p:nvPr/>
          </p:nvSpPr>
          <p:spPr>
            <a:xfrm>
              <a:off x="2196" y="972"/>
              <a:ext cx="900"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本期已售产品生产成本</a:t>
              </a:r>
              <a:endParaRPr lang="zh-CN" altLang="en-US" sz="1800" dirty="0">
                <a:latin typeface="Times New Roman" panose="02020603050405020304" pitchFamily="18" charset="0"/>
              </a:endParaRPr>
            </a:p>
          </p:txBody>
        </p:sp>
        <p:sp>
          <p:nvSpPr>
            <p:cNvPr id="87075" name="Text Box 19"/>
            <p:cNvSpPr txBox="1"/>
            <p:nvPr/>
          </p:nvSpPr>
          <p:spPr>
            <a:xfrm>
              <a:off x="3024" y="972"/>
              <a:ext cx="852"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转入本年“利润”账户</a:t>
              </a:r>
              <a:endParaRPr lang="zh-CN" altLang="en-US" sz="1800" dirty="0">
                <a:latin typeface="Times New Roman" panose="02020603050405020304" pitchFamily="18" charset="0"/>
              </a:endParaRPr>
            </a:p>
          </p:txBody>
        </p:sp>
        <p:sp>
          <p:nvSpPr>
            <p:cNvPr id="87076" name="Text Box 20"/>
            <p:cNvSpPr txBox="1"/>
            <p:nvPr/>
          </p:nvSpPr>
          <p:spPr>
            <a:xfrm>
              <a:off x="3120" y="1512"/>
              <a:ext cx="48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endParaRPr lang="zh-CN" altLang="en-US" sz="1800" dirty="0">
                <a:latin typeface="Times New Roman" panose="02020603050405020304" pitchFamily="18" charset="0"/>
              </a:endParaRPr>
            </a:p>
          </p:txBody>
        </p:sp>
      </p:grpSp>
      <p:grpSp>
        <p:nvGrpSpPr>
          <p:cNvPr id="4" name="Group 21"/>
          <p:cNvGrpSpPr/>
          <p:nvPr/>
        </p:nvGrpSpPr>
        <p:grpSpPr>
          <a:xfrm>
            <a:off x="5638800" y="2176463"/>
            <a:ext cx="3676650" cy="1828800"/>
            <a:chOff x="3924" y="636"/>
            <a:chExt cx="2316" cy="1152"/>
          </a:xfrm>
        </p:grpSpPr>
        <p:sp>
          <p:nvSpPr>
            <p:cNvPr id="87063" name="Line 22"/>
            <p:cNvSpPr/>
            <p:nvPr/>
          </p:nvSpPr>
          <p:spPr>
            <a:xfrm>
              <a:off x="4140" y="936"/>
              <a:ext cx="1872" cy="0"/>
            </a:xfrm>
            <a:prstGeom prst="line">
              <a:avLst/>
            </a:prstGeom>
            <a:ln w="9525" cap="flat" cmpd="sng">
              <a:solidFill>
                <a:schemeClr val="tx1"/>
              </a:solidFill>
              <a:prstDash val="solid"/>
              <a:headEnd type="none" w="med" len="med"/>
              <a:tailEnd type="none" w="med" len="med"/>
            </a:ln>
          </p:spPr>
        </p:sp>
        <p:sp>
          <p:nvSpPr>
            <p:cNvPr id="87064" name="Line 23"/>
            <p:cNvSpPr/>
            <p:nvPr/>
          </p:nvSpPr>
          <p:spPr>
            <a:xfrm>
              <a:off x="4128" y="1464"/>
              <a:ext cx="1872" cy="0"/>
            </a:xfrm>
            <a:prstGeom prst="line">
              <a:avLst/>
            </a:prstGeom>
            <a:ln w="9525" cap="flat" cmpd="sng">
              <a:solidFill>
                <a:schemeClr val="tx1"/>
              </a:solidFill>
              <a:prstDash val="solid"/>
              <a:headEnd type="none" w="med" len="med"/>
              <a:tailEnd type="none" w="med" len="med"/>
            </a:ln>
          </p:spPr>
        </p:sp>
        <p:sp>
          <p:nvSpPr>
            <p:cNvPr id="87065" name="Line 24"/>
            <p:cNvSpPr/>
            <p:nvPr/>
          </p:nvSpPr>
          <p:spPr>
            <a:xfrm>
              <a:off x="4920" y="936"/>
              <a:ext cx="0" cy="852"/>
            </a:xfrm>
            <a:prstGeom prst="line">
              <a:avLst/>
            </a:prstGeom>
            <a:ln w="9525" cap="flat" cmpd="sng">
              <a:solidFill>
                <a:schemeClr val="tx1"/>
              </a:solidFill>
              <a:prstDash val="solid"/>
              <a:headEnd type="none" w="med" len="med"/>
              <a:tailEnd type="none" w="med" len="med"/>
            </a:ln>
          </p:spPr>
        </p:sp>
        <p:sp>
          <p:nvSpPr>
            <p:cNvPr id="87066" name="Text Box 25"/>
            <p:cNvSpPr txBox="1"/>
            <p:nvPr/>
          </p:nvSpPr>
          <p:spPr>
            <a:xfrm>
              <a:off x="4416" y="636"/>
              <a:ext cx="182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销售费用</a:t>
              </a:r>
              <a:endParaRPr lang="zh-CN" altLang="en-US" sz="1800" dirty="0">
                <a:latin typeface="Times New Roman" panose="02020603050405020304" pitchFamily="18" charset="0"/>
              </a:endParaRPr>
            </a:p>
          </p:txBody>
        </p:sp>
        <p:sp>
          <p:nvSpPr>
            <p:cNvPr id="87067" name="Text Box 26"/>
            <p:cNvSpPr txBox="1"/>
            <p:nvPr/>
          </p:nvSpPr>
          <p:spPr>
            <a:xfrm>
              <a:off x="3924" y="948"/>
              <a:ext cx="1104"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为销售产品发生的各种费用</a:t>
              </a:r>
              <a:endParaRPr lang="zh-CN" altLang="en-US" sz="1800" dirty="0">
                <a:latin typeface="Times New Roman" panose="02020603050405020304" pitchFamily="18" charset="0"/>
              </a:endParaRPr>
            </a:p>
          </p:txBody>
        </p:sp>
        <p:sp>
          <p:nvSpPr>
            <p:cNvPr id="87068" name="Text Box 27"/>
            <p:cNvSpPr txBox="1"/>
            <p:nvPr/>
          </p:nvSpPr>
          <p:spPr>
            <a:xfrm>
              <a:off x="4896" y="960"/>
              <a:ext cx="960"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转入“本年利润”账户</a:t>
              </a:r>
              <a:endParaRPr lang="zh-CN" altLang="en-US" sz="1800" dirty="0">
                <a:latin typeface="Times New Roman" panose="02020603050405020304" pitchFamily="18" charset="0"/>
              </a:endParaRPr>
            </a:p>
          </p:txBody>
        </p:sp>
        <p:sp>
          <p:nvSpPr>
            <p:cNvPr id="87069" name="Text Box 28"/>
            <p:cNvSpPr txBox="1"/>
            <p:nvPr/>
          </p:nvSpPr>
          <p:spPr>
            <a:xfrm>
              <a:off x="4332" y="1536"/>
              <a:ext cx="48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0</a:t>
              </a:r>
              <a:endParaRPr lang="en-US" altLang="zh-CN" sz="1800" dirty="0">
                <a:latin typeface="Times New Roman" panose="02020603050405020304" pitchFamily="18" charset="0"/>
              </a:endParaRPr>
            </a:p>
          </p:txBody>
        </p:sp>
      </p:grpSp>
      <p:grpSp>
        <p:nvGrpSpPr>
          <p:cNvPr id="5" name="Group 29"/>
          <p:cNvGrpSpPr/>
          <p:nvPr/>
        </p:nvGrpSpPr>
        <p:grpSpPr>
          <a:xfrm>
            <a:off x="838200" y="4070350"/>
            <a:ext cx="3695700" cy="2305050"/>
            <a:chOff x="336" y="2172"/>
            <a:chExt cx="2328" cy="1452"/>
          </a:xfrm>
        </p:grpSpPr>
        <p:sp>
          <p:nvSpPr>
            <p:cNvPr id="87056" name="Line 30"/>
            <p:cNvSpPr/>
            <p:nvPr/>
          </p:nvSpPr>
          <p:spPr>
            <a:xfrm>
              <a:off x="372" y="3240"/>
              <a:ext cx="1872" cy="0"/>
            </a:xfrm>
            <a:prstGeom prst="line">
              <a:avLst/>
            </a:prstGeom>
            <a:ln w="9525" cap="flat" cmpd="sng">
              <a:solidFill>
                <a:schemeClr val="tx1"/>
              </a:solidFill>
              <a:prstDash val="solid"/>
              <a:headEnd type="none" w="med" len="med"/>
              <a:tailEnd type="none" w="med" len="med"/>
            </a:ln>
          </p:spPr>
        </p:sp>
        <p:sp>
          <p:nvSpPr>
            <p:cNvPr id="87057" name="Line 31"/>
            <p:cNvSpPr/>
            <p:nvPr/>
          </p:nvSpPr>
          <p:spPr>
            <a:xfrm>
              <a:off x="396" y="2412"/>
              <a:ext cx="1872" cy="0"/>
            </a:xfrm>
            <a:prstGeom prst="line">
              <a:avLst/>
            </a:prstGeom>
            <a:ln w="9525" cap="flat" cmpd="sng">
              <a:solidFill>
                <a:schemeClr val="tx1"/>
              </a:solidFill>
              <a:prstDash val="solid"/>
              <a:headEnd type="none" w="med" len="med"/>
              <a:tailEnd type="none" w="med" len="med"/>
            </a:ln>
          </p:spPr>
        </p:sp>
        <p:sp>
          <p:nvSpPr>
            <p:cNvPr id="87058" name="Line 32"/>
            <p:cNvSpPr/>
            <p:nvPr/>
          </p:nvSpPr>
          <p:spPr>
            <a:xfrm>
              <a:off x="1260" y="2424"/>
              <a:ext cx="0" cy="1200"/>
            </a:xfrm>
            <a:prstGeom prst="line">
              <a:avLst/>
            </a:prstGeom>
            <a:ln w="9525" cap="flat" cmpd="sng">
              <a:solidFill>
                <a:schemeClr val="tx1"/>
              </a:solidFill>
              <a:prstDash val="solid"/>
              <a:headEnd type="none" w="med" len="med"/>
              <a:tailEnd type="none" w="med" len="med"/>
            </a:ln>
          </p:spPr>
        </p:sp>
        <p:sp>
          <p:nvSpPr>
            <p:cNvPr id="87059" name="Text Box 33"/>
            <p:cNvSpPr txBox="1"/>
            <p:nvPr/>
          </p:nvSpPr>
          <p:spPr>
            <a:xfrm>
              <a:off x="648" y="2172"/>
              <a:ext cx="201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营业税金及附加</a:t>
              </a:r>
              <a:endParaRPr lang="zh-CN" altLang="en-US" sz="1800" dirty="0">
                <a:latin typeface="Times New Roman" panose="02020603050405020304" pitchFamily="18" charset="0"/>
              </a:endParaRPr>
            </a:p>
          </p:txBody>
        </p:sp>
        <p:sp>
          <p:nvSpPr>
            <p:cNvPr id="87060" name="Text Box 34"/>
            <p:cNvSpPr txBox="1"/>
            <p:nvPr/>
          </p:nvSpPr>
          <p:spPr>
            <a:xfrm>
              <a:off x="336" y="2460"/>
              <a:ext cx="1068" cy="7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企业产品销售业务应负担的税金及教育费附加</a:t>
              </a:r>
              <a:endParaRPr lang="zh-CN" altLang="en-US" sz="1800" dirty="0">
                <a:latin typeface="Times New Roman" panose="02020603050405020304" pitchFamily="18" charset="0"/>
              </a:endParaRPr>
            </a:p>
          </p:txBody>
        </p:sp>
        <p:sp>
          <p:nvSpPr>
            <p:cNvPr id="87061" name="Text Box 35"/>
            <p:cNvSpPr txBox="1"/>
            <p:nvPr/>
          </p:nvSpPr>
          <p:spPr>
            <a:xfrm>
              <a:off x="1284" y="2484"/>
              <a:ext cx="888"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转入“本年利润”账户</a:t>
              </a:r>
              <a:endParaRPr lang="zh-CN" altLang="en-US" sz="1800" dirty="0">
                <a:latin typeface="Times New Roman" panose="02020603050405020304" pitchFamily="18" charset="0"/>
              </a:endParaRPr>
            </a:p>
          </p:txBody>
        </p:sp>
        <p:sp>
          <p:nvSpPr>
            <p:cNvPr id="87062" name="Text Box 36"/>
            <p:cNvSpPr txBox="1"/>
            <p:nvPr/>
          </p:nvSpPr>
          <p:spPr>
            <a:xfrm>
              <a:off x="696" y="3348"/>
              <a:ext cx="528"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0</a:t>
              </a:r>
              <a:endParaRPr lang="en-US" altLang="zh-CN" sz="1800" dirty="0">
                <a:latin typeface="Times New Roman" panose="02020603050405020304" pitchFamily="18" charset="0"/>
              </a:endParaRPr>
            </a:p>
          </p:txBody>
        </p:sp>
      </p:grpSp>
      <p:grpSp>
        <p:nvGrpSpPr>
          <p:cNvPr id="6" name="Group 37"/>
          <p:cNvGrpSpPr/>
          <p:nvPr/>
        </p:nvGrpSpPr>
        <p:grpSpPr>
          <a:xfrm>
            <a:off x="4076700" y="3956050"/>
            <a:ext cx="3409950" cy="2470150"/>
            <a:chOff x="2940" y="2124"/>
            <a:chExt cx="2148" cy="1556"/>
          </a:xfrm>
        </p:grpSpPr>
        <p:sp>
          <p:nvSpPr>
            <p:cNvPr id="87049" name="Line 38"/>
            <p:cNvSpPr/>
            <p:nvPr/>
          </p:nvSpPr>
          <p:spPr>
            <a:xfrm>
              <a:off x="3120" y="3264"/>
              <a:ext cx="1872" cy="0"/>
            </a:xfrm>
            <a:prstGeom prst="line">
              <a:avLst/>
            </a:prstGeom>
            <a:ln w="9525" cap="flat" cmpd="sng">
              <a:solidFill>
                <a:schemeClr val="tx1"/>
              </a:solidFill>
              <a:prstDash val="solid"/>
              <a:headEnd type="none" w="med" len="med"/>
              <a:tailEnd type="none" w="med" len="med"/>
            </a:ln>
          </p:spPr>
        </p:sp>
        <p:sp>
          <p:nvSpPr>
            <p:cNvPr id="87050" name="Line 39"/>
            <p:cNvSpPr/>
            <p:nvPr/>
          </p:nvSpPr>
          <p:spPr>
            <a:xfrm>
              <a:off x="3120" y="2424"/>
              <a:ext cx="1872" cy="0"/>
            </a:xfrm>
            <a:prstGeom prst="line">
              <a:avLst/>
            </a:prstGeom>
            <a:ln w="9525" cap="flat" cmpd="sng">
              <a:solidFill>
                <a:schemeClr val="tx1"/>
              </a:solidFill>
              <a:prstDash val="solid"/>
              <a:headEnd type="none" w="med" len="med"/>
              <a:tailEnd type="none" w="med" len="med"/>
            </a:ln>
          </p:spPr>
        </p:sp>
        <p:sp>
          <p:nvSpPr>
            <p:cNvPr id="87051" name="Line 40"/>
            <p:cNvSpPr/>
            <p:nvPr/>
          </p:nvSpPr>
          <p:spPr>
            <a:xfrm>
              <a:off x="4068" y="2436"/>
              <a:ext cx="0" cy="1200"/>
            </a:xfrm>
            <a:prstGeom prst="line">
              <a:avLst/>
            </a:prstGeom>
            <a:ln w="9525" cap="flat" cmpd="sng">
              <a:solidFill>
                <a:schemeClr val="tx1"/>
              </a:solidFill>
              <a:prstDash val="solid"/>
              <a:headEnd type="none" w="med" len="med"/>
              <a:tailEnd type="none" w="med" len="med"/>
            </a:ln>
          </p:spPr>
        </p:sp>
        <p:sp>
          <p:nvSpPr>
            <p:cNvPr id="87052" name="Text Box 41"/>
            <p:cNvSpPr txBox="1"/>
            <p:nvPr/>
          </p:nvSpPr>
          <p:spPr>
            <a:xfrm>
              <a:off x="3600" y="2124"/>
              <a:ext cx="1488"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应收账款</a:t>
              </a:r>
              <a:endParaRPr lang="zh-CN" altLang="en-US" sz="1800" dirty="0">
                <a:latin typeface="Times New Roman" panose="02020603050405020304" pitchFamily="18" charset="0"/>
              </a:endParaRPr>
            </a:p>
          </p:txBody>
        </p:sp>
        <p:sp>
          <p:nvSpPr>
            <p:cNvPr id="87053" name="Text Box 42"/>
            <p:cNvSpPr txBox="1"/>
            <p:nvPr/>
          </p:nvSpPr>
          <p:spPr>
            <a:xfrm>
              <a:off x="2940" y="2580"/>
              <a:ext cx="1164" cy="57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企业销售产品、提供劳务应向购货方收取的款项</a:t>
              </a:r>
              <a:endParaRPr lang="zh-CN" altLang="en-US" sz="1800" dirty="0">
                <a:latin typeface="Times New Roman" panose="02020603050405020304" pitchFamily="18" charset="0"/>
              </a:endParaRPr>
            </a:p>
          </p:txBody>
        </p:sp>
        <p:sp>
          <p:nvSpPr>
            <p:cNvPr id="87054" name="Text Box 43"/>
            <p:cNvSpPr txBox="1"/>
            <p:nvPr/>
          </p:nvSpPr>
          <p:spPr>
            <a:xfrm>
              <a:off x="4104" y="2580"/>
              <a:ext cx="912"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收回的应收账款</a:t>
              </a:r>
              <a:endParaRPr lang="zh-CN" altLang="en-US" sz="1800" dirty="0">
                <a:latin typeface="Times New Roman" panose="02020603050405020304" pitchFamily="18" charset="0"/>
              </a:endParaRPr>
            </a:p>
          </p:txBody>
        </p:sp>
        <p:sp>
          <p:nvSpPr>
            <p:cNvPr id="87055" name="Text Box 44"/>
            <p:cNvSpPr txBox="1"/>
            <p:nvPr/>
          </p:nvSpPr>
          <p:spPr>
            <a:xfrm>
              <a:off x="3204" y="3276"/>
              <a:ext cx="924"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尚未收回的应收账款</a:t>
              </a:r>
              <a:endParaRPr lang="zh-CN" altLang="en-US" sz="1800" dirty="0">
                <a:latin typeface="Times New Roman" panose="02020603050405020304" pitchFamily="18" charset="0"/>
              </a:endParaRP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376836">
                                            <p:txEl>
                                              <p:charRg st="1" end="17"/>
                                            </p:txEl>
                                          </p:spTgt>
                                        </p:tgtEl>
                                        <p:attrNameLst>
                                          <p:attrName>style.visibility</p:attrName>
                                        </p:attrNameLst>
                                      </p:cBhvr>
                                      <p:to>
                                        <p:strVal val="visible"/>
                                      </p:to>
                                    </p:set>
                                    <p:animEffect transition="in" filter="checkerboard(across)">
                                      <p:cBhvr>
                                        <p:cTn id="7" dur="500"/>
                                        <p:tgtEl>
                                          <p:spTgt spid="376836">
                                            <p:txEl>
                                              <p:charRg st="1" end="17"/>
                                            </p:txEl>
                                          </p:spTgt>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376836">
                                            <p:txEl>
                                              <p:charRg st="17" end="27"/>
                                            </p:txEl>
                                          </p:spTgt>
                                        </p:tgtEl>
                                        <p:attrNameLst>
                                          <p:attrName>style.visibility</p:attrName>
                                        </p:attrNameLst>
                                      </p:cBhvr>
                                      <p:to>
                                        <p:strVal val="visible"/>
                                      </p:to>
                                    </p:set>
                                    <p:animEffect transition="in" filter="checkerboard(across)">
                                      <p:cBhvr>
                                        <p:cTn id="11" dur="500"/>
                                        <p:tgtEl>
                                          <p:spTgt spid="376836">
                                            <p:txEl>
                                              <p:charRg st="17" end="27"/>
                                            </p:txEl>
                                          </p:spTgt>
                                        </p:tgtEl>
                                      </p:cBhvr>
                                    </p:animEffect>
                                  </p:childTnLst>
                                </p:cTn>
                              </p:par>
                            </p:childTnLst>
                          </p:cTn>
                        </p:par>
                        <p:par>
                          <p:cTn id="12" fill="hold">
                            <p:stCondLst>
                              <p:cond delay="1000"/>
                            </p:stCondLst>
                            <p:childTnLst>
                              <p:par>
                                <p:cTn id="13" presetID="24" presetClass="entr" presetSubtype="0" fill="hold" nodeType="afterEffect">
                                  <p:stCondLst>
                                    <p:cond delay="0"/>
                                  </p:stCondLst>
                                  <p:childTnLst>
                                    <p:set>
                                      <p:cBhvr>
                                        <p:cTn id="14" dur="1" fill="hold">
                                          <p:stCondLst>
                                            <p:cond delay="499"/>
                                          </p:stCondLst>
                                        </p:cTn>
                                        <p:tgtEl>
                                          <p:spTgt spid="2"/>
                                        </p:tgtEl>
                                        <p:attrNameLst>
                                          <p:attrName>style.visibility</p:attrName>
                                        </p:attrNameLst>
                                      </p:cBhvr>
                                      <p:to>
                                        <p:strVal val="visible"/>
                                      </p:to>
                                    </p:set>
                                    <p:anim to="" calcmode="lin" valueType="num">
                                      <p:cBhvr>
                                        <p:cTn id="15" dur="1" fill="hold"/>
                                        <p:tgtEl>
                                          <p:spTgt spid="2"/>
                                        </p:tgtEl>
                                        <p:attrNameLst>
                                          <p:attrName>style.visibility</p:attrName>
                                        </p:attrNameLst>
                                      </p:cBhvr>
                                    </p:anim>
                                  </p:childTnLst>
                                </p:cTn>
                              </p:par>
                            </p:childTnLst>
                          </p:cTn>
                        </p:par>
                        <p:par>
                          <p:cTn id="16" fill="hold">
                            <p:stCondLst>
                              <p:cond delay="1500"/>
                            </p:stCondLst>
                            <p:childTnLst>
                              <p:par>
                                <p:cTn id="17" presetID="24" presetClass="entr" presetSubtype="0" fill="hold" nodeType="afterEffect">
                                  <p:stCondLst>
                                    <p:cond delay="0"/>
                                  </p:stCondLst>
                                  <p:childTnLst>
                                    <p:set>
                                      <p:cBhvr>
                                        <p:cTn id="18" dur="1" fill="hold">
                                          <p:stCondLst>
                                            <p:cond delay="499"/>
                                          </p:stCondLst>
                                        </p:cTn>
                                        <p:tgtEl>
                                          <p:spTgt spid="3"/>
                                        </p:tgtEl>
                                        <p:attrNameLst>
                                          <p:attrName>style.visibility</p:attrName>
                                        </p:attrNameLst>
                                      </p:cBhvr>
                                      <p:to>
                                        <p:strVal val="visible"/>
                                      </p:to>
                                    </p:set>
                                    <p:anim to="" calcmode="lin" valueType="num">
                                      <p:cBhvr>
                                        <p:cTn id="19" dur="1" fill="hold"/>
                                        <p:tgtEl>
                                          <p:spTgt spid="3"/>
                                        </p:tgtEl>
                                        <p:attrNameLst>
                                          <p:attrName>style.visibility</p:attrName>
                                        </p:attrNameLst>
                                      </p:cBhvr>
                                    </p:anim>
                                  </p:childTnLst>
                                </p:cTn>
                              </p:par>
                            </p:childTnLst>
                          </p:cTn>
                        </p:par>
                        <p:par>
                          <p:cTn id="20" fill="hold">
                            <p:stCondLst>
                              <p:cond delay="2000"/>
                            </p:stCondLst>
                            <p:childTnLst>
                              <p:par>
                                <p:cTn id="21" presetID="24" presetClass="entr" presetSubtype="0" fill="hold" nodeType="afterEffect">
                                  <p:stCondLst>
                                    <p:cond delay="0"/>
                                  </p:stCondLst>
                                  <p:childTnLst>
                                    <p:set>
                                      <p:cBhvr>
                                        <p:cTn id="22" dur="1" fill="hold">
                                          <p:stCondLst>
                                            <p:cond delay="499"/>
                                          </p:stCondLst>
                                        </p:cTn>
                                        <p:tgtEl>
                                          <p:spTgt spid="4"/>
                                        </p:tgtEl>
                                        <p:attrNameLst>
                                          <p:attrName>style.visibility</p:attrName>
                                        </p:attrNameLst>
                                      </p:cBhvr>
                                      <p:to>
                                        <p:strVal val="visible"/>
                                      </p:to>
                                    </p:set>
                                    <p:anim to="" calcmode="lin" valueType="num">
                                      <p:cBhvr>
                                        <p:cTn id="23" dur="1" fill="hold"/>
                                        <p:tgtEl>
                                          <p:spTgt spid="4"/>
                                        </p:tgtEl>
                                        <p:attrNameLst>
                                          <p:attrName>style.visibility</p:attrName>
                                        </p:attrNameLst>
                                      </p:cBhvr>
                                    </p:anim>
                                  </p:childTnLst>
                                </p:cTn>
                              </p:par>
                            </p:childTnLst>
                          </p:cTn>
                        </p:par>
                        <p:par>
                          <p:cTn id="24" fill="hold">
                            <p:stCondLst>
                              <p:cond delay="2500"/>
                            </p:stCondLst>
                            <p:childTnLst>
                              <p:par>
                                <p:cTn id="25" presetID="24" presetClass="entr" presetSubtype="0" fill="hold" nodeType="afterEffect">
                                  <p:stCondLst>
                                    <p:cond delay="0"/>
                                  </p:stCondLst>
                                  <p:childTnLst>
                                    <p:set>
                                      <p:cBhvr>
                                        <p:cTn id="26" dur="1" fill="hold">
                                          <p:stCondLst>
                                            <p:cond delay="499"/>
                                          </p:stCondLst>
                                        </p:cTn>
                                        <p:tgtEl>
                                          <p:spTgt spid="5"/>
                                        </p:tgtEl>
                                        <p:attrNameLst>
                                          <p:attrName>style.visibility</p:attrName>
                                        </p:attrNameLst>
                                      </p:cBhvr>
                                      <p:to>
                                        <p:strVal val="visible"/>
                                      </p:to>
                                    </p:set>
                                    <p:anim to="" calcmode="lin" valueType="num">
                                      <p:cBhvr>
                                        <p:cTn id="27" dur="1" fill="hold"/>
                                        <p:tgtEl>
                                          <p:spTgt spid="5"/>
                                        </p:tgtEl>
                                        <p:attrNameLst>
                                          <p:attrName>style.visibility</p:attrName>
                                        </p:attrNameLst>
                                      </p:cBhvr>
                                    </p:anim>
                                  </p:childTnLst>
                                </p:cTn>
                              </p:par>
                            </p:childTnLst>
                          </p:cTn>
                        </p:par>
                        <p:par>
                          <p:cTn id="28" fill="hold">
                            <p:stCondLst>
                              <p:cond delay="3000"/>
                            </p:stCondLst>
                            <p:childTnLst>
                              <p:par>
                                <p:cTn id="29" presetID="24" presetClass="entr" presetSubtype="0" fill="hold" nodeType="afterEffect">
                                  <p:stCondLst>
                                    <p:cond delay="0"/>
                                  </p:stCondLst>
                                  <p:childTnLst>
                                    <p:set>
                                      <p:cBhvr>
                                        <p:cTn id="30" dur="1" fill="hold">
                                          <p:stCondLst>
                                            <p:cond delay="499"/>
                                          </p:stCondLst>
                                        </p:cTn>
                                        <p:tgtEl>
                                          <p:spTgt spid="6"/>
                                        </p:tgtEl>
                                        <p:attrNameLst>
                                          <p:attrName>style.visibility</p:attrName>
                                        </p:attrNameLst>
                                      </p:cBhvr>
                                      <p:to>
                                        <p:strVal val="visible"/>
                                      </p:to>
                                    </p:set>
                                    <p:anim to="" calcmode="lin" valueType="num">
                                      <p:cBhvr>
                                        <p:cTn id="31" dur="1" fill="hold"/>
                                        <p:tgtEl>
                                          <p:spTgt spid="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6" grpId="0" advAuto="100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grpSp>
        <p:nvGrpSpPr>
          <p:cNvPr id="2" name="Group 29"/>
          <p:cNvGrpSpPr/>
          <p:nvPr/>
        </p:nvGrpSpPr>
        <p:grpSpPr>
          <a:xfrm>
            <a:off x="684213" y="1484313"/>
            <a:ext cx="7543800" cy="2100262"/>
            <a:chOff x="431" y="935"/>
            <a:chExt cx="4752" cy="1323"/>
          </a:xfrm>
        </p:grpSpPr>
        <p:sp>
          <p:nvSpPr>
            <p:cNvPr id="88077" name="Line 5"/>
            <p:cNvSpPr/>
            <p:nvPr/>
          </p:nvSpPr>
          <p:spPr>
            <a:xfrm>
              <a:off x="539" y="1919"/>
              <a:ext cx="1872" cy="0"/>
            </a:xfrm>
            <a:prstGeom prst="line">
              <a:avLst/>
            </a:prstGeom>
            <a:ln w="9525" cap="flat" cmpd="sng">
              <a:solidFill>
                <a:schemeClr val="tx1"/>
              </a:solidFill>
              <a:prstDash val="solid"/>
              <a:headEnd type="none" w="med" len="med"/>
              <a:tailEnd type="none" w="med" len="med"/>
            </a:ln>
          </p:spPr>
        </p:sp>
        <p:sp>
          <p:nvSpPr>
            <p:cNvPr id="88078" name="Line 6"/>
            <p:cNvSpPr/>
            <p:nvPr/>
          </p:nvSpPr>
          <p:spPr>
            <a:xfrm>
              <a:off x="539" y="1175"/>
              <a:ext cx="1872" cy="0"/>
            </a:xfrm>
            <a:prstGeom prst="line">
              <a:avLst/>
            </a:prstGeom>
            <a:ln w="9525" cap="flat" cmpd="sng">
              <a:solidFill>
                <a:schemeClr val="tx1"/>
              </a:solidFill>
              <a:prstDash val="solid"/>
              <a:headEnd type="none" w="med" len="med"/>
              <a:tailEnd type="none" w="med" len="med"/>
            </a:ln>
          </p:spPr>
        </p:sp>
        <p:sp>
          <p:nvSpPr>
            <p:cNvPr id="88079" name="Line 7"/>
            <p:cNvSpPr/>
            <p:nvPr/>
          </p:nvSpPr>
          <p:spPr>
            <a:xfrm>
              <a:off x="1427" y="1175"/>
              <a:ext cx="0" cy="1020"/>
            </a:xfrm>
            <a:prstGeom prst="line">
              <a:avLst/>
            </a:prstGeom>
            <a:ln w="9525" cap="flat" cmpd="sng">
              <a:solidFill>
                <a:schemeClr val="tx1"/>
              </a:solidFill>
              <a:prstDash val="solid"/>
              <a:headEnd type="none" w="med" len="med"/>
              <a:tailEnd type="none" w="med" len="med"/>
            </a:ln>
          </p:spPr>
        </p:sp>
        <p:sp>
          <p:nvSpPr>
            <p:cNvPr id="88080" name="Text Box 8"/>
            <p:cNvSpPr txBox="1"/>
            <p:nvPr/>
          </p:nvSpPr>
          <p:spPr>
            <a:xfrm>
              <a:off x="959" y="935"/>
              <a:ext cx="158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其他业务收入</a:t>
              </a:r>
              <a:endParaRPr lang="zh-CN" altLang="en-US" sz="1800" dirty="0">
                <a:latin typeface="Times New Roman" panose="02020603050405020304" pitchFamily="18" charset="0"/>
              </a:endParaRPr>
            </a:p>
          </p:txBody>
        </p:sp>
        <p:sp>
          <p:nvSpPr>
            <p:cNvPr id="88081" name="Text Box 9"/>
            <p:cNvSpPr txBox="1"/>
            <p:nvPr/>
          </p:nvSpPr>
          <p:spPr>
            <a:xfrm>
              <a:off x="431" y="1235"/>
              <a:ext cx="912"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转入“本年利润”账户</a:t>
              </a:r>
              <a:endParaRPr lang="zh-CN" altLang="en-US" sz="1800" dirty="0">
                <a:latin typeface="Times New Roman" panose="02020603050405020304" pitchFamily="18" charset="0"/>
              </a:endParaRPr>
            </a:p>
          </p:txBody>
        </p:sp>
        <p:sp>
          <p:nvSpPr>
            <p:cNvPr id="88082" name="Text Box 10"/>
            <p:cNvSpPr txBox="1"/>
            <p:nvPr/>
          </p:nvSpPr>
          <p:spPr>
            <a:xfrm>
              <a:off x="1499" y="1211"/>
              <a:ext cx="960"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其他业务取得的收入</a:t>
              </a:r>
              <a:endParaRPr lang="zh-CN" altLang="en-US" sz="1800" dirty="0">
                <a:latin typeface="Times New Roman" panose="02020603050405020304" pitchFamily="18" charset="0"/>
              </a:endParaRPr>
            </a:p>
          </p:txBody>
        </p:sp>
        <p:sp>
          <p:nvSpPr>
            <p:cNvPr id="88083" name="Text Box 11"/>
            <p:cNvSpPr txBox="1"/>
            <p:nvPr/>
          </p:nvSpPr>
          <p:spPr>
            <a:xfrm>
              <a:off x="1655" y="2027"/>
              <a:ext cx="86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0</a:t>
              </a:r>
              <a:endParaRPr lang="en-US" altLang="zh-CN" sz="1800" dirty="0">
                <a:latin typeface="Times New Roman" panose="02020603050405020304" pitchFamily="18" charset="0"/>
              </a:endParaRPr>
            </a:p>
          </p:txBody>
        </p:sp>
        <p:sp>
          <p:nvSpPr>
            <p:cNvPr id="88084" name="Line 12"/>
            <p:cNvSpPr/>
            <p:nvPr/>
          </p:nvSpPr>
          <p:spPr>
            <a:xfrm>
              <a:off x="3023" y="1187"/>
              <a:ext cx="1728" cy="0"/>
            </a:xfrm>
            <a:prstGeom prst="line">
              <a:avLst/>
            </a:prstGeom>
            <a:ln w="9525" cap="flat" cmpd="sng">
              <a:solidFill>
                <a:schemeClr val="tx1"/>
              </a:solidFill>
              <a:prstDash val="solid"/>
              <a:headEnd type="none" w="med" len="med"/>
              <a:tailEnd type="none" w="med" len="med"/>
            </a:ln>
          </p:spPr>
        </p:sp>
        <p:sp>
          <p:nvSpPr>
            <p:cNvPr id="88085" name="Line 13"/>
            <p:cNvSpPr/>
            <p:nvPr/>
          </p:nvSpPr>
          <p:spPr>
            <a:xfrm>
              <a:off x="3047" y="1931"/>
              <a:ext cx="1728" cy="0"/>
            </a:xfrm>
            <a:prstGeom prst="line">
              <a:avLst/>
            </a:prstGeom>
            <a:ln w="9525" cap="flat" cmpd="sng">
              <a:solidFill>
                <a:schemeClr val="tx1"/>
              </a:solidFill>
              <a:prstDash val="solid"/>
              <a:headEnd type="none" w="med" len="med"/>
              <a:tailEnd type="none" w="med" len="med"/>
            </a:ln>
          </p:spPr>
        </p:sp>
        <p:sp>
          <p:nvSpPr>
            <p:cNvPr id="88086" name="Line 14"/>
            <p:cNvSpPr/>
            <p:nvPr/>
          </p:nvSpPr>
          <p:spPr>
            <a:xfrm>
              <a:off x="3839" y="1187"/>
              <a:ext cx="0" cy="1068"/>
            </a:xfrm>
            <a:prstGeom prst="line">
              <a:avLst/>
            </a:prstGeom>
            <a:ln w="9525" cap="flat" cmpd="sng">
              <a:solidFill>
                <a:schemeClr val="tx1"/>
              </a:solidFill>
              <a:prstDash val="solid"/>
              <a:headEnd type="none" w="med" len="med"/>
              <a:tailEnd type="none" w="med" len="med"/>
            </a:ln>
          </p:spPr>
        </p:sp>
        <p:sp>
          <p:nvSpPr>
            <p:cNvPr id="88087" name="Text Box 15"/>
            <p:cNvSpPr txBox="1"/>
            <p:nvPr/>
          </p:nvSpPr>
          <p:spPr>
            <a:xfrm>
              <a:off x="3359" y="947"/>
              <a:ext cx="182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其他业务成本</a:t>
              </a:r>
              <a:endParaRPr lang="zh-CN" altLang="en-US" sz="1800" dirty="0">
                <a:latin typeface="Times New Roman" panose="02020603050405020304" pitchFamily="18" charset="0"/>
              </a:endParaRPr>
            </a:p>
          </p:txBody>
        </p:sp>
        <p:sp>
          <p:nvSpPr>
            <p:cNvPr id="88088" name="Text Box 16"/>
            <p:cNvSpPr txBox="1"/>
            <p:nvPr/>
          </p:nvSpPr>
          <p:spPr>
            <a:xfrm>
              <a:off x="2927" y="1223"/>
              <a:ext cx="888"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其他业务发生的支出</a:t>
              </a:r>
              <a:endParaRPr lang="zh-CN" altLang="en-US" sz="1800" dirty="0">
                <a:latin typeface="Times New Roman" panose="02020603050405020304" pitchFamily="18" charset="0"/>
              </a:endParaRPr>
            </a:p>
          </p:txBody>
        </p:sp>
        <p:sp>
          <p:nvSpPr>
            <p:cNvPr id="88089" name="Text Box 17"/>
            <p:cNvSpPr txBox="1"/>
            <p:nvPr/>
          </p:nvSpPr>
          <p:spPr>
            <a:xfrm>
              <a:off x="3911" y="1247"/>
              <a:ext cx="864"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转入“本年利润”账户</a:t>
              </a:r>
              <a:endParaRPr lang="zh-CN" altLang="en-US" sz="1800" dirty="0">
                <a:latin typeface="Times New Roman" panose="02020603050405020304" pitchFamily="18" charset="0"/>
              </a:endParaRPr>
            </a:p>
          </p:txBody>
        </p:sp>
        <p:sp>
          <p:nvSpPr>
            <p:cNvPr id="88090" name="Text Box 18"/>
            <p:cNvSpPr txBox="1"/>
            <p:nvPr/>
          </p:nvSpPr>
          <p:spPr>
            <a:xfrm>
              <a:off x="3227" y="2015"/>
              <a:ext cx="48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0</a:t>
              </a:r>
              <a:endParaRPr lang="en-US" altLang="zh-CN" sz="1800" dirty="0">
                <a:latin typeface="Times New Roman" panose="02020603050405020304" pitchFamily="18" charset="0"/>
              </a:endParaRPr>
            </a:p>
          </p:txBody>
        </p:sp>
      </p:grpSp>
      <p:sp>
        <p:nvSpPr>
          <p:cNvPr id="391187" name="Text Box 19"/>
          <p:cNvSpPr txBox="1"/>
          <p:nvPr/>
        </p:nvSpPr>
        <p:spPr>
          <a:xfrm>
            <a:off x="684213" y="3860800"/>
            <a:ext cx="7272337" cy="1158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000" dirty="0"/>
              <a:t>（二）、主要经济业务的核算</a:t>
            </a:r>
            <a:endParaRPr lang="zh-CN" altLang="en-US" sz="2000" dirty="0"/>
          </a:p>
          <a:p>
            <a:pPr marL="0" lvl="0" indent="0" eaLnBrk="1" hangingPunct="1">
              <a:spcBef>
                <a:spcPct val="0"/>
              </a:spcBef>
              <a:buClrTx/>
              <a:buSzTx/>
              <a:buFontTx/>
              <a:buNone/>
            </a:pPr>
            <a:r>
              <a:rPr lang="zh-CN" altLang="en-US" sz="2000" dirty="0"/>
              <a:t>工业企业的销售业务包括主营业务销售及其他销售业务</a:t>
            </a:r>
            <a:endParaRPr lang="zh-CN" altLang="en-US" sz="2000" dirty="0"/>
          </a:p>
          <a:p>
            <a:pPr marL="0" lvl="0" indent="0" eaLnBrk="1" hangingPunct="1">
              <a:spcBef>
                <a:spcPct val="50000"/>
              </a:spcBef>
              <a:buClrTx/>
              <a:buSzTx/>
              <a:buFontTx/>
              <a:buNone/>
            </a:pPr>
            <a:endParaRPr lang="zh-CN" altLang="en-US" sz="2000" b="1" dirty="0"/>
          </a:p>
        </p:txBody>
      </p:sp>
      <p:grpSp>
        <p:nvGrpSpPr>
          <p:cNvPr id="3" name="Group 30"/>
          <p:cNvGrpSpPr/>
          <p:nvPr/>
        </p:nvGrpSpPr>
        <p:grpSpPr>
          <a:xfrm>
            <a:off x="231775" y="4794250"/>
            <a:ext cx="8667750" cy="2019300"/>
            <a:chOff x="146" y="2976"/>
            <a:chExt cx="5460" cy="1272"/>
          </a:xfrm>
        </p:grpSpPr>
        <p:grpSp>
          <p:nvGrpSpPr>
            <p:cNvPr id="88070" name="Group 22"/>
            <p:cNvGrpSpPr/>
            <p:nvPr/>
          </p:nvGrpSpPr>
          <p:grpSpPr>
            <a:xfrm>
              <a:off x="146" y="2976"/>
              <a:ext cx="2712" cy="1248"/>
              <a:chOff x="372" y="2664"/>
              <a:chExt cx="2712" cy="1248"/>
            </a:xfrm>
          </p:grpSpPr>
          <p:sp>
            <p:nvSpPr>
              <p:cNvPr id="88074" name="Text Box 23"/>
              <p:cNvSpPr txBox="1"/>
              <p:nvPr/>
            </p:nvSpPr>
            <p:spPr>
              <a:xfrm>
                <a:off x="372" y="3192"/>
                <a:ext cx="132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1</a:t>
                </a:r>
                <a:r>
                  <a:rPr lang="zh-CN" altLang="en-US" sz="1800" dirty="0">
                    <a:latin typeface="Times New Roman" panose="02020603050405020304" pitchFamily="18" charset="0"/>
                  </a:rPr>
                  <a:t>、主营业务销售</a:t>
                </a:r>
                <a:endParaRPr lang="zh-CN" altLang="en-US" sz="1800" dirty="0">
                  <a:latin typeface="Times New Roman" panose="02020603050405020304" pitchFamily="18" charset="0"/>
                </a:endParaRPr>
              </a:p>
            </p:txBody>
          </p:sp>
          <p:sp>
            <p:nvSpPr>
              <p:cNvPr id="88075" name="AutoShape 24"/>
              <p:cNvSpPr/>
              <p:nvPr/>
            </p:nvSpPr>
            <p:spPr>
              <a:xfrm>
                <a:off x="1548" y="2700"/>
                <a:ext cx="144" cy="1212"/>
              </a:xfrm>
              <a:prstGeom prst="leftBrace">
                <a:avLst>
                  <a:gd name="adj1" fmla="val 70138"/>
                  <a:gd name="adj2" fmla="val 50000"/>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
            <p:nvSpPr>
              <p:cNvPr id="88076" name="Text Box 25"/>
              <p:cNvSpPr txBox="1"/>
              <p:nvPr/>
            </p:nvSpPr>
            <p:spPr>
              <a:xfrm>
                <a:off x="1680" y="2664"/>
                <a:ext cx="1404" cy="101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库存商品、</a:t>
                </a:r>
                <a:endParaRPr lang="zh-CN" altLang="en-US" sz="1800" dirty="0">
                  <a:latin typeface="Times New Roman" panose="02020603050405020304" pitchFamily="18" charset="0"/>
                </a:endParaRPr>
              </a:p>
              <a:p>
                <a:pPr marL="0" lvl="0" indent="0" eaLnBrk="1" hangingPunct="1">
                  <a:spcBef>
                    <a:spcPct val="50000"/>
                  </a:spcBef>
                  <a:buClrTx/>
                  <a:buSzTx/>
                  <a:buFontTx/>
                  <a:buNone/>
                </a:pPr>
                <a:r>
                  <a:rPr lang="zh-CN" altLang="en-US" sz="1800" dirty="0">
                    <a:latin typeface="Times New Roman" panose="02020603050405020304" pitchFamily="18" charset="0"/>
                  </a:rPr>
                  <a:t>自制半成品、</a:t>
                </a:r>
                <a:endParaRPr lang="zh-CN" altLang="en-US" sz="1800" dirty="0">
                  <a:latin typeface="Times New Roman" panose="02020603050405020304" pitchFamily="18" charset="0"/>
                </a:endParaRPr>
              </a:p>
              <a:p>
                <a:pPr marL="0" lvl="0" indent="0" eaLnBrk="1" hangingPunct="1">
                  <a:spcBef>
                    <a:spcPct val="50000"/>
                  </a:spcBef>
                  <a:buClrTx/>
                  <a:buSzTx/>
                  <a:buFontTx/>
                  <a:buNone/>
                </a:pPr>
                <a:r>
                  <a:rPr lang="zh-CN" altLang="en-US" sz="1800" dirty="0">
                    <a:latin typeface="Times New Roman" panose="02020603050405020304" pitchFamily="18" charset="0"/>
                  </a:rPr>
                  <a:t>代制代修品、</a:t>
                </a:r>
                <a:endParaRPr lang="zh-CN" altLang="en-US" sz="1800" dirty="0">
                  <a:latin typeface="Times New Roman" panose="02020603050405020304" pitchFamily="18" charset="0"/>
                </a:endParaRPr>
              </a:p>
              <a:p>
                <a:pPr marL="0" lvl="0" indent="0" eaLnBrk="1" hangingPunct="1">
                  <a:spcBef>
                    <a:spcPct val="50000"/>
                  </a:spcBef>
                  <a:buClrTx/>
                  <a:buSzTx/>
                  <a:buFontTx/>
                  <a:buNone/>
                </a:pPr>
                <a:endParaRPr lang="zh-CN" altLang="en-US" sz="1800" dirty="0">
                  <a:latin typeface="Times New Roman" panose="02020603050405020304" pitchFamily="18" charset="0"/>
                </a:endParaRPr>
              </a:p>
            </p:txBody>
          </p:sp>
        </p:grpSp>
        <p:sp>
          <p:nvSpPr>
            <p:cNvPr id="88071" name="Text Box 26"/>
            <p:cNvSpPr txBox="1"/>
            <p:nvPr/>
          </p:nvSpPr>
          <p:spPr>
            <a:xfrm>
              <a:off x="2666" y="3540"/>
              <a:ext cx="123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2</a:t>
              </a:r>
              <a:r>
                <a:rPr lang="zh-CN" altLang="en-US" sz="1800" dirty="0">
                  <a:latin typeface="Times New Roman" panose="02020603050405020304" pitchFamily="18" charset="0"/>
                </a:rPr>
                <a:t>、其他销售业务</a:t>
              </a:r>
              <a:endParaRPr lang="zh-CN" altLang="en-US" sz="1800" dirty="0">
                <a:latin typeface="Times New Roman" panose="02020603050405020304" pitchFamily="18" charset="0"/>
              </a:endParaRPr>
            </a:p>
          </p:txBody>
        </p:sp>
        <p:sp>
          <p:nvSpPr>
            <p:cNvPr id="88072" name="AutoShape 27"/>
            <p:cNvSpPr/>
            <p:nvPr/>
          </p:nvSpPr>
          <p:spPr>
            <a:xfrm>
              <a:off x="3834" y="3048"/>
              <a:ext cx="116" cy="1200"/>
            </a:xfrm>
            <a:prstGeom prst="leftBrace">
              <a:avLst>
                <a:gd name="adj1" fmla="val 86206"/>
                <a:gd name="adj2" fmla="val 50000"/>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ea typeface="华文宋体" pitchFamily="2" charset="-122"/>
              </a:endParaRPr>
            </a:p>
          </p:txBody>
        </p:sp>
        <p:sp>
          <p:nvSpPr>
            <p:cNvPr id="88073" name="Text Box 28"/>
            <p:cNvSpPr txBox="1"/>
            <p:nvPr/>
          </p:nvSpPr>
          <p:spPr>
            <a:xfrm>
              <a:off x="3962" y="2988"/>
              <a:ext cx="1644" cy="103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材料物资销售、</a:t>
              </a:r>
              <a:endParaRPr lang="zh-CN" altLang="en-US" sz="1800" dirty="0">
                <a:latin typeface="Times New Roman" panose="02020603050405020304" pitchFamily="18" charset="0"/>
              </a:endParaRPr>
            </a:p>
            <a:p>
              <a:pPr marL="0" lvl="0" indent="0" eaLnBrk="1" hangingPunct="1">
                <a:spcBef>
                  <a:spcPct val="50000"/>
                </a:spcBef>
                <a:buClrTx/>
                <a:buSzTx/>
                <a:buFontTx/>
                <a:buNone/>
              </a:pPr>
              <a:r>
                <a:rPr lang="zh-CN" altLang="en-US" sz="1800" dirty="0">
                  <a:latin typeface="Times New Roman" panose="02020603050405020304" pitchFamily="18" charset="0"/>
                </a:rPr>
                <a:t>固定资产</a:t>
              </a:r>
              <a:r>
                <a:rPr lang="zh-CN" altLang="en-US" sz="2000" dirty="0"/>
                <a:t>出租</a:t>
              </a:r>
              <a:r>
                <a:rPr lang="zh-CN" altLang="en-US" sz="1800" dirty="0">
                  <a:latin typeface="Times New Roman" panose="02020603050405020304" pitchFamily="18" charset="0"/>
                </a:rPr>
                <a:t>、</a:t>
              </a:r>
              <a:endParaRPr lang="zh-CN" altLang="en-US" sz="1800" dirty="0">
                <a:latin typeface="Times New Roman" panose="02020603050405020304" pitchFamily="18" charset="0"/>
              </a:endParaRPr>
            </a:p>
            <a:p>
              <a:pPr marL="0" lvl="0" indent="0" eaLnBrk="1" hangingPunct="1">
                <a:spcBef>
                  <a:spcPct val="50000"/>
                </a:spcBef>
                <a:buClrTx/>
                <a:buSzTx/>
                <a:buFontTx/>
                <a:buNone/>
              </a:pPr>
              <a:r>
                <a:rPr lang="zh-CN" altLang="en-US" sz="1800" dirty="0">
                  <a:latin typeface="Times New Roman" panose="02020603050405020304" pitchFamily="18" charset="0"/>
                </a:rPr>
                <a:t>包装物出租等</a:t>
              </a:r>
              <a:endParaRPr lang="zh-CN" altLang="en-US" sz="1800" dirty="0">
                <a:latin typeface="Times New Roman" panose="02020603050405020304" pitchFamily="18" charset="0"/>
              </a:endParaRPr>
            </a:p>
            <a:p>
              <a:pPr marL="0" lvl="0" indent="0" eaLnBrk="1" hangingPunct="1">
                <a:spcBef>
                  <a:spcPct val="50000"/>
                </a:spcBef>
                <a:buClrTx/>
                <a:buSzTx/>
                <a:buFontTx/>
                <a:buNone/>
              </a:pPr>
              <a:endParaRPr lang="zh-CN" altLang="en-US" sz="1800" dirty="0">
                <a:latin typeface="Times New Roman" panose="02020603050405020304" pitchFamily="18" charset="0"/>
              </a:endParaRP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1187"/>
                                        </p:tgtEl>
                                        <p:attrNameLst>
                                          <p:attrName>style.visibility</p:attrName>
                                        </p:attrNameLst>
                                      </p:cBhvr>
                                      <p:to>
                                        <p:strVal val="visible"/>
                                      </p:to>
                                    </p:set>
                                    <p:anim calcmode="lin" valueType="num">
                                      <p:cBhvr additive="base">
                                        <p:cTn id="13" dur="500" fill="hold"/>
                                        <p:tgtEl>
                                          <p:spTgt spid="391187"/>
                                        </p:tgtEl>
                                        <p:attrNameLst>
                                          <p:attrName>ppt_x</p:attrName>
                                        </p:attrNameLst>
                                      </p:cBhvr>
                                      <p:tavLst>
                                        <p:tav tm="0">
                                          <p:val>
                                            <p:strVal val="#ppt_x"/>
                                          </p:val>
                                        </p:tav>
                                        <p:tav tm="100000">
                                          <p:val>
                                            <p:strVal val="#ppt_x"/>
                                          </p:val>
                                        </p:tav>
                                      </p:tavLst>
                                    </p:anim>
                                    <p:anim calcmode="lin" valueType="num">
                                      <p:cBhvr additive="base">
                                        <p:cTn id="14" dur="500" fill="hold"/>
                                        <p:tgtEl>
                                          <p:spTgt spid="39118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18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78884" name="Rectangle 4"/>
          <p:cNvSpPr/>
          <p:nvPr/>
        </p:nvSpPr>
        <p:spPr>
          <a:xfrm>
            <a:off x="250825" y="1341438"/>
            <a:ext cx="8420100" cy="62484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eaLnBrk="1" hangingPunct="1">
              <a:lnSpc>
                <a:spcPct val="90000"/>
              </a:lnSpc>
              <a:buNone/>
            </a:pPr>
            <a:r>
              <a:rPr lang="zh-CN" altLang="en-US" sz="1800" dirty="0"/>
              <a:t>例</a:t>
            </a:r>
            <a:r>
              <a:rPr lang="en-US" altLang="zh-CN" sz="1800" dirty="0"/>
              <a:t>24</a:t>
            </a:r>
            <a:r>
              <a:rPr lang="zh-CN" altLang="en-US" sz="1800" dirty="0"/>
              <a:t>、向本市某工厂出售产品</a:t>
            </a:r>
            <a:r>
              <a:rPr lang="en-US" altLang="zh-CN" sz="1800" dirty="0"/>
              <a:t>A100</a:t>
            </a:r>
            <a:r>
              <a:rPr lang="zh-CN" altLang="en-US" sz="1800" dirty="0"/>
              <a:t>台，每台售价</a:t>
            </a:r>
            <a:r>
              <a:rPr lang="en-US" altLang="zh-CN" sz="1800" dirty="0"/>
              <a:t>921</a:t>
            </a:r>
            <a:r>
              <a:rPr lang="zh-CN" altLang="en-US" sz="1800" dirty="0"/>
              <a:t>元，计</a:t>
            </a:r>
            <a:r>
              <a:rPr lang="en-US" altLang="zh-CN" sz="1800" dirty="0"/>
              <a:t>92</a:t>
            </a:r>
            <a:r>
              <a:rPr lang="zh-CN" altLang="en-US" sz="1800" dirty="0"/>
              <a:t>，</a:t>
            </a:r>
            <a:r>
              <a:rPr lang="en-US" altLang="zh-CN" sz="1800" dirty="0"/>
              <a:t>100</a:t>
            </a:r>
            <a:r>
              <a:rPr lang="zh-CN" altLang="en-US" sz="1800" dirty="0"/>
              <a:t>元，产品已发出，货款尚未收到。并应交纳增值税</a:t>
            </a:r>
            <a:r>
              <a:rPr lang="en-US" altLang="zh-CN" sz="1800" dirty="0"/>
              <a:t>17%</a:t>
            </a:r>
            <a:r>
              <a:rPr lang="zh-CN" altLang="en-US" sz="1800" dirty="0"/>
              <a:t>。</a:t>
            </a:r>
            <a:endParaRPr lang="zh-CN" altLang="en-US" sz="1800" dirty="0"/>
          </a:p>
          <a:p>
            <a:pPr marL="342900" lvl="0" indent="-342900" eaLnBrk="1" hangingPunct="1">
              <a:lnSpc>
                <a:spcPct val="90000"/>
              </a:lnSpc>
              <a:buNone/>
            </a:pPr>
            <a:r>
              <a:rPr lang="zh-CN" altLang="en-US" sz="1800" dirty="0"/>
              <a:t>		</a:t>
            </a:r>
            <a:r>
              <a:rPr lang="en-US" altLang="zh-CN" sz="1800" dirty="0"/>
              <a:t>(24)</a:t>
            </a:r>
            <a:r>
              <a:rPr lang="zh-CN" altLang="en-US" sz="1800" dirty="0"/>
              <a:t>借：应收账款				</a:t>
            </a:r>
            <a:r>
              <a:rPr lang="en-US" altLang="zh-CN" sz="1800" dirty="0"/>
              <a:t>107</a:t>
            </a:r>
            <a:r>
              <a:rPr lang="zh-CN" altLang="en-US" sz="1800" dirty="0"/>
              <a:t>，</a:t>
            </a:r>
            <a:r>
              <a:rPr lang="en-US" altLang="zh-CN" sz="1800" dirty="0"/>
              <a:t>757.00.</a:t>
            </a:r>
            <a:endParaRPr lang="en-US" altLang="zh-CN" sz="1800" dirty="0"/>
          </a:p>
          <a:p>
            <a:pPr marL="342900" lvl="0" indent="-342900" eaLnBrk="1" hangingPunct="1">
              <a:lnSpc>
                <a:spcPct val="90000"/>
              </a:lnSpc>
              <a:buNone/>
            </a:pPr>
            <a:r>
              <a:rPr lang="en-US" altLang="zh-CN" sz="1800" dirty="0"/>
              <a:t>			</a:t>
            </a:r>
            <a:r>
              <a:rPr lang="zh-CN" altLang="en-US" sz="1800" dirty="0"/>
              <a:t>贷：主营业务收入		</a:t>
            </a:r>
            <a:r>
              <a:rPr lang="en-US" altLang="zh-CN" sz="1800" dirty="0"/>
              <a:t>92,100.00.</a:t>
            </a:r>
            <a:endParaRPr lang="en-US" altLang="zh-CN" sz="1800" dirty="0"/>
          </a:p>
          <a:p>
            <a:pPr marL="342900" lvl="0" indent="-342900" eaLnBrk="1" hangingPunct="1">
              <a:lnSpc>
                <a:spcPct val="90000"/>
              </a:lnSpc>
              <a:buNone/>
            </a:pPr>
            <a:r>
              <a:rPr lang="en-US" altLang="zh-CN" sz="1800" dirty="0"/>
              <a:t>			        </a:t>
            </a:r>
            <a:r>
              <a:rPr lang="zh-CN" altLang="en-US" sz="1800" dirty="0"/>
              <a:t>应交税费</a:t>
            </a:r>
            <a:r>
              <a:rPr lang="en-US" altLang="zh-CN" sz="1800" dirty="0">
                <a:latin typeface="Times New Roman" panose="02020603050405020304" pitchFamily="18" charset="0"/>
              </a:rPr>
              <a:t>—</a:t>
            </a:r>
            <a:r>
              <a:rPr lang="zh-CN" altLang="en-US" sz="1800" dirty="0"/>
              <a:t>应交增值税	</a:t>
            </a:r>
            <a:r>
              <a:rPr lang="en-US" altLang="zh-CN" sz="1800" dirty="0"/>
              <a:t>15</a:t>
            </a:r>
            <a:r>
              <a:rPr lang="zh-CN" altLang="en-US" sz="1800" dirty="0"/>
              <a:t>，</a:t>
            </a:r>
            <a:r>
              <a:rPr lang="en-US" altLang="zh-CN" sz="1800" dirty="0"/>
              <a:t>657.00.</a:t>
            </a:r>
            <a:endParaRPr lang="en-US" altLang="zh-CN" sz="1800" dirty="0"/>
          </a:p>
          <a:p>
            <a:pPr marL="342900" lvl="0" indent="-342900" eaLnBrk="1" hangingPunct="1">
              <a:lnSpc>
                <a:spcPct val="90000"/>
              </a:lnSpc>
              <a:buNone/>
            </a:pPr>
            <a:r>
              <a:rPr lang="zh-CN" altLang="en-US" sz="1800" dirty="0"/>
              <a:t>例</a:t>
            </a:r>
            <a:r>
              <a:rPr lang="en-US" altLang="zh-CN" sz="1800" dirty="0"/>
              <a:t>25</a:t>
            </a:r>
            <a:r>
              <a:rPr lang="zh-CN" altLang="en-US" sz="1800" dirty="0"/>
              <a:t>、计算已销</a:t>
            </a:r>
            <a:r>
              <a:rPr lang="en-US" altLang="zh-CN" sz="1800" dirty="0"/>
              <a:t>A</a:t>
            </a:r>
            <a:r>
              <a:rPr lang="zh-CN" altLang="en-US" sz="1800" dirty="0"/>
              <a:t>产品应交纳的消费税，税率</a:t>
            </a:r>
            <a:r>
              <a:rPr lang="en-US" altLang="zh-CN" sz="1800" dirty="0"/>
              <a:t>10%,</a:t>
            </a:r>
            <a:r>
              <a:rPr lang="zh-CN" altLang="en-US" sz="1800" dirty="0"/>
              <a:t>按销售收入的</a:t>
            </a:r>
            <a:r>
              <a:rPr lang="en-US" altLang="zh-CN" sz="1800" dirty="0"/>
              <a:t>10%</a:t>
            </a:r>
            <a:r>
              <a:rPr lang="zh-CN" altLang="en-US" sz="1800" dirty="0"/>
              <a:t>计，税金为</a:t>
            </a:r>
            <a:r>
              <a:rPr lang="en-US" altLang="zh-CN" sz="1800" dirty="0"/>
              <a:t>9</a:t>
            </a:r>
            <a:r>
              <a:rPr lang="zh-CN" altLang="en-US" sz="1800" dirty="0"/>
              <a:t>，</a:t>
            </a:r>
            <a:r>
              <a:rPr lang="en-US" altLang="zh-CN" sz="1800" dirty="0"/>
              <a:t>210</a:t>
            </a:r>
            <a:r>
              <a:rPr lang="zh-CN" altLang="en-US" sz="1800" dirty="0"/>
              <a:t>元。</a:t>
            </a:r>
            <a:endParaRPr lang="zh-CN" altLang="en-US" sz="1800" dirty="0"/>
          </a:p>
          <a:p>
            <a:pPr marL="342900" lvl="0" indent="-342900" eaLnBrk="1" hangingPunct="1">
              <a:lnSpc>
                <a:spcPct val="90000"/>
              </a:lnSpc>
              <a:buNone/>
            </a:pPr>
            <a:r>
              <a:rPr lang="zh-CN" altLang="en-US" sz="1800" dirty="0"/>
              <a:t>		</a:t>
            </a:r>
            <a:r>
              <a:rPr lang="en-US" altLang="zh-CN" sz="1800" dirty="0"/>
              <a:t>(25)</a:t>
            </a:r>
            <a:r>
              <a:rPr lang="zh-CN" altLang="en-US" sz="1800" dirty="0"/>
              <a:t>借：税金及附加		</a:t>
            </a:r>
            <a:r>
              <a:rPr lang="en-US" altLang="zh-CN" sz="1800" dirty="0"/>
              <a:t>9</a:t>
            </a:r>
            <a:r>
              <a:rPr lang="zh-CN" altLang="en-US" sz="1800" dirty="0"/>
              <a:t>，</a:t>
            </a:r>
            <a:r>
              <a:rPr lang="en-US" altLang="zh-CN" sz="1800" dirty="0"/>
              <a:t>210.00.</a:t>
            </a:r>
            <a:endParaRPr lang="en-US" altLang="zh-CN" sz="1800" dirty="0"/>
          </a:p>
          <a:p>
            <a:pPr marL="342900" lvl="0" indent="-342900" eaLnBrk="1" hangingPunct="1">
              <a:lnSpc>
                <a:spcPct val="90000"/>
              </a:lnSpc>
              <a:buNone/>
            </a:pPr>
            <a:r>
              <a:rPr lang="en-US" altLang="zh-CN" sz="1800" dirty="0"/>
              <a:t>			</a:t>
            </a:r>
            <a:r>
              <a:rPr lang="zh-CN" altLang="en-US" sz="1800" dirty="0"/>
              <a:t>贷：应交税费</a:t>
            </a:r>
            <a:r>
              <a:rPr lang="en-US" altLang="zh-CN" sz="1800" dirty="0">
                <a:latin typeface="Times New Roman" panose="02020603050405020304" pitchFamily="18" charset="0"/>
              </a:rPr>
              <a:t>—</a:t>
            </a:r>
            <a:r>
              <a:rPr lang="zh-CN" altLang="en-US" sz="1800" dirty="0"/>
              <a:t>应交消费税	</a:t>
            </a:r>
            <a:r>
              <a:rPr lang="en-US" altLang="zh-CN" sz="1800" dirty="0"/>
              <a:t>9</a:t>
            </a:r>
            <a:r>
              <a:rPr lang="zh-CN" altLang="en-US" sz="1800" dirty="0"/>
              <a:t>，</a:t>
            </a:r>
            <a:r>
              <a:rPr lang="en-US" altLang="zh-CN" sz="1800" dirty="0"/>
              <a:t>210.00.</a:t>
            </a:r>
            <a:endParaRPr lang="en-US" altLang="zh-CN" sz="1800" dirty="0"/>
          </a:p>
          <a:p>
            <a:pPr marL="342900" lvl="0" indent="-342900" eaLnBrk="1" hangingPunct="1">
              <a:lnSpc>
                <a:spcPct val="90000"/>
              </a:lnSpc>
              <a:buNone/>
            </a:pPr>
            <a:r>
              <a:rPr lang="zh-CN" altLang="en-US" sz="1800" dirty="0"/>
              <a:t>例</a:t>
            </a:r>
            <a:r>
              <a:rPr lang="en-US" altLang="zh-CN" sz="1800" dirty="0"/>
              <a:t>26</a:t>
            </a:r>
            <a:r>
              <a:rPr lang="zh-CN" altLang="en-US" sz="1800" dirty="0"/>
              <a:t>、以现金支付</a:t>
            </a:r>
            <a:r>
              <a:rPr lang="en-US" altLang="zh-CN" sz="1800" dirty="0"/>
              <a:t>A</a:t>
            </a:r>
            <a:r>
              <a:rPr lang="zh-CN" altLang="en-US" sz="1800" dirty="0"/>
              <a:t>产品包装费用</a:t>
            </a:r>
            <a:r>
              <a:rPr lang="en-US" altLang="zh-CN" sz="1800" dirty="0"/>
              <a:t>148</a:t>
            </a:r>
            <a:r>
              <a:rPr lang="zh-CN" altLang="en-US" sz="1800" dirty="0"/>
              <a:t>元。</a:t>
            </a:r>
            <a:endParaRPr lang="zh-CN" altLang="en-US" sz="1800" dirty="0"/>
          </a:p>
          <a:p>
            <a:pPr marL="342900" lvl="0" indent="-342900" eaLnBrk="1" hangingPunct="1">
              <a:lnSpc>
                <a:spcPct val="90000"/>
              </a:lnSpc>
              <a:buNone/>
            </a:pPr>
            <a:r>
              <a:rPr lang="zh-CN" altLang="en-US" sz="1800" dirty="0"/>
              <a:t>		</a:t>
            </a:r>
            <a:r>
              <a:rPr lang="en-US" altLang="zh-CN" sz="1800" dirty="0"/>
              <a:t>(26)</a:t>
            </a:r>
            <a:r>
              <a:rPr lang="zh-CN" altLang="en-US" sz="1800" dirty="0"/>
              <a:t>借：销售费用			</a:t>
            </a:r>
            <a:r>
              <a:rPr lang="en-US" altLang="zh-CN" sz="1800" dirty="0"/>
              <a:t>148.00.</a:t>
            </a:r>
            <a:endParaRPr lang="en-US" altLang="zh-CN" sz="1800" dirty="0"/>
          </a:p>
          <a:p>
            <a:pPr marL="342900" lvl="0" indent="-342900" eaLnBrk="1" hangingPunct="1">
              <a:lnSpc>
                <a:spcPct val="90000"/>
              </a:lnSpc>
              <a:buNone/>
            </a:pPr>
            <a:r>
              <a:rPr lang="en-US" altLang="zh-CN" sz="1800" dirty="0"/>
              <a:t>			</a:t>
            </a:r>
            <a:r>
              <a:rPr lang="zh-CN" altLang="en-US" sz="1800" dirty="0"/>
              <a:t>贷：库存现金			</a:t>
            </a:r>
            <a:r>
              <a:rPr lang="en-US" altLang="zh-CN" sz="1800" dirty="0"/>
              <a:t>148.00.</a:t>
            </a:r>
            <a:endParaRPr lang="en-US" altLang="zh-CN" sz="1800" dirty="0"/>
          </a:p>
          <a:p>
            <a:pPr marL="342900" lvl="0" indent="-342900" eaLnBrk="1" hangingPunct="1">
              <a:lnSpc>
                <a:spcPct val="90000"/>
              </a:lnSpc>
              <a:buNone/>
            </a:pPr>
            <a:r>
              <a:rPr lang="zh-CN" altLang="en-US" sz="1800" dirty="0"/>
              <a:t>例</a:t>
            </a:r>
            <a:r>
              <a:rPr lang="en-US" altLang="zh-CN" sz="1800" dirty="0"/>
              <a:t>27</a:t>
            </a:r>
            <a:r>
              <a:rPr lang="zh-CN" altLang="en-US" sz="1800" dirty="0"/>
              <a:t>、结转已销</a:t>
            </a:r>
            <a:r>
              <a:rPr lang="en-US" altLang="zh-CN" sz="1800" dirty="0"/>
              <a:t>A</a:t>
            </a:r>
            <a:r>
              <a:rPr lang="zh-CN" altLang="en-US" sz="1800" dirty="0"/>
              <a:t>产品</a:t>
            </a:r>
            <a:r>
              <a:rPr lang="en-US" altLang="zh-CN" sz="1800" dirty="0"/>
              <a:t>100</a:t>
            </a:r>
            <a:r>
              <a:rPr lang="zh-CN" altLang="en-US" sz="1800" dirty="0"/>
              <a:t>台实际生产成本</a:t>
            </a:r>
            <a:r>
              <a:rPr lang="en-US" altLang="zh-CN" sz="1800" dirty="0"/>
              <a:t>53,552</a:t>
            </a:r>
            <a:r>
              <a:rPr lang="zh-CN" altLang="en-US" sz="1800" dirty="0"/>
              <a:t>元。</a:t>
            </a:r>
            <a:endParaRPr lang="zh-CN" altLang="en-US" sz="1800" dirty="0"/>
          </a:p>
          <a:p>
            <a:pPr marL="342900" lvl="0" indent="-342900" eaLnBrk="1" hangingPunct="1">
              <a:lnSpc>
                <a:spcPct val="90000"/>
              </a:lnSpc>
              <a:buNone/>
            </a:pPr>
            <a:r>
              <a:rPr lang="zh-CN" altLang="en-US" sz="1800" dirty="0"/>
              <a:t>		</a:t>
            </a:r>
            <a:r>
              <a:rPr lang="en-US" altLang="zh-CN" sz="1800" dirty="0"/>
              <a:t>(27)</a:t>
            </a:r>
            <a:r>
              <a:rPr lang="zh-CN" altLang="en-US" sz="1800" dirty="0"/>
              <a:t>借：主营业务成本			</a:t>
            </a:r>
            <a:r>
              <a:rPr lang="en-US" altLang="zh-CN" sz="1800" dirty="0"/>
              <a:t>53,552</a:t>
            </a:r>
            <a:endParaRPr lang="en-US" altLang="zh-CN" sz="1800" dirty="0"/>
          </a:p>
          <a:p>
            <a:pPr marL="342900" lvl="0" indent="-342900" eaLnBrk="1" hangingPunct="1">
              <a:lnSpc>
                <a:spcPct val="90000"/>
              </a:lnSpc>
              <a:buNone/>
            </a:pPr>
            <a:r>
              <a:rPr lang="en-US" altLang="zh-CN" sz="1800" dirty="0"/>
              <a:t>			</a:t>
            </a:r>
            <a:r>
              <a:rPr lang="zh-CN" altLang="en-US" sz="1800" dirty="0"/>
              <a:t>贷：库存商品			 </a:t>
            </a:r>
            <a:r>
              <a:rPr lang="en-US" altLang="zh-CN" sz="1800" dirty="0"/>
              <a:t>53,552.</a:t>
            </a:r>
            <a:endParaRPr lang="en-US" altLang="zh-CN" sz="1800" dirty="0"/>
          </a:p>
          <a:p>
            <a:pPr marL="342900" lvl="0" indent="-342900" eaLnBrk="1" hangingPunct="1">
              <a:lnSpc>
                <a:spcPct val="90000"/>
              </a:lnSpc>
              <a:buNone/>
            </a:pPr>
            <a:r>
              <a:rPr lang="zh-CN" altLang="en-US" sz="1800" dirty="0"/>
              <a:t>例</a:t>
            </a:r>
            <a:r>
              <a:rPr lang="en-US" altLang="zh-CN" sz="1800" dirty="0"/>
              <a:t>28</a:t>
            </a:r>
            <a:r>
              <a:rPr lang="zh-CN" altLang="en-US" sz="1800" dirty="0"/>
              <a:t>、以现金支付销售部门业务费</a:t>
            </a:r>
            <a:r>
              <a:rPr lang="en-US" altLang="zh-CN" sz="1800" dirty="0"/>
              <a:t>300</a:t>
            </a:r>
            <a:r>
              <a:rPr lang="zh-CN" altLang="en-US" sz="1800" dirty="0"/>
              <a:t>元。</a:t>
            </a:r>
            <a:endParaRPr lang="zh-CN" altLang="en-US" sz="1800" dirty="0"/>
          </a:p>
          <a:p>
            <a:pPr marL="342900" lvl="0" indent="-342900" eaLnBrk="1" hangingPunct="1">
              <a:lnSpc>
                <a:spcPct val="90000"/>
              </a:lnSpc>
              <a:buNone/>
            </a:pPr>
            <a:r>
              <a:rPr lang="zh-CN" altLang="en-US" sz="1800" dirty="0"/>
              <a:t>		</a:t>
            </a:r>
            <a:r>
              <a:rPr lang="en-US" altLang="zh-CN" sz="1800" dirty="0"/>
              <a:t>(28)</a:t>
            </a:r>
            <a:r>
              <a:rPr lang="zh-CN" altLang="en-US" sz="1800" dirty="0"/>
              <a:t>借：销售费用			</a:t>
            </a:r>
            <a:r>
              <a:rPr lang="en-US" altLang="zh-CN" sz="1800" dirty="0"/>
              <a:t>300.00.</a:t>
            </a:r>
            <a:endParaRPr lang="en-US" altLang="zh-CN" sz="1800" dirty="0"/>
          </a:p>
          <a:p>
            <a:pPr marL="342900" lvl="0" indent="-342900" eaLnBrk="1" hangingPunct="1">
              <a:lnSpc>
                <a:spcPct val="90000"/>
              </a:lnSpc>
              <a:buNone/>
            </a:pPr>
            <a:r>
              <a:rPr lang="en-US" altLang="zh-CN" sz="1800" dirty="0"/>
              <a:t>			</a:t>
            </a:r>
            <a:r>
              <a:rPr lang="zh-CN" altLang="en-US" sz="1800" dirty="0"/>
              <a:t>贷：库存现金				</a:t>
            </a:r>
            <a:r>
              <a:rPr lang="en-US" altLang="zh-CN" sz="1800" dirty="0"/>
              <a:t>300.00.</a:t>
            </a:r>
            <a:endParaRPr lang="en-US" altLang="zh-CN" sz="18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8884">
                                            <p:txEl>
                                              <p:charRg st="0" end="63"/>
                                            </p:txEl>
                                          </p:spTgt>
                                        </p:tgtEl>
                                        <p:attrNameLst>
                                          <p:attrName>style.visibility</p:attrName>
                                        </p:attrNameLst>
                                      </p:cBhvr>
                                      <p:to>
                                        <p:strVal val="visible"/>
                                      </p:to>
                                    </p:set>
                                    <p:anim calcmode="lin" valueType="num">
                                      <p:cBhvr additive="base">
                                        <p:cTn id="7" dur="500" fill="hold"/>
                                        <p:tgtEl>
                                          <p:spTgt spid="378884">
                                            <p:txEl>
                                              <p:charRg st="0" end="6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8884">
                                            <p:txEl>
                                              <p:charRg st="0" end="6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378884">
                                            <p:txEl>
                                              <p:charRg st="63" end="91"/>
                                            </p:txEl>
                                          </p:spTgt>
                                        </p:tgtEl>
                                        <p:attrNameLst>
                                          <p:attrName>style.visibility</p:attrName>
                                        </p:attrNameLst>
                                      </p:cBhvr>
                                      <p:to>
                                        <p:strVal val="visible"/>
                                      </p:to>
                                    </p:set>
                                    <p:animEffect transition="in" filter="box(in)">
                                      <p:cBhvr>
                                        <p:cTn id="13" dur="500"/>
                                        <p:tgtEl>
                                          <p:spTgt spid="378884">
                                            <p:txEl>
                                              <p:charRg st="63" end="91"/>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78884">
                                            <p:txEl>
                                              <p:charRg st="91" end="115"/>
                                            </p:txEl>
                                          </p:spTgt>
                                        </p:tgtEl>
                                        <p:attrNameLst>
                                          <p:attrName>style.visibility</p:attrName>
                                        </p:attrNameLst>
                                      </p:cBhvr>
                                      <p:to>
                                        <p:strVal val="visible"/>
                                      </p:to>
                                    </p:set>
                                    <p:animEffect transition="in" filter="box(in)">
                                      <p:cBhvr>
                                        <p:cTn id="16" dur="500"/>
                                        <p:tgtEl>
                                          <p:spTgt spid="378884">
                                            <p:txEl>
                                              <p:charRg st="91" end="115"/>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78884">
                                            <p:txEl>
                                              <p:charRg st="115" end="148"/>
                                            </p:txEl>
                                          </p:spTgt>
                                        </p:tgtEl>
                                        <p:attrNameLst>
                                          <p:attrName>style.visibility</p:attrName>
                                        </p:attrNameLst>
                                      </p:cBhvr>
                                      <p:to>
                                        <p:strVal val="visible"/>
                                      </p:to>
                                    </p:set>
                                    <p:animEffect transition="in" filter="box(in)">
                                      <p:cBhvr>
                                        <p:cTn id="19" dur="500"/>
                                        <p:tgtEl>
                                          <p:spTgt spid="378884">
                                            <p:txEl>
                                              <p:charRg st="115" end="148"/>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78884">
                                            <p:txEl>
                                              <p:charRg st="148" end="195"/>
                                            </p:txEl>
                                          </p:spTgt>
                                        </p:tgtEl>
                                        <p:attrNameLst>
                                          <p:attrName>style.visibility</p:attrName>
                                        </p:attrNameLst>
                                      </p:cBhvr>
                                      <p:to>
                                        <p:strVal val="visible"/>
                                      </p:to>
                                    </p:set>
                                    <p:anim calcmode="lin" valueType="num">
                                      <p:cBhvr additive="base">
                                        <p:cTn id="24" dur="500" fill="hold"/>
                                        <p:tgtEl>
                                          <p:spTgt spid="378884">
                                            <p:txEl>
                                              <p:charRg st="148" end="195"/>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78884">
                                            <p:txEl>
                                              <p:charRg st="148" end="195"/>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378884">
                                            <p:txEl>
                                              <p:charRg st="195" end="220"/>
                                            </p:txEl>
                                          </p:spTgt>
                                        </p:tgtEl>
                                        <p:attrNameLst>
                                          <p:attrName>style.visibility</p:attrName>
                                        </p:attrNameLst>
                                      </p:cBhvr>
                                      <p:to>
                                        <p:strVal val="visible"/>
                                      </p:to>
                                    </p:set>
                                    <p:anim calcmode="lin" valueType="num">
                                      <p:cBhvr additive="base">
                                        <p:cTn id="30" dur="500" fill="hold"/>
                                        <p:tgtEl>
                                          <p:spTgt spid="378884">
                                            <p:txEl>
                                              <p:charRg st="195" end="22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378884">
                                            <p:txEl>
                                              <p:charRg st="195" end="220"/>
                                            </p:txEl>
                                          </p:spTgt>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378884">
                                            <p:txEl>
                                              <p:charRg st="220" end="246"/>
                                            </p:txEl>
                                          </p:spTgt>
                                        </p:tgtEl>
                                        <p:attrNameLst>
                                          <p:attrName>style.visibility</p:attrName>
                                        </p:attrNameLst>
                                      </p:cBhvr>
                                      <p:to>
                                        <p:strVal val="visible"/>
                                      </p:to>
                                    </p:set>
                                    <p:anim calcmode="lin" valueType="num">
                                      <p:cBhvr additive="base">
                                        <p:cTn id="34" dur="500" fill="hold"/>
                                        <p:tgtEl>
                                          <p:spTgt spid="378884">
                                            <p:txEl>
                                              <p:charRg st="220" end="246"/>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378884">
                                            <p:txEl>
                                              <p:charRg st="220" end="246"/>
                                            </p:txEl>
                                          </p:spTgt>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78884">
                                            <p:txEl>
                                              <p:charRg st="246" end="268"/>
                                            </p:txEl>
                                          </p:spTgt>
                                        </p:tgtEl>
                                        <p:attrNameLst>
                                          <p:attrName>style.visibility</p:attrName>
                                        </p:attrNameLst>
                                      </p:cBhvr>
                                      <p:to>
                                        <p:strVal val="visible"/>
                                      </p:to>
                                    </p:set>
                                    <p:anim calcmode="lin" valueType="num">
                                      <p:cBhvr additive="base">
                                        <p:cTn id="40" dur="500" fill="hold"/>
                                        <p:tgtEl>
                                          <p:spTgt spid="378884">
                                            <p:txEl>
                                              <p:charRg st="246" end="268"/>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78884">
                                            <p:txEl>
                                              <p:charRg st="246" end="268"/>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nodeType="clickEffect">
                                  <p:stCondLst>
                                    <p:cond delay="0"/>
                                  </p:stCondLst>
                                  <p:childTnLst>
                                    <p:set>
                                      <p:cBhvr>
                                        <p:cTn id="45" dur="1" fill="hold">
                                          <p:stCondLst>
                                            <p:cond delay="0"/>
                                          </p:stCondLst>
                                        </p:cTn>
                                        <p:tgtEl>
                                          <p:spTgt spid="378884">
                                            <p:txEl>
                                              <p:charRg st="268" end="291"/>
                                            </p:txEl>
                                          </p:spTgt>
                                        </p:tgtEl>
                                        <p:attrNameLst>
                                          <p:attrName>style.visibility</p:attrName>
                                        </p:attrNameLst>
                                      </p:cBhvr>
                                      <p:to>
                                        <p:strVal val="visible"/>
                                      </p:to>
                                    </p:set>
                                    <p:anim calcmode="lin" valueType="num">
                                      <p:cBhvr additive="base">
                                        <p:cTn id="46" dur="500" fill="hold"/>
                                        <p:tgtEl>
                                          <p:spTgt spid="378884">
                                            <p:txEl>
                                              <p:charRg st="268" end="291"/>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378884">
                                            <p:txEl>
                                              <p:charRg st="268" end="291"/>
                                            </p:txEl>
                                          </p:spTgt>
                                        </p:tgtEl>
                                        <p:attrNameLst>
                                          <p:attrName>ppt_y</p:attrName>
                                        </p:attrNameLst>
                                      </p:cBhvr>
                                      <p:tavLst>
                                        <p:tav tm="0">
                                          <p:val>
                                            <p:strVal val="#ppt_y"/>
                                          </p:val>
                                        </p:tav>
                                        <p:tav tm="100000">
                                          <p:val>
                                            <p:strVal val="#ppt_y"/>
                                          </p:val>
                                        </p:tav>
                                      </p:tavLst>
                                    </p:anim>
                                  </p:childTnLst>
                                </p:cTn>
                              </p:par>
                              <p:par>
                                <p:cTn id="48" presetID="2" presetClass="entr" presetSubtype="8" fill="hold" nodeType="withEffect">
                                  <p:stCondLst>
                                    <p:cond delay="0"/>
                                  </p:stCondLst>
                                  <p:childTnLst>
                                    <p:set>
                                      <p:cBhvr>
                                        <p:cTn id="49" dur="1" fill="hold">
                                          <p:stCondLst>
                                            <p:cond delay="0"/>
                                          </p:stCondLst>
                                        </p:cTn>
                                        <p:tgtEl>
                                          <p:spTgt spid="378884">
                                            <p:txEl>
                                              <p:charRg st="291" end="311"/>
                                            </p:txEl>
                                          </p:spTgt>
                                        </p:tgtEl>
                                        <p:attrNameLst>
                                          <p:attrName>style.visibility</p:attrName>
                                        </p:attrNameLst>
                                      </p:cBhvr>
                                      <p:to>
                                        <p:strVal val="visible"/>
                                      </p:to>
                                    </p:set>
                                    <p:anim calcmode="lin" valueType="num">
                                      <p:cBhvr additive="base">
                                        <p:cTn id="50" dur="500" fill="hold"/>
                                        <p:tgtEl>
                                          <p:spTgt spid="378884">
                                            <p:txEl>
                                              <p:charRg st="291" end="311"/>
                                            </p:txEl>
                                          </p:spTgt>
                                        </p:tgtEl>
                                        <p:attrNameLst>
                                          <p:attrName>ppt_x</p:attrName>
                                        </p:attrNameLst>
                                      </p:cBhvr>
                                      <p:tavLst>
                                        <p:tav tm="0">
                                          <p:val>
                                            <p:strVal val="0-#ppt_w/2"/>
                                          </p:val>
                                        </p:tav>
                                        <p:tav tm="100000">
                                          <p:val>
                                            <p:strVal val="#ppt_x"/>
                                          </p:val>
                                        </p:tav>
                                      </p:tavLst>
                                    </p:anim>
                                    <p:anim calcmode="lin" valueType="num">
                                      <p:cBhvr additive="base">
                                        <p:cTn id="51" dur="500" fill="hold"/>
                                        <p:tgtEl>
                                          <p:spTgt spid="378884">
                                            <p:txEl>
                                              <p:charRg st="291" end="311"/>
                                            </p:txEl>
                                          </p:spTgt>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378884">
                                            <p:txEl>
                                              <p:charRg st="311" end="341"/>
                                            </p:txEl>
                                          </p:spTgt>
                                        </p:tgtEl>
                                        <p:attrNameLst>
                                          <p:attrName>style.visibility</p:attrName>
                                        </p:attrNameLst>
                                      </p:cBhvr>
                                      <p:to>
                                        <p:strVal val="visible"/>
                                      </p:to>
                                    </p:set>
                                    <p:anim calcmode="lin" valueType="num">
                                      <p:cBhvr additive="base">
                                        <p:cTn id="56" dur="500" fill="hold"/>
                                        <p:tgtEl>
                                          <p:spTgt spid="378884">
                                            <p:txEl>
                                              <p:charRg st="311" end="341"/>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78884">
                                            <p:txEl>
                                              <p:charRg st="311" end="341"/>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nodeType="clickEffect">
                                  <p:stCondLst>
                                    <p:cond delay="0"/>
                                  </p:stCondLst>
                                  <p:childTnLst>
                                    <p:set>
                                      <p:cBhvr>
                                        <p:cTn id="61" dur="1" fill="hold">
                                          <p:stCondLst>
                                            <p:cond delay="0"/>
                                          </p:stCondLst>
                                        </p:cTn>
                                        <p:tgtEl>
                                          <p:spTgt spid="378884">
                                            <p:txEl>
                                              <p:charRg st="341" end="365"/>
                                            </p:txEl>
                                          </p:spTgt>
                                        </p:tgtEl>
                                        <p:attrNameLst>
                                          <p:attrName>style.visibility</p:attrName>
                                        </p:attrNameLst>
                                      </p:cBhvr>
                                      <p:to>
                                        <p:strVal val="visible"/>
                                      </p:to>
                                    </p:set>
                                    <p:animEffect transition="in" filter="box(in)">
                                      <p:cBhvr>
                                        <p:cTn id="62" dur="500"/>
                                        <p:tgtEl>
                                          <p:spTgt spid="378884">
                                            <p:txEl>
                                              <p:charRg st="341" end="365"/>
                                            </p:txEl>
                                          </p:spTgt>
                                        </p:tgtEl>
                                      </p:cBhvr>
                                    </p:animEffect>
                                  </p:childTnLst>
                                </p:cTn>
                              </p:par>
                              <p:par>
                                <p:cTn id="63" presetID="4" presetClass="entr" presetSubtype="16" fill="hold" nodeType="withEffect">
                                  <p:stCondLst>
                                    <p:cond delay="0"/>
                                  </p:stCondLst>
                                  <p:childTnLst>
                                    <p:set>
                                      <p:cBhvr>
                                        <p:cTn id="64" dur="1" fill="hold">
                                          <p:stCondLst>
                                            <p:cond delay="0"/>
                                          </p:stCondLst>
                                        </p:cTn>
                                        <p:tgtEl>
                                          <p:spTgt spid="378884">
                                            <p:txEl>
                                              <p:charRg st="365" end="386"/>
                                            </p:txEl>
                                          </p:spTgt>
                                        </p:tgtEl>
                                        <p:attrNameLst>
                                          <p:attrName>style.visibility</p:attrName>
                                        </p:attrNameLst>
                                      </p:cBhvr>
                                      <p:to>
                                        <p:strVal val="visible"/>
                                      </p:to>
                                    </p:set>
                                    <p:animEffect transition="in" filter="box(in)">
                                      <p:cBhvr>
                                        <p:cTn id="65" dur="500"/>
                                        <p:tgtEl>
                                          <p:spTgt spid="378884">
                                            <p:txEl>
                                              <p:charRg st="365" end="38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4" presetClass="entr" presetSubtype="16" fill="hold" nodeType="clickEffect">
                                  <p:stCondLst>
                                    <p:cond delay="0"/>
                                  </p:stCondLst>
                                  <p:childTnLst>
                                    <p:set>
                                      <p:cBhvr>
                                        <p:cTn id="69" dur="1" fill="hold">
                                          <p:stCondLst>
                                            <p:cond delay="0"/>
                                          </p:stCondLst>
                                        </p:cTn>
                                        <p:tgtEl>
                                          <p:spTgt spid="378884">
                                            <p:txEl>
                                              <p:charRg st="386" end="408"/>
                                            </p:txEl>
                                          </p:spTgt>
                                        </p:tgtEl>
                                        <p:attrNameLst>
                                          <p:attrName>style.visibility</p:attrName>
                                        </p:attrNameLst>
                                      </p:cBhvr>
                                      <p:to>
                                        <p:strVal val="visible"/>
                                      </p:to>
                                    </p:set>
                                    <p:animEffect transition="in" filter="box(in)">
                                      <p:cBhvr>
                                        <p:cTn id="70" dur="500"/>
                                        <p:tgtEl>
                                          <p:spTgt spid="378884">
                                            <p:txEl>
                                              <p:charRg st="386" end="408"/>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nodeType="clickEffect">
                                  <p:stCondLst>
                                    <p:cond delay="0"/>
                                  </p:stCondLst>
                                  <p:childTnLst>
                                    <p:set>
                                      <p:cBhvr>
                                        <p:cTn id="74" dur="1" fill="hold">
                                          <p:stCondLst>
                                            <p:cond delay="0"/>
                                          </p:stCondLst>
                                        </p:cTn>
                                        <p:tgtEl>
                                          <p:spTgt spid="378884">
                                            <p:txEl>
                                              <p:charRg st="408" end="431"/>
                                            </p:txEl>
                                          </p:spTgt>
                                        </p:tgtEl>
                                        <p:attrNameLst>
                                          <p:attrName>style.visibility</p:attrName>
                                        </p:attrNameLst>
                                      </p:cBhvr>
                                      <p:to>
                                        <p:strVal val="visible"/>
                                      </p:to>
                                    </p:set>
                                    <p:anim calcmode="lin" valueType="num">
                                      <p:cBhvr additive="base">
                                        <p:cTn id="75" dur="500" fill="hold"/>
                                        <p:tgtEl>
                                          <p:spTgt spid="378884">
                                            <p:txEl>
                                              <p:charRg st="408" end="431"/>
                                            </p:txEl>
                                          </p:spTgt>
                                        </p:tgtEl>
                                        <p:attrNameLst>
                                          <p:attrName>ppt_x</p:attrName>
                                        </p:attrNameLst>
                                      </p:cBhvr>
                                      <p:tavLst>
                                        <p:tav tm="0">
                                          <p:val>
                                            <p:strVal val="0-#ppt_w/2"/>
                                          </p:val>
                                        </p:tav>
                                        <p:tav tm="100000">
                                          <p:val>
                                            <p:strVal val="#ppt_x"/>
                                          </p:val>
                                        </p:tav>
                                      </p:tavLst>
                                    </p:anim>
                                    <p:anim calcmode="lin" valueType="num">
                                      <p:cBhvr additive="base">
                                        <p:cTn id="76" dur="500" fill="hold"/>
                                        <p:tgtEl>
                                          <p:spTgt spid="378884">
                                            <p:txEl>
                                              <p:charRg st="408" end="431"/>
                                            </p:txEl>
                                          </p:spTgt>
                                        </p:tgtEl>
                                        <p:attrNameLst>
                                          <p:attrName>ppt_y</p:attrName>
                                        </p:attrNameLst>
                                      </p:cBhvr>
                                      <p:tavLst>
                                        <p:tav tm="0">
                                          <p:val>
                                            <p:strVal val="#ppt_y"/>
                                          </p:val>
                                        </p:tav>
                                        <p:tav tm="100000">
                                          <p:val>
                                            <p:strVal val="#ppt_y"/>
                                          </p:val>
                                        </p:tav>
                                      </p:tavLst>
                                    </p:anim>
                                  </p:childTnLst>
                                </p:cTn>
                              </p:par>
                              <p:par>
                                <p:cTn id="77" presetID="2" presetClass="entr" presetSubtype="8" fill="hold" nodeType="withEffect">
                                  <p:stCondLst>
                                    <p:cond delay="0"/>
                                  </p:stCondLst>
                                  <p:childTnLst>
                                    <p:set>
                                      <p:cBhvr>
                                        <p:cTn id="78" dur="1" fill="hold">
                                          <p:stCondLst>
                                            <p:cond delay="0"/>
                                          </p:stCondLst>
                                        </p:cTn>
                                        <p:tgtEl>
                                          <p:spTgt spid="378884">
                                            <p:txEl>
                                              <p:charRg st="431" end="452"/>
                                            </p:txEl>
                                          </p:spTgt>
                                        </p:tgtEl>
                                        <p:attrNameLst>
                                          <p:attrName>style.visibility</p:attrName>
                                        </p:attrNameLst>
                                      </p:cBhvr>
                                      <p:to>
                                        <p:strVal val="visible"/>
                                      </p:to>
                                    </p:set>
                                    <p:anim calcmode="lin" valueType="num">
                                      <p:cBhvr additive="base">
                                        <p:cTn id="79" dur="500" fill="hold"/>
                                        <p:tgtEl>
                                          <p:spTgt spid="378884">
                                            <p:txEl>
                                              <p:charRg st="431" end="452"/>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378884">
                                            <p:txEl>
                                              <p:charRg st="431" end="452"/>
                                            </p:txEl>
                                          </p:spTgt>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nodeType="clickEffect">
                                  <p:stCondLst>
                                    <p:cond delay="0"/>
                                  </p:stCondLst>
                                  <p:childTnLst>
                                    <p:set>
                                      <p:cBhvr>
                                        <p:cTn id="84" dur="1" fill="hold">
                                          <p:stCondLst>
                                            <p:cond delay="0"/>
                                          </p:stCondLst>
                                        </p:cTn>
                                        <p:tgtEl>
                                          <p:spTgt spid="378884">
                                            <p:txEl>
                                              <p:charRg st="63" end="91"/>
                                            </p:txEl>
                                          </p:spTgt>
                                        </p:tgtEl>
                                        <p:attrNameLst>
                                          <p:attrName>style.visibility</p:attrName>
                                        </p:attrNameLst>
                                      </p:cBhvr>
                                      <p:to>
                                        <p:strVal val="visible"/>
                                      </p:to>
                                    </p:set>
                                    <p:anim calcmode="lin" valueType="num">
                                      <p:cBhvr additive="base">
                                        <p:cTn id="85" dur="500" fill="hold"/>
                                        <p:tgtEl>
                                          <p:spTgt spid="378884">
                                            <p:txEl>
                                              <p:charRg st="63" end="91"/>
                                            </p:txEl>
                                          </p:spTgt>
                                        </p:tgtEl>
                                        <p:attrNameLst>
                                          <p:attrName>ppt_x</p:attrName>
                                        </p:attrNameLst>
                                      </p:cBhvr>
                                      <p:tavLst>
                                        <p:tav tm="0">
                                          <p:val>
                                            <p:strVal val="0-#ppt_w/2"/>
                                          </p:val>
                                        </p:tav>
                                        <p:tav tm="100000">
                                          <p:val>
                                            <p:strVal val="#ppt_x"/>
                                          </p:val>
                                        </p:tav>
                                      </p:tavLst>
                                    </p:anim>
                                    <p:anim calcmode="lin" valueType="num">
                                      <p:cBhvr additive="base">
                                        <p:cTn id="86" dur="500" fill="hold"/>
                                        <p:tgtEl>
                                          <p:spTgt spid="378884">
                                            <p:txEl>
                                              <p:charRg st="63" end="91"/>
                                            </p:txEl>
                                          </p:spTgt>
                                        </p:tgtEl>
                                        <p:attrNameLst>
                                          <p:attrName>ppt_y</p:attrName>
                                        </p:attrNameLst>
                                      </p:cBhvr>
                                      <p:tavLst>
                                        <p:tav tm="0">
                                          <p:val>
                                            <p:strVal val="#ppt_y"/>
                                          </p:val>
                                        </p:tav>
                                        <p:tav tm="100000">
                                          <p:val>
                                            <p:strVal val="#ppt_y"/>
                                          </p:val>
                                        </p:tav>
                                      </p:tavLst>
                                    </p:anim>
                                  </p:childTnLst>
                                </p:cTn>
                              </p:par>
                              <p:par>
                                <p:cTn id="87" presetID="2" presetClass="entr" presetSubtype="8" fill="hold" nodeType="withEffect">
                                  <p:stCondLst>
                                    <p:cond delay="0"/>
                                  </p:stCondLst>
                                  <p:childTnLst>
                                    <p:set>
                                      <p:cBhvr>
                                        <p:cTn id="88" dur="1" fill="hold">
                                          <p:stCondLst>
                                            <p:cond delay="0"/>
                                          </p:stCondLst>
                                        </p:cTn>
                                        <p:tgtEl>
                                          <p:spTgt spid="378884">
                                            <p:txEl>
                                              <p:charRg st="91" end="115"/>
                                            </p:txEl>
                                          </p:spTgt>
                                        </p:tgtEl>
                                        <p:attrNameLst>
                                          <p:attrName>style.visibility</p:attrName>
                                        </p:attrNameLst>
                                      </p:cBhvr>
                                      <p:to>
                                        <p:strVal val="visible"/>
                                      </p:to>
                                    </p:set>
                                    <p:anim calcmode="lin" valueType="num">
                                      <p:cBhvr additive="base">
                                        <p:cTn id="89" dur="500" fill="hold"/>
                                        <p:tgtEl>
                                          <p:spTgt spid="378884">
                                            <p:txEl>
                                              <p:charRg st="91" end="115"/>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378884">
                                            <p:txEl>
                                              <p:charRg st="91" end="115"/>
                                            </p:txEl>
                                          </p:spTgt>
                                        </p:tgtEl>
                                        <p:attrNameLst>
                                          <p:attrName>ppt_y</p:attrName>
                                        </p:attrNameLst>
                                      </p:cBhvr>
                                      <p:tavLst>
                                        <p:tav tm="0">
                                          <p:val>
                                            <p:strVal val="#ppt_y"/>
                                          </p:val>
                                        </p:tav>
                                        <p:tav tm="100000">
                                          <p:val>
                                            <p:strVal val="#ppt_y"/>
                                          </p:val>
                                        </p:tav>
                                      </p:tavLst>
                                    </p:anim>
                                  </p:childTnLst>
                                </p:cTn>
                              </p:par>
                              <p:par>
                                <p:cTn id="91" presetID="2" presetClass="entr" presetSubtype="8" fill="hold" nodeType="withEffect">
                                  <p:stCondLst>
                                    <p:cond delay="0"/>
                                  </p:stCondLst>
                                  <p:childTnLst>
                                    <p:set>
                                      <p:cBhvr>
                                        <p:cTn id="92" dur="1" fill="hold">
                                          <p:stCondLst>
                                            <p:cond delay="0"/>
                                          </p:stCondLst>
                                        </p:cTn>
                                        <p:tgtEl>
                                          <p:spTgt spid="378884">
                                            <p:txEl>
                                              <p:charRg st="115" end="148"/>
                                            </p:txEl>
                                          </p:spTgt>
                                        </p:tgtEl>
                                        <p:attrNameLst>
                                          <p:attrName>style.visibility</p:attrName>
                                        </p:attrNameLst>
                                      </p:cBhvr>
                                      <p:to>
                                        <p:strVal val="visible"/>
                                      </p:to>
                                    </p:set>
                                    <p:anim calcmode="lin" valueType="num">
                                      <p:cBhvr additive="base">
                                        <p:cTn id="93" dur="500" fill="hold"/>
                                        <p:tgtEl>
                                          <p:spTgt spid="378884">
                                            <p:txEl>
                                              <p:charRg st="115" end="148"/>
                                            </p:txEl>
                                          </p:spTgt>
                                        </p:tgtEl>
                                        <p:attrNameLst>
                                          <p:attrName>ppt_x</p:attrName>
                                        </p:attrNameLst>
                                      </p:cBhvr>
                                      <p:tavLst>
                                        <p:tav tm="0">
                                          <p:val>
                                            <p:strVal val="0-#ppt_w/2"/>
                                          </p:val>
                                        </p:tav>
                                        <p:tav tm="100000">
                                          <p:val>
                                            <p:strVal val="#ppt_x"/>
                                          </p:val>
                                        </p:tav>
                                      </p:tavLst>
                                    </p:anim>
                                    <p:anim calcmode="lin" valueType="num">
                                      <p:cBhvr additive="base">
                                        <p:cTn id="94" dur="500" fill="hold"/>
                                        <p:tgtEl>
                                          <p:spTgt spid="378884">
                                            <p:txEl>
                                              <p:charRg st="115" end="14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79908" name="Rectangle 4"/>
          <p:cNvSpPr/>
          <p:nvPr/>
        </p:nvSpPr>
        <p:spPr>
          <a:xfrm>
            <a:off x="400050" y="1196975"/>
            <a:ext cx="8743950" cy="6172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algn="ctr" eaLnBrk="1" hangingPunct="1">
              <a:buNone/>
            </a:pPr>
            <a:r>
              <a:rPr lang="zh-CN" altLang="en-US" sz="1600" b="1" dirty="0">
                <a:hlinkClick r:id="" action="ppaction://noaction"/>
              </a:rPr>
              <a:t>五、财务成果的核算</a:t>
            </a:r>
            <a:endParaRPr lang="zh-CN" altLang="en-US" sz="1600" b="1" dirty="0"/>
          </a:p>
          <a:p>
            <a:pPr marL="342900" lvl="0" indent="-342900" eaLnBrk="1" hangingPunct="1">
              <a:buNone/>
            </a:pPr>
            <a:r>
              <a:rPr lang="zh-CN" altLang="en-US" sz="1600" dirty="0"/>
              <a:t>一、利润总额的构成</a:t>
            </a:r>
            <a:endParaRPr lang="zh-CN" altLang="en-US" sz="1600" dirty="0"/>
          </a:p>
          <a:p>
            <a:pPr marL="342900" lvl="0" indent="-342900" eaLnBrk="1" hangingPunct="1">
              <a:buNone/>
            </a:pPr>
            <a:r>
              <a:rPr lang="en-US" altLang="zh-CN" sz="1600" dirty="0"/>
              <a:t>1</a:t>
            </a:r>
            <a:r>
              <a:rPr lang="zh-CN" altLang="en-US" sz="1600" dirty="0"/>
              <a:t>、营业利润</a:t>
            </a:r>
            <a:r>
              <a:rPr lang="en-US" altLang="zh-CN" sz="1600" dirty="0"/>
              <a:t>=</a:t>
            </a:r>
            <a:r>
              <a:rPr lang="zh-CN" altLang="en-US" sz="1600" dirty="0"/>
              <a:t>营业收入</a:t>
            </a:r>
            <a:r>
              <a:rPr lang="en-US" altLang="zh-CN" sz="1600" dirty="0"/>
              <a:t>-</a:t>
            </a:r>
            <a:r>
              <a:rPr lang="zh-CN" altLang="en-US" sz="1600" dirty="0"/>
              <a:t>营业成本</a:t>
            </a:r>
            <a:r>
              <a:rPr lang="en-US" altLang="zh-CN" sz="1600" dirty="0"/>
              <a:t>-</a:t>
            </a:r>
            <a:r>
              <a:rPr lang="zh-CN" altLang="en-US" sz="1600" dirty="0"/>
              <a:t> 营业税金及附加</a:t>
            </a:r>
            <a:r>
              <a:rPr lang="en-US" altLang="zh-CN" sz="1600" dirty="0"/>
              <a:t>-</a:t>
            </a:r>
            <a:r>
              <a:rPr lang="zh-CN" altLang="en-US" sz="1600" dirty="0"/>
              <a:t>管理费用</a:t>
            </a:r>
            <a:r>
              <a:rPr lang="en-US" altLang="zh-CN" sz="1600" dirty="0"/>
              <a:t>-</a:t>
            </a:r>
            <a:r>
              <a:rPr lang="zh-CN" altLang="en-US" sz="1600" dirty="0"/>
              <a:t>财务费用－销售费用</a:t>
            </a:r>
            <a:r>
              <a:rPr lang="en-US" altLang="zh-CN" sz="1600" dirty="0"/>
              <a:t>+</a:t>
            </a:r>
            <a:r>
              <a:rPr lang="zh-CN" altLang="en-US" sz="1600" dirty="0"/>
              <a:t>投资收益</a:t>
            </a:r>
            <a:endParaRPr lang="en-US" altLang="zh-CN" sz="1600" dirty="0"/>
          </a:p>
          <a:p>
            <a:pPr marL="342900" lvl="0" indent="-342900" eaLnBrk="1" hangingPunct="1">
              <a:buNone/>
            </a:pPr>
            <a:r>
              <a:rPr lang="en-US" altLang="zh-CN" sz="1600" dirty="0"/>
              <a:t>2</a:t>
            </a:r>
            <a:r>
              <a:rPr lang="zh-CN" altLang="en-US" sz="1600" dirty="0"/>
              <a:t>、营业收入</a:t>
            </a:r>
            <a:r>
              <a:rPr lang="en-US" altLang="zh-CN" sz="1600" dirty="0"/>
              <a:t>=</a:t>
            </a:r>
            <a:r>
              <a:rPr lang="zh-CN" altLang="en-US" sz="1600" dirty="0"/>
              <a:t>主营业务收入</a:t>
            </a:r>
            <a:r>
              <a:rPr lang="en-US" altLang="zh-CN" sz="1600" dirty="0"/>
              <a:t>+</a:t>
            </a:r>
            <a:r>
              <a:rPr lang="zh-CN" altLang="en-US" sz="1600" dirty="0"/>
              <a:t>其他业务收入</a:t>
            </a:r>
            <a:endParaRPr lang="zh-CN" altLang="en-US" sz="1600" dirty="0"/>
          </a:p>
          <a:p>
            <a:pPr marL="342900" lvl="0" indent="-342900" eaLnBrk="1" hangingPunct="1">
              <a:buNone/>
            </a:pPr>
            <a:r>
              <a:rPr lang="en-US" altLang="zh-CN" sz="1600" dirty="0"/>
              <a:t>3</a:t>
            </a:r>
            <a:r>
              <a:rPr lang="zh-CN" altLang="en-US" sz="1600" dirty="0"/>
              <a:t>、营业成本</a:t>
            </a:r>
            <a:r>
              <a:rPr lang="en-US" altLang="zh-CN" sz="1600" dirty="0"/>
              <a:t>=</a:t>
            </a:r>
            <a:r>
              <a:rPr lang="zh-CN" altLang="en-US" sz="1600" dirty="0"/>
              <a:t>主营业务成本</a:t>
            </a:r>
            <a:r>
              <a:rPr lang="en-US" altLang="zh-CN" sz="1600" dirty="0"/>
              <a:t>+</a:t>
            </a:r>
            <a:r>
              <a:rPr lang="zh-CN" altLang="en-US" sz="1600" dirty="0"/>
              <a:t>其他业务成本</a:t>
            </a:r>
            <a:endParaRPr lang="zh-CN" altLang="en-US" sz="1600" dirty="0"/>
          </a:p>
          <a:p>
            <a:pPr marL="342900" lvl="0" indent="-342900" eaLnBrk="1" hangingPunct="1">
              <a:buNone/>
            </a:pPr>
            <a:r>
              <a:rPr lang="zh-CN" altLang="en-US" sz="1600" dirty="0"/>
              <a:t>二、账户的设置</a:t>
            </a:r>
            <a:endParaRPr lang="zh-CN" altLang="en-US" sz="1600" dirty="0"/>
          </a:p>
        </p:txBody>
      </p:sp>
      <p:grpSp>
        <p:nvGrpSpPr>
          <p:cNvPr id="2" name="Group 5"/>
          <p:cNvGrpSpPr/>
          <p:nvPr/>
        </p:nvGrpSpPr>
        <p:grpSpPr>
          <a:xfrm>
            <a:off x="1009650" y="3270250"/>
            <a:ext cx="2724150" cy="1643063"/>
            <a:chOff x="636" y="1668"/>
            <a:chExt cx="1716" cy="1035"/>
          </a:xfrm>
        </p:grpSpPr>
        <p:sp>
          <p:nvSpPr>
            <p:cNvPr id="90157" name="Line 6"/>
            <p:cNvSpPr/>
            <p:nvPr/>
          </p:nvSpPr>
          <p:spPr>
            <a:xfrm>
              <a:off x="660" y="1896"/>
              <a:ext cx="1476" cy="0"/>
            </a:xfrm>
            <a:prstGeom prst="line">
              <a:avLst/>
            </a:prstGeom>
            <a:ln w="9525" cap="flat" cmpd="sng">
              <a:solidFill>
                <a:schemeClr val="tx1"/>
              </a:solidFill>
              <a:prstDash val="solid"/>
              <a:headEnd type="none" w="med" len="med"/>
              <a:tailEnd type="none" w="med" len="med"/>
            </a:ln>
          </p:spPr>
        </p:sp>
        <p:sp>
          <p:nvSpPr>
            <p:cNvPr id="90158" name="Line 7"/>
            <p:cNvSpPr/>
            <p:nvPr/>
          </p:nvSpPr>
          <p:spPr>
            <a:xfrm>
              <a:off x="636" y="2436"/>
              <a:ext cx="1512" cy="0"/>
            </a:xfrm>
            <a:prstGeom prst="line">
              <a:avLst/>
            </a:prstGeom>
            <a:ln w="9525" cap="flat" cmpd="sng">
              <a:solidFill>
                <a:schemeClr val="tx1"/>
              </a:solidFill>
              <a:prstDash val="solid"/>
              <a:headEnd type="none" w="med" len="med"/>
              <a:tailEnd type="none" w="med" len="med"/>
            </a:ln>
          </p:spPr>
        </p:sp>
        <p:sp>
          <p:nvSpPr>
            <p:cNvPr id="90159" name="Line 8"/>
            <p:cNvSpPr/>
            <p:nvPr/>
          </p:nvSpPr>
          <p:spPr>
            <a:xfrm>
              <a:off x="1356" y="1896"/>
              <a:ext cx="0" cy="756"/>
            </a:xfrm>
            <a:prstGeom prst="line">
              <a:avLst/>
            </a:prstGeom>
            <a:ln w="9525" cap="flat" cmpd="sng">
              <a:solidFill>
                <a:schemeClr val="tx1"/>
              </a:solidFill>
              <a:prstDash val="solid"/>
              <a:headEnd type="none" w="med" len="med"/>
              <a:tailEnd type="none" w="med" len="med"/>
            </a:ln>
          </p:spPr>
        </p:sp>
        <p:sp>
          <p:nvSpPr>
            <p:cNvPr id="90160" name="Text Box 9"/>
            <p:cNvSpPr txBox="1"/>
            <p:nvPr/>
          </p:nvSpPr>
          <p:spPr>
            <a:xfrm>
              <a:off x="984" y="1668"/>
              <a:ext cx="134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营业外收入</a:t>
              </a:r>
              <a:endParaRPr lang="zh-CN" altLang="en-US" sz="1800" dirty="0">
                <a:latin typeface="Times New Roman" panose="02020603050405020304" pitchFamily="18" charset="0"/>
              </a:endParaRPr>
            </a:p>
          </p:txBody>
        </p:sp>
        <p:sp>
          <p:nvSpPr>
            <p:cNvPr id="90161" name="Text Box 10"/>
            <p:cNvSpPr txBox="1"/>
            <p:nvPr/>
          </p:nvSpPr>
          <p:spPr>
            <a:xfrm>
              <a:off x="636" y="1932"/>
              <a:ext cx="888"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转入“本年利润”账户</a:t>
              </a:r>
              <a:endParaRPr lang="zh-CN" altLang="en-US" sz="1800" dirty="0">
                <a:latin typeface="Times New Roman" panose="02020603050405020304" pitchFamily="18" charset="0"/>
              </a:endParaRPr>
            </a:p>
          </p:txBody>
        </p:sp>
        <p:sp>
          <p:nvSpPr>
            <p:cNvPr id="90162" name="Text Box 11"/>
            <p:cNvSpPr txBox="1"/>
            <p:nvPr/>
          </p:nvSpPr>
          <p:spPr>
            <a:xfrm>
              <a:off x="1392" y="1932"/>
              <a:ext cx="960"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取得的营业外收入</a:t>
              </a:r>
              <a:endParaRPr lang="zh-CN" altLang="en-US" sz="1800" dirty="0">
                <a:latin typeface="Times New Roman" panose="02020603050405020304" pitchFamily="18" charset="0"/>
              </a:endParaRPr>
            </a:p>
          </p:txBody>
        </p:sp>
        <p:sp>
          <p:nvSpPr>
            <p:cNvPr id="90163" name="Text Box 12"/>
            <p:cNvSpPr txBox="1"/>
            <p:nvPr/>
          </p:nvSpPr>
          <p:spPr>
            <a:xfrm>
              <a:off x="1488" y="2472"/>
              <a:ext cx="432"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0</a:t>
              </a:r>
              <a:endParaRPr lang="en-US" altLang="zh-CN" sz="1800" dirty="0">
                <a:latin typeface="Times New Roman" panose="02020603050405020304" pitchFamily="18" charset="0"/>
              </a:endParaRPr>
            </a:p>
          </p:txBody>
        </p:sp>
      </p:grpSp>
      <p:grpSp>
        <p:nvGrpSpPr>
          <p:cNvPr id="3" name="Group 13"/>
          <p:cNvGrpSpPr/>
          <p:nvPr/>
        </p:nvGrpSpPr>
        <p:grpSpPr>
          <a:xfrm>
            <a:off x="3695700" y="3259138"/>
            <a:ext cx="2895600" cy="1662112"/>
            <a:chOff x="2328" y="1680"/>
            <a:chExt cx="1824" cy="1047"/>
          </a:xfrm>
        </p:grpSpPr>
        <p:sp>
          <p:nvSpPr>
            <p:cNvPr id="90150" name="Line 14"/>
            <p:cNvSpPr/>
            <p:nvPr/>
          </p:nvSpPr>
          <p:spPr>
            <a:xfrm>
              <a:off x="2340" y="2448"/>
              <a:ext cx="1308" cy="0"/>
            </a:xfrm>
            <a:prstGeom prst="line">
              <a:avLst/>
            </a:prstGeom>
            <a:ln w="9525" cap="flat" cmpd="sng">
              <a:solidFill>
                <a:schemeClr val="tx1"/>
              </a:solidFill>
              <a:prstDash val="solid"/>
              <a:headEnd type="none" w="med" len="med"/>
              <a:tailEnd type="none" w="med" len="med"/>
            </a:ln>
          </p:spPr>
        </p:sp>
        <p:sp>
          <p:nvSpPr>
            <p:cNvPr id="90151" name="Line 15"/>
            <p:cNvSpPr/>
            <p:nvPr/>
          </p:nvSpPr>
          <p:spPr>
            <a:xfrm>
              <a:off x="2376" y="1896"/>
              <a:ext cx="1248" cy="0"/>
            </a:xfrm>
            <a:prstGeom prst="line">
              <a:avLst/>
            </a:prstGeom>
            <a:ln w="9525" cap="flat" cmpd="sng">
              <a:solidFill>
                <a:schemeClr val="tx1"/>
              </a:solidFill>
              <a:prstDash val="solid"/>
              <a:headEnd type="none" w="med" len="med"/>
              <a:tailEnd type="none" w="med" len="med"/>
            </a:ln>
          </p:spPr>
        </p:sp>
        <p:sp>
          <p:nvSpPr>
            <p:cNvPr id="90152" name="Line 16"/>
            <p:cNvSpPr/>
            <p:nvPr/>
          </p:nvSpPr>
          <p:spPr>
            <a:xfrm>
              <a:off x="3024" y="1896"/>
              <a:ext cx="0" cy="756"/>
            </a:xfrm>
            <a:prstGeom prst="line">
              <a:avLst/>
            </a:prstGeom>
            <a:ln w="9525" cap="flat" cmpd="sng">
              <a:solidFill>
                <a:schemeClr val="tx1"/>
              </a:solidFill>
              <a:prstDash val="solid"/>
              <a:headEnd type="none" w="med" len="med"/>
              <a:tailEnd type="none" w="med" len="med"/>
            </a:ln>
          </p:spPr>
        </p:sp>
        <p:sp>
          <p:nvSpPr>
            <p:cNvPr id="90153" name="Text Box 17"/>
            <p:cNvSpPr txBox="1"/>
            <p:nvPr/>
          </p:nvSpPr>
          <p:spPr>
            <a:xfrm>
              <a:off x="2616" y="1680"/>
              <a:ext cx="153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营业外支出</a:t>
              </a:r>
              <a:endParaRPr lang="zh-CN" altLang="en-US" sz="1800" dirty="0">
                <a:latin typeface="Times New Roman" panose="02020603050405020304" pitchFamily="18" charset="0"/>
              </a:endParaRPr>
            </a:p>
          </p:txBody>
        </p:sp>
        <p:sp>
          <p:nvSpPr>
            <p:cNvPr id="90154" name="Text Box 18"/>
            <p:cNvSpPr txBox="1"/>
            <p:nvPr/>
          </p:nvSpPr>
          <p:spPr>
            <a:xfrm>
              <a:off x="2328" y="1908"/>
              <a:ext cx="816"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发生的营业外支出</a:t>
              </a:r>
              <a:endParaRPr lang="zh-CN" altLang="en-US" sz="1800" dirty="0">
                <a:latin typeface="Times New Roman" panose="02020603050405020304" pitchFamily="18" charset="0"/>
              </a:endParaRPr>
            </a:p>
          </p:txBody>
        </p:sp>
        <p:sp>
          <p:nvSpPr>
            <p:cNvPr id="90155" name="Text Box 19"/>
            <p:cNvSpPr txBox="1"/>
            <p:nvPr/>
          </p:nvSpPr>
          <p:spPr>
            <a:xfrm>
              <a:off x="3048" y="1944"/>
              <a:ext cx="864"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转入“本年利润”账户</a:t>
              </a:r>
              <a:endParaRPr lang="zh-CN" altLang="en-US" sz="1800" dirty="0">
                <a:latin typeface="Times New Roman" panose="02020603050405020304" pitchFamily="18" charset="0"/>
              </a:endParaRPr>
            </a:p>
          </p:txBody>
        </p:sp>
        <p:sp>
          <p:nvSpPr>
            <p:cNvPr id="90156" name="Text Box 20"/>
            <p:cNvSpPr txBox="1"/>
            <p:nvPr/>
          </p:nvSpPr>
          <p:spPr>
            <a:xfrm>
              <a:off x="3144" y="2496"/>
              <a:ext cx="48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0</a:t>
              </a:r>
              <a:endParaRPr lang="en-US" altLang="zh-CN" sz="1800" dirty="0">
                <a:latin typeface="Times New Roman" panose="02020603050405020304" pitchFamily="18" charset="0"/>
              </a:endParaRPr>
            </a:p>
          </p:txBody>
        </p:sp>
      </p:grpSp>
      <p:grpSp>
        <p:nvGrpSpPr>
          <p:cNvPr id="4" name="Group 21"/>
          <p:cNvGrpSpPr/>
          <p:nvPr/>
        </p:nvGrpSpPr>
        <p:grpSpPr>
          <a:xfrm>
            <a:off x="6019800" y="3194050"/>
            <a:ext cx="3657600" cy="1890713"/>
            <a:chOff x="3792" y="1572"/>
            <a:chExt cx="2304" cy="1191"/>
          </a:xfrm>
        </p:grpSpPr>
        <p:sp>
          <p:nvSpPr>
            <p:cNvPr id="90143" name="Line 22"/>
            <p:cNvSpPr/>
            <p:nvPr/>
          </p:nvSpPr>
          <p:spPr>
            <a:xfrm>
              <a:off x="3852" y="1800"/>
              <a:ext cx="1740" cy="0"/>
            </a:xfrm>
            <a:prstGeom prst="line">
              <a:avLst/>
            </a:prstGeom>
            <a:ln w="9525" cap="flat" cmpd="sng">
              <a:solidFill>
                <a:schemeClr val="tx1"/>
              </a:solidFill>
              <a:prstDash val="solid"/>
              <a:headEnd type="none" w="med" len="med"/>
              <a:tailEnd type="none" w="med" len="med"/>
            </a:ln>
          </p:spPr>
        </p:sp>
        <p:sp>
          <p:nvSpPr>
            <p:cNvPr id="90144" name="Line 23"/>
            <p:cNvSpPr/>
            <p:nvPr/>
          </p:nvSpPr>
          <p:spPr>
            <a:xfrm>
              <a:off x="3852" y="2448"/>
              <a:ext cx="1836" cy="0"/>
            </a:xfrm>
            <a:prstGeom prst="line">
              <a:avLst/>
            </a:prstGeom>
            <a:ln w="9525" cap="flat" cmpd="sng">
              <a:solidFill>
                <a:schemeClr val="tx1"/>
              </a:solidFill>
              <a:prstDash val="solid"/>
              <a:headEnd type="none" w="med" len="med"/>
              <a:tailEnd type="none" w="med" len="med"/>
            </a:ln>
          </p:spPr>
        </p:sp>
        <p:sp>
          <p:nvSpPr>
            <p:cNvPr id="90145" name="Line 24"/>
            <p:cNvSpPr/>
            <p:nvPr/>
          </p:nvSpPr>
          <p:spPr>
            <a:xfrm>
              <a:off x="4608" y="1812"/>
              <a:ext cx="0" cy="864"/>
            </a:xfrm>
            <a:prstGeom prst="line">
              <a:avLst/>
            </a:prstGeom>
            <a:ln w="9525" cap="flat" cmpd="sng">
              <a:solidFill>
                <a:schemeClr val="tx1"/>
              </a:solidFill>
              <a:prstDash val="solid"/>
              <a:headEnd type="none" w="med" len="med"/>
              <a:tailEnd type="none" w="med" len="med"/>
            </a:ln>
          </p:spPr>
        </p:sp>
        <p:sp>
          <p:nvSpPr>
            <p:cNvPr id="90146" name="Text Box 25"/>
            <p:cNvSpPr txBox="1"/>
            <p:nvPr/>
          </p:nvSpPr>
          <p:spPr>
            <a:xfrm>
              <a:off x="4272" y="1572"/>
              <a:ext cx="1392"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财务费用</a:t>
              </a:r>
              <a:endParaRPr lang="zh-CN" altLang="en-US" sz="1800" dirty="0">
                <a:latin typeface="Times New Roman" panose="02020603050405020304" pitchFamily="18" charset="0"/>
              </a:endParaRPr>
            </a:p>
          </p:txBody>
        </p:sp>
        <p:sp>
          <p:nvSpPr>
            <p:cNvPr id="90147" name="Text Box 26"/>
            <p:cNvSpPr txBox="1"/>
            <p:nvPr/>
          </p:nvSpPr>
          <p:spPr>
            <a:xfrm>
              <a:off x="3792" y="1968"/>
              <a:ext cx="912"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发生的各项财务费用</a:t>
              </a:r>
              <a:endParaRPr lang="zh-CN" altLang="en-US" sz="1800" dirty="0">
                <a:latin typeface="Times New Roman" panose="02020603050405020304" pitchFamily="18" charset="0"/>
              </a:endParaRPr>
            </a:p>
          </p:txBody>
        </p:sp>
        <p:sp>
          <p:nvSpPr>
            <p:cNvPr id="90148" name="Text Box 27"/>
            <p:cNvSpPr txBox="1"/>
            <p:nvPr/>
          </p:nvSpPr>
          <p:spPr>
            <a:xfrm>
              <a:off x="4632" y="1860"/>
              <a:ext cx="1464" cy="49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50000"/>
                </a:lnSpc>
                <a:spcBef>
                  <a:spcPct val="50000"/>
                </a:spcBef>
                <a:buClrTx/>
                <a:buSzTx/>
                <a:buFontTx/>
                <a:buNone/>
              </a:pPr>
              <a:r>
                <a:rPr lang="zh-CN" altLang="en-US" sz="1800" dirty="0">
                  <a:latin typeface="Times New Roman" panose="02020603050405020304" pitchFamily="18" charset="0"/>
                </a:rPr>
                <a:t>利息收入、</a:t>
              </a:r>
              <a:endParaRPr lang="zh-CN" altLang="en-US" sz="1800" dirty="0">
                <a:latin typeface="Times New Roman" panose="02020603050405020304" pitchFamily="18" charset="0"/>
              </a:endParaRPr>
            </a:p>
            <a:p>
              <a:pPr marL="0" lvl="0" indent="0" eaLnBrk="1" hangingPunct="1">
                <a:lnSpc>
                  <a:spcPct val="50000"/>
                </a:lnSpc>
                <a:spcBef>
                  <a:spcPct val="50000"/>
                </a:spcBef>
                <a:buClrTx/>
                <a:buSzTx/>
                <a:buFontTx/>
                <a:buNone/>
              </a:pPr>
              <a:r>
                <a:rPr lang="zh-CN" altLang="en-US" sz="1800" dirty="0">
                  <a:latin typeface="Times New Roman" panose="02020603050405020304" pitchFamily="18" charset="0"/>
                </a:rPr>
                <a:t>汇兑收益、</a:t>
              </a:r>
              <a:endParaRPr lang="zh-CN" altLang="en-US" sz="1800" dirty="0">
                <a:latin typeface="Times New Roman" panose="02020603050405020304" pitchFamily="18" charset="0"/>
              </a:endParaRPr>
            </a:p>
            <a:p>
              <a:pPr marL="0" lvl="0" indent="0" eaLnBrk="1" hangingPunct="1">
                <a:lnSpc>
                  <a:spcPct val="50000"/>
                </a:lnSpc>
                <a:spcBef>
                  <a:spcPct val="50000"/>
                </a:spcBef>
                <a:buClrTx/>
                <a:buSzTx/>
                <a:buFontTx/>
                <a:buNone/>
              </a:pPr>
              <a:r>
                <a:rPr lang="zh-CN" altLang="en-US" sz="1800" dirty="0">
                  <a:latin typeface="Times New Roman" panose="02020603050405020304" pitchFamily="18" charset="0"/>
                </a:rPr>
                <a:t>转出财务费用净支出</a:t>
              </a:r>
              <a:endParaRPr lang="zh-CN" altLang="en-US" sz="1800" dirty="0">
                <a:latin typeface="Times New Roman" panose="02020603050405020304" pitchFamily="18" charset="0"/>
              </a:endParaRPr>
            </a:p>
          </p:txBody>
        </p:sp>
        <p:sp>
          <p:nvSpPr>
            <p:cNvPr id="90149" name="Text Box 28"/>
            <p:cNvSpPr txBox="1"/>
            <p:nvPr/>
          </p:nvSpPr>
          <p:spPr>
            <a:xfrm>
              <a:off x="4284" y="2532"/>
              <a:ext cx="48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0</a:t>
              </a:r>
              <a:endParaRPr lang="en-US" altLang="zh-CN" sz="1800" dirty="0">
                <a:latin typeface="Times New Roman" panose="02020603050405020304" pitchFamily="18" charset="0"/>
              </a:endParaRPr>
            </a:p>
          </p:txBody>
        </p:sp>
      </p:grpSp>
      <p:grpSp>
        <p:nvGrpSpPr>
          <p:cNvPr id="5" name="Group 29"/>
          <p:cNvGrpSpPr/>
          <p:nvPr/>
        </p:nvGrpSpPr>
        <p:grpSpPr>
          <a:xfrm>
            <a:off x="381000" y="4851400"/>
            <a:ext cx="3733800" cy="1962150"/>
            <a:chOff x="240" y="2676"/>
            <a:chExt cx="2352" cy="1236"/>
          </a:xfrm>
        </p:grpSpPr>
        <p:sp>
          <p:nvSpPr>
            <p:cNvPr id="90136" name="Line 30"/>
            <p:cNvSpPr/>
            <p:nvPr/>
          </p:nvSpPr>
          <p:spPr>
            <a:xfrm>
              <a:off x="612" y="3480"/>
              <a:ext cx="1524" cy="0"/>
            </a:xfrm>
            <a:prstGeom prst="line">
              <a:avLst/>
            </a:prstGeom>
            <a:ln w="9525" cap="flat" cmpd="sng">
              <a:solidFill>
                <a:schemeClr val="tx1"/>
              </a:solidFill>
              <a:prstDash val="solid"/>
              <a:headEnd type="none" w="med" len="med"/>
              <a:tailEnd type="none" w="med" len="med"/>
            </a:ln>
          </p:spPr>
        </p:sp>
        <p:sp>
          <p:nvSpPr>
            <p:cNvPr id="90137" name="Line 31"/>
            <p:cNvSpPr/>
            <p:nvPr/>
          </p:nvSpPr>
          <p:spPr>
            <a:xfrm>
              <a:off x="636" y="2916"/>
              <a:ext cx="1500" cy="0"/>
            </a:xfrm>
            <a:prstGeom prst="line">
              <a:avLst/>
            </a:prstGeom>
            <a:ln w="9525" cap="flat" cmpd="sng">
              <a:solidFill>
                <a:schemeClr val="tx1"/>
              </a:solidFill>
              <a:prstDash val="solid"/>
              <a:headEnd type="none" w="med" len="med"/>
              <a:tailEnd type="none" w="med" len="med"/>
            </a:ln>
          </p:spPr>
        </p:sp>
        <p:sp>
          <p:nvSpPr>
            <p:cNvPr id="90138" name="Line 32"/>
            <p:cNvSpPr/>
            <p:nvPr/>
          </p:nvSpPr>
          <p:spPr>
            <a:xfrm>
              <a:off x="1356" y="2916"/>
              <a:ext cx="0" cy="996"/>
            </a:xfrm>
            <a:prstGeom prst="line">
              <a:avLst/>
            </a:prstGeom>
            <a:ln w="9525" cap="flat" cmpd="sng">
              <a:solidFill>
                <a:schemeClr val="tx1"/>
              </a:solidFill>
              <a:prstDash val="solid"/>
              <a:headEnd type="none" w="med" len="med"/>
              <a:tailEnd type="none" w="med" len="med"/>
            </a:ln>
          </p:spPr>
        </p:sp>
        <p:sp>
          <p:nvSpPr>
            <p:cNvPr id="90139" name="Text Box 33"/>
            <p:cNvSpPr txBox="1"/>
            <p:nvPr/>
          </p:nvSpPr>
          <p:spPr>
            <a:xfrm>
              <a:off x="1008" y="2676"/>
              <a:ext cx="158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投资收益</a:t>
              </a:r>
              <a:endParaRPr lang="zh-CN" altLang="en-US" sz="1800" dirty="0">
                <a:latin typeface="Times New Roman" panose="02020603050405020304" pitchFamily="18" charset="0"/>
              </a:endParaRPr>
            </a:p>
          </p:txBody>
        </p:sp>
        <p:sp>
          <p:nvSpPr>
            <p:cNvPr id="90140" name="Text Box 34"/>
            <p:cNvSpPr txBox="1"/>
            <p:nvPr/>
          </p:nvSpPr>
          <p:spPr>
            <a:xfrm>
              <a:off x="240" y="2940"/>
              <a:ext cx="1200"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发生的投资损失、转出投资净收益</a:t>
              </a:r>
              <a:endParaRPr lang="zh-CN" altLang="en-US" sz="1800" dirty="0">
                <a:latin typeface="Times New Roman" panose="02020603050405020304" pitchFamily="18" charset="0"/>
              </a:endParaRPr>
            </a:p>
          </p:txBody>
        </p:sp>
        <p:sp>
          <p:nvSpPr>
            <p:cNvPr id="90141" name="Text Box 35"/>
            <p:cNvSpPr txBox="1"/>
            <p:nvPr/>
          </p:nvSpPr>
          <p:spPr>
            <a:xfrm>
              <a:off x="1416" y="2976"/>
              <a:ext cx="960"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取得的投资收益</a:t>
              </a:r>
              <a:endParaRPr lang="zh-CN" altLang="en-US" sz="1800" dirty="0">
                <a:latin typeface="Times New Roman" panose="02020603050405020304" pitchFamily="18" charset="0"/>
              </a:endParaRPr>
            </a:p>
          </p:txBody>
        </p:sp>
        <p:sp>
          <p:nvSpPr>
            <p:cNvPr id="90142" name="Text Box 36"/>
            <p:cNvSpPr txBox="1"/>
            <p:nvPr/>
          </p:nvSpPr>
          <p:spPr>
            <a:xfrm>
              <a:off x="1512" y="3576"/>
              <a:ext cx="528"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0</a:t>
              </a:r>
              <a:endParaRPr lang="en-US" altLang="zh-CN" sz="1800" dirty="0">
                <a:latin typeface="Times New Roman" panose="02020603050405020304" pitchFamily="18" charset="0"/>
              </a:endParaRPr>
            </a:p>
          </p:txBody>
        </p:sp>
      </p:grpSp>
      <p:grpSp>
        <p:nvGrpSpPr>
          <p:cNvPr id="6" name="Group 37"/>
          <p:cNvGrpSpPr/>
          <p:nvPr/>
        </p:nvGrpSpPr>
        <p:grpSpPr>
          <a:xfrm>
            <a:off x="3543300" y="4889500"/>
            <a:ext cx="3505200" cy="1924050"/>
            <a:chOff x="2232" y="2688"/>
            <a:chExt cx="2208" cy="1212"/>
          </a:xfrm>
        </p:grpSpPr>
        <p:sp>
          <p:nvSpPr>
            <p:cNvPr id="90129" name="Line 38"/>
            <p:cNvSpPr/>
            <p:nvPr/>
          </p:nvSpPr>
          <p:spPr>
            <a:xfrm>
              <a:off x="2376" y="3492"/>
              <a:ext cx="1332" cy="0"/>
            </a:xfrm>
            <a:prstGeom prst="line">
              <a:avLst/>
            </a:prstGeom>
            <a:ln w="9525" cap="flat" cmpd="sng">
              <a:solidFill>
                <a:schemeClr val="tx1"/>
              </a:solidFill>
              <a:prstDash val="solid"/>
              <a:headEnd type="none" w="med" len="med"/>
              <a:tailEnd type="none" w="med" len="med"/>
            </a:ln>
          </p:spPr>
        </p:sp>
        <p:sp>
          <p:nvSpPr>
            <p:cNvPr id="90130" name="Line 39"/>
            <p:cNvSpPr/>
            <p:nvPr/>
          </p:nvSpPr>
          <p:spPr>
            <a:xfrm>
              <a:off x="2436" y="2928"/>
              <a:ext cx="1248" cy="0"/>
            </a:xfrm>
            <a:prstGeom prst="line">
              <a:avLst/>
            </a:prstGeom>
            <a:ln w="9525" cap="flat" cmpd="sng">
              <a:solidFill>
                <a:schemeClr val="tx1"/>
              </a:solidFill>
              <a:prstDash val="solid"/>
              <a:headEnd type="none" w="med" len="med"/>
              <a:tailEnd type="none" w="med" len="med"/>
            </a:ln>
          </p:spPr>
        </p:sp>
        <p:sp>
          <p:nvSpPr>
            <p:cNvPr id="90131" name="Line 40"/>
            <p:cNvSpPr/>
            <p:nvPr/>
          </p:nvSpPr>
          <p:spPr>
            <a:xfrm>
              <a:off x="3036" y="2928"/>
              <a:ext cx="0" cy="972"/>
            </a:xfrm>
            <a:prstGeom prst="line">
              <a:avLst/>
            </a:prstGeom>
            <a:ln w="9525" cap="flat" cmpd="sng">
              <a:solidFill>
                <a:schemeClr val="tx1"/>
              </a:solidFill>
              <a:prstDash val="solid"/>
              <a:headEnd type="none" w="med" len="med"/>
              <a:tailEnd type="none" w="med" len="med"/>
            </a:ln>
          </p:spPr>
        </p:sp>
        <p:sp>
          <p:nvSpPr>
            <p:cNvPr id="90132" name="Text Box 41"/>
            <p:cNvSpPr txBox="1"/>
            <p:nvPr/>
          </p:nvSpPr>
          <p:spPr>
            <a:xfrm>
              <a:off x="2760" y="2688"/>
              <a:ext cx="168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所得税费用</a:t>
              </a:r>
              <a:endParaRPr lang="zh-CN" altLang="en-US" sz="1800" dirty="0">
                <a:latin typeface="Times New Roman" panose="02020603050405020304" pitchFamily="18" charset="0"/>
              </a:endParaRPr>
            </a:p>
          </p:txBody>
        </p:sp>
        <p:sp>
          <p:nvSpPr>
            <p:cNvPr id="90133" name="Text Box 42"/>
            <p:cNvSpPr txBox="1"/>
            <p:nvPr/>
          </p:nvSpPr>
          <p:spPr>
            <a:xfrm>
              <a:off x="2232" y="2976"/>
              <a:ext cx="912"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计算出的所得税费用</a:t>
              </a:r>
              <a:endParaRPr lang="zh-CN" altLang="en-US" sz="1800" dirty="0">
                <a:latin typeface="Times New Roman" panose="02020603050405020304" pitchFamily="18" charset="0"/>
              </a:endParaRPr>
            </a:p>
          </p:txBody>
        </p:sp>
        <p:sp>
          <p:nvSpPr>
            <p:cNvPr id="90134" name="Text Box 43"/>
            <p:cNvSpPr txBox="1"/>
            <p:nvPr/>
          </p:nvSpPr>
          <p:spPr>
            <a:xfrm>
              <a:off x="3084" y="3012"/>
              <a:ext cx="840"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转入“本年利润”账户</a:t>
              </a:r>
              <a:endParaRPr lang="zh-CN" altLang="en-US" sz="1800" dirty="0">
                <a:latin typeface="Times New Roman" panose="02020603050405020304" pitchFamily="18" charset="0"/>
              </a:endParaRPr>
            </a:p>
          </p:txBody>
        </p:sp>
        <p:sp>
          <p:nvSpPr>
            <p:cNvPr id="90135" name="Text Box 44"/>
            <p:cNvSpPr txBox="1"/>
            <p:nvPr/>
          </p:nvSpPr>
          <p:spPr>
            <a:xfrm>
              <a:off x="2580" y="3564"/>
              <a:ext cx="528"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0</a:t>
              </a:r>
              <a:endParaRPr lang="en-US" altLang="zh-CN" sz="1800" dirty="0">
                <a:latin typeface="Times New Roman" panose="02020603050405020304" pitchFamily="18" charset="0"/>
              </a:endParaRPr>
            </a:p>
          </p:txBody>
        </p:sp>
      </p:grpSp>
      <p:grpSp>
        <p:nvGrpSpPr>
          <p:cNvPr id="7" name="Group 45"/>
          <p:cNvGrpSpPr/>
          <p:nvPr/>
        </p:nvGrpSpPr>
        <p:grpSpPr>
          <a:xfrm>
            <a:off x="6115050" y="4859338"/>
            <a:ext cx="2781300" cy="1809750"/>
            <a:chOff x="3852" y="2688"/>
            <a:chExt cx="1752" cy="1140"/>
          </a:xfrm>
        </p:grpSpPr>
        <p:sp>
          <p:nvSpPr>
            <p:cNvPr id="90122" name="Line 46"/>
            <p:cNvSpPr/>
            <p:nvPr/>
          </p:nvSpPr>
          <p:spPr>
            <a:xfrm>
              <a:off x="3888" y="3492"/>
              <a:ext cx="1584" cy="0"/>
            </a:xfrm>
            <a:prstGeom prst="line">
              <a:avLst/>
            </a:prstGeom>
            <a:ln w="9525" cap="flat" cmpd="sng">
              <a:solidFill>
                <a:schemeClr val="tx1"/>
              </a:solidFill>
              <a:prstDash val="solid"/>
              <a:headEnd type="none" w="med" len="med"/>
              <a:tailEnd type="none" w="med" len="med"/>
            </a:ln>
          </p:spPr>
        </p:sp>
        <p:sp>
          <p:nvSpPr>
            <p:cNvPr id="90123" name="Line 47"/>
            <p:cNvSpPr/>
            <p:nvPr/>
          </p:nvSpPr>
          <p:spPr>
            <a:xfrm>
              <a:off x="3852" y="2940"/>
              <a:ext cx="1680" cy="0"/>
            </a:xfrm>
            <a:prstGeom prst="line">
              <a:avLst/>
            </a:prstGeom>
            <a:ln w="9525" cap="flat" cmpd="sng">
              <a:solidFill>
                <a:schemeClr val="tx1"/>
              </a:solidFill>
              <a:prstDash val="solid"/>
              <a:headEnd type="none" w="med" len="med"/>
              <a:tailEnd type="none" w="med" len="med"/>
            </a:ln>
          </p:spPr>
        </p:sp>
        <p:sp>
          <p:nvSpPr>
            <p:cNvPr id="90124" name="Line 48"/>
            <p:cNvSpPr/>
            <p:nvPr/>
          </p:nvSpPr>
          <p:spPr>
            <a:xfrm>
              <a:off x="4620" y="2952"/>
              <a:ext cx="0" cy="876"/>
            </a:xfrm>
            <a:prstGeom prst="line">
              <a:avLst/>
            </a:prstGeom>
            <a:ln w="9525" cap="flat" cmpd="sng">
              <a:solidFill>
                <a:schemeClr val="tx1"/>
              </a:solidFill>
              <a:prstDash val="solid"/>
              <a:headEnd type="none" w="med" len="med"/>
              <a:tailEnd type="none" w="med" len="med"/>
            </a:ln>
          </p:spPr>
        </p:sp>
        <p:sp>
          <p:nvSpPr>
            <p:cNvPr id="90125" name="Text Box 49"/>
            <p:cNvSpPr txBox="1"/>
            <p:nvPr/>
          </p:nvSpPr>
          <p:spPr>
            <a:xfrm>
              <a:off x="4284" y="2688"/>
              <a:ext cx="129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利润分配</a:t>
              </a:r>
              <a:endParaRPr lang="zh-CN" altLang="en-US" sz="1800" dirty="0">
                <a:latin typeface="Times New Roman" panose="02020603050405020304" pitchFamily="18" charset="0"/>
              </a:endParaRPr>
            </a:p>
          </p:txBody>
        </p:sp>
        <p:sp>
          <p:nvSpPr>
            <p:cNvPr id="90126" name="Text Box 50"/>
            <p:cNvSpPr txBox="1"/>
            <p:nvPr/>
          </p:nvSpPr>
          <p:spPr>
            <a:xfrm>
              <a:off x="4020" y="3024"/>
              <a:ext cx="624"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利润的分配数</a:t>
              </a:r>
              <a:endParaRPr lang="zh-CN" altLang="en-US" sz="1800" dirty="0">
                <a:latin typeface="Times New Roman" panose="02020603050405020304" pitchFamily="18" charset="0"/>
              </a:endParaRPr>
            </a:p>
          </p:txBody>
        </p:sp>
        <p:sp>
          <p:nvSpPr>
            <p:cNvPr id="90127" name="Text Box 51"/>
            <p:cNvSpPr txBox="1"/>
            <p:nvPr/>
          </p:nvSpPr>
          <p:spPr>
            <a:xfrm>
              <a:off x="4680" y="3024"/>
              <a:ext cx="720"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全年实现的净利润</a:t>
              </a:r>
              <a:endParaRPr lang="zh-CN" altLang="en-US" sz="1800" dirty="0">
                <a:latin typeface="Times New Roman" panose="02020603050405020304" pitchFamily="18" charset="0"/>
              </a:endParaRPr>
            </a:p>
          </p:txBody>
        </p:sp>
        <p:sp>
          <p:nvSpPr>
            <p:cNvPr id="90128" name="Text Box 52"/>
            <p:cNvSpPr txBox="1"/>
            <p:nvPr/>
          </p:nvSpPr>
          <p:spPr>
            <a:xfrm>
              <a:off x="4644" y="3552"/>
              <a:ext cx="96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未分配利润</a:t>
              </a:r>
              <a:endParaRPr lang="zh-CN" altLang="en-US" sz="1800" dirty="0">
                <a:latin typeface="Times New Roman" panose="02020603050405020304" pitchFamily="18" charset="0"/>
              </a:endParaRP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9908">
                                            <p:txEl>
                                              <p:charRg st="0" end="10"/>
                                            </p:txEl>
                                          </p:spTgt>
                                        </p:tgtEl>
                                        <p:attrNameLst>
                                          <p:attrName>style.visibility</p:attrName>
                                        </p:attrNameLst>
                                      </p:cBhvr>
                                      <p:to>
                                        <p:strVal val="visible"/>
                                      </p:to>
                                    </p:set>
                                    <p:anim calcmode="lin" valueType="num">
                                      <p:cBhvr additive="base">
                                        <p:cTn id="7" dur="500" fill="hold"/>
                                        <p:tgtEl>
                                          <p:spTgt spid="379908">
                                            <p:txEl>
                                              <p:charRg st="0" end="1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79908">
                                            <p:txEl>
                                              <p:charRg st="0" end="1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79908">
                                            <p:txEl>
                                              <p:charRg st="10" end="20"/>
                                            </p:txEl>
                                          </p:spTgt>
                                        </p:tgtEl>
                                        <p:attrNameLst>
                                          <p:attrName>style.visibility</p:attrName>
                                        </p:attrNameLst>
                                      </p:cBhvr>
                                      <p:to>
                                        <p:strVal val="visible"/>
                                      </p:to>
                                    </p:set>
                                    <p:anim calcmode="lin" valueType="num">
                                      <p:cBhvr additive="base">
                                        <p:cTn id="11" dur="500" fill="hold"/>
                                        <p:tgtEl>
                                          <p:spTgt spid="379908">
                                            <p:txEl>
                                              <p:charRg st="10" end="2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79908">
                                            <p:txEl>
                                              <p:charRg st="10" end="20"/>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79908">
                                            <p:txEl>
                                              <p:charRg st="20" end="66"/>
                                            </p:txEl>
                                          </p:spTgt>
                                        </p:tgtEl>
                                        <p:attrNameLst>
                                          <p:attrName>style.visibility</p:attrName>
                                        </p:attrNameLst>
                                      </p:cBhvr>
                                      <p:to>
                                        <p:strVal val="visible"/>
                                      </p:to>
                                    </p:set>
                                    <p:anim calcmode="lin" valueType="num">
                                      <p:cBhvr additive="base">
                                        <p:cTn id="15" dur="500" fill="hold"/>
                                        <p:tgtEl>
                                          <p:spTgt spid="379908">
                                            <p:txEl>
                                              <p:charRg st="20" end="66"/>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79908">
                                            <p:txEl>
                                              <p:charRg st="20" end="66"/>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79908">
                                            <p:txEl>
                                              <p:charRg st="66" end="87"/>
                                            </p:txEl>
                                          </p:spTgt>
                                        </p:tgtEl>
                                        <p:attrNameLst>
                                          <p:attrName>style.visibility</p:attrName>
                                        </p:attrNameLst>
                                      </p:cBhvr>
                                      <p:to>
                                        <p:strVal val="visible"/>
                                      </p:to>
                                    </p:set>
                                    <p:anim calcmode="lin" valueType="num">
                                      <p:cBhvr additive="base">
                                        <p:cTn id="19" dur="500" fill="hold"/>
                                        <p:tgtEl>
                                          <p:spTgt spid="379908">
                                            <p:txEl>
                                              <p:charRg st="66" end="87"/>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79908">
                                            <p:txEl>
                                              <p:charRg st="66" end="87"/>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79908">
                                            <p:txEl>
                                              <p:charRg st="87" end="108"/>
                                            </p:txEl>
                                          </p:spTgt>
                                        </p:tgtEl>
                                        <p:attrNameLst>
                                          <p:attrName>style.visibility</p:attrName>
                                        </p:attrNameLst>
                                      </p:cBhvr>
                                      <p:to>
                                        <p:strVal val="visible"/>
                                      </p:to>
                                    </p:set>
                                    <p:anim calcmode="lin" valueType="num">
                                      <p:cBhvr additive="base">
                                        <p:cTn id="23" dur="500" fill="hold"/>
                                        <p:tgtEl>
                                          <p:spTgt spid="379908">
                                            <p:txEl>
                                              <p:charRg st="87" end="108"/>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79908">
                                            <p:txEl>
                                              <p:charRg st="87" end="108"/>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379908">
                                            <p:txEl>
                                              <p:charRg st="108" end="116"/>
                                            </p:txEl>
                                          </p:spTgt>
                                        </p:tgtEl>
                                        <p:attrNameLst>
                                          <p:attrName>style.visibility</p:attrName>
                                        </p:attrNameLst>
                                      </p:cBhvr>
                                      <p:to>
                                        <p:strVal val="visible"/>
                                      </p:to>
                                    </p:set>
                                    <p:animEffect transition="in" filter="box(in)">
                                      <p:cBhvr>
                                        <p:cTn id="29" dur="500"/>
                                        <p:tgtEl>
                                          <p:spTgt spid="379908">
                                            <p:txEl>
                                              <p:charRg st="108" end="11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ppt_x"/>
                                          </p:val>
                                        </p:tav>
                                        <p:tav tm="100000">
                                          <p:val>
                                            <p:strVal val="#ppt_x"/>
                                          </p:val>
                                        </p:tav>
                                      </p:tavLst>
                                    </p:anim>
                                    <p:anim calcmode="lin" valueType="num">
                                      <p:cBhvr additive="base">
                                        <p:cTn id="35" dur="500" fill="hold"/>
                                        <p:tgtEl>
                                          <p:spTgt spid="2"/>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500" fill="hold"/>
                                        <p:tgtEl>
                                          <p:spTgt spid="3"/>
                                        </p:tgtEl>
                                        <p:attrNameLst>
                                          <p:attrName>ppt_x</p:attrName>
                                        </p:attrNameLst>
                                      </p:cBhvr>
                                      <p:tavLst>
                                        <p:tav tm="0">
                                          <p:val>
                                            <p:strVal val="#ppt_x"/>
                                          </p:val>
                                        </p:tav>
                                        <p:tav tm="100000">
                                          <p:val>
                                            <p:strVal val="#ppt_x"/>
                                          </p:val>
                                        </p:tav>
                                      </p:tavLst>
                                    </p:anim>
                                    <p:anim calcmode="lin" valueType="num">
                                      <p:cBhvr additive="base">
                                        <p:cTn id="39" dur="500" fill="hold"/>
                                        <p:tgtEl>
                                          <p:spTgt spid="3"/>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additive="base">
                                        <p:cTn id="42" dur="500" fill="hold"/>
                                        <p:tgtEl>
                                          <p:spTgt spid="4"/>
                                        </p:tgtEl>
                                        <p:attrNameLst>
                                          <p:attrName>ppt_x</p:attrName>
                                        </p:attrNameLst>
                                      </p:cBhvr>
                                      <p:tavLst>
                                        <p:tav tm="0">
                                          <p:val>
                                            <p:strVal val="#ppt_x"/>
                                          </p:val>
                                        </p:tav>
                                        <p:tav tm="100000">
                                          <p:val>
                                            <p:strVal val="#ppt_x"/>
                                          </p:val>
                                        </p:tav>
                                      </p:tavLst>
                                    </p:anim>
                                    <p:anim calcmode="lin" valueType="num">
                                      <p:cBhvr additive="base">
                                        <p:cTn id="43" dur="500" fill="hold"/>
                                        <p:tgtEl>
                                          <p:spTgt spid="4"/>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additive="base">
                                        <p:cTn id="46" dur="500" fill="hold"/>
                                        <p:tgtEl>
                                          <p:spTgt spid="5"/>
                                        </p:tgtEl>
                                        <p:attrNameLst>
                                          <p:attrName>ppt_x</p:attrName>
                                        </p:attrNameLst>
                                      </p:cBhvr>
                                      <p:tavLst>
                                        <p:tav tm="0">
                                          <p:val>
                                            <p:strVal val="#ppt_x"/>
                                          </p:val>
                                        </p:tav>
                                        <p:tav tm="100000">
                                          <p:val>
                                            <p:strVal val="#ppt_x"/>
                                          </p:val>
                                        </p:tav>
                                      </p:tavLst>
                                    </p:anim>
                                    <p:anim calcmode="lin" valueType="num">
                                      <p:cBhvr additive="base">
                                        <p:cTn id="47" dur="500" fill="hold"/>
                                        <p:tgtEl>
                                          <p:spTgt spid="5"/>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 calcmode="lin" valueType="num">
                                      <p:cBhvr additive="base">
                                        <p:cTn id="50" dur="500" fill="hold"/>
                                        <p:tgtEl>
                                          <p:spTgt spid="6"/>
                                        </p:tgtEl>
                                        <p:attrNameLst>
                                          <p:attrName>ppt_x</p:attrName>
                                        </p:attrNameLst>
                                      </p:cBhvr>
                                      <p:tavLst>
                                        <p:tav tm="0">
                                          <p:val>
                                            <p:strVal val="#ppt_x"/>
                                          </p:val>
                                        </p:tav>
                                        <p:tav tm="100000">
                                          <p:val>
                                            <p:strVal val="#ppt_x"/>
                                          </p:val>
                                        </p:tav>
                                      </p:tavLst>
                                    </p:anim>
                                    <p:anim calcmode="lin" valueType="num">
                                      <p:cBhvr additive="base">
                                        <p:cTn id="51" dur="500" fill="hold"/>
                                        <p:tgtEl>
                                          <p:spTgt spid="6"/>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additive="base">
                                        <p:cTn id="54" dur="500" fill="hold"/>
                                        <p:tgtEl>
                                          <p:spTgt spid="7"/>
                                        </p:tgtEl>
                                        <p:attrNameLst>
                                          <p:attrName>ppt_x</p:attrName>
                                        </p:attrNameLst>
                                      </p:cBhvr>
                                      <p:tavLst>
                                        <p:tav tm="0">
                                          <p:val>
                                            <p:strVal val="#ppt_x"/>
                                          </p:val>
                                        </p:tav>
                                        <p:tav tm="100000">
                                          <p:val>
                                            <p:strVal val="#ppt_x"/>
                                          </p:val>
                                        </p:tav>
                                      </p:tavLst>
                                    </p:anim>
                                    <p:anim calcmode="lin" valueType="num">
                                      <p:cBhvr additive="base">
                                        <p:cTn id="5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grpSp>
        <p:nvGrpSpPr>
          <p:cNvPr id="2" name="Group 5"/>
          <p:cNvGrpSpPr/>
          <p:nvPr/>
        </p:nvGrpSpPr>
        <p:grpSpPr>
          <a:xfrm>
            <a:off x="684213" y="1557338"/>
            <a:ext cx="7467600" cy="5300662"/>
            <a:chOff x="432" y="144"/>
            <a:chExt cx="4704" cy="4176"/>
          </a:xfrm>
        </p:grpSpPr>
        <p:sp>
          <p:nvSpPr>
            <p:cNvPr id="91140" name="Line 6"/>
            <p:cNvSpPr/>
            <p:nvPr/>
          </p:nvSpPr>
          <p:spPr>
            <a:xfrm>
              <a:off x="2784" y="336"/>
              <a:ext cx="0" cy="3984"/>
            </a:xfrm>
            <a:prstGeom prst="line">
              <a:avLst/>
            </a:prstGeom>
            <a:ln w="9525" cap="flat" cmpd="sng">
              <a:solidFill>
                <a:schemeClr val="tx1"/>
              </a:solidFill>
              <a:prstDash val="solid"/>
              <a:headEnd type="none" w="med" len="med"/>
              <a:tailEnd type="none" w="med" len="med"/>
            </a:ln>
          </p:spPr>
        </p:sp>
        <p:grpSp>
          <p:nvGrpSpPr>
            <p:cNvPr id="91141" name="Group 7"/>
            <p:cNvGrpSpPr/>
            <p:nvPr/>
          </p:nvGrpSpPr>
          <p:grpSpPr>
            <a:xfrm>
              <a:off x="432" y="144"/>
              <a:ext cx="4704" cy="4085"/>
              <a:chOff x="432" y="144"/>
              <a:chExt cx="4704" cy="4085"/>
            </a:xfrm>
          </p:grpSpPr>
          <p:sp>
            <p:nvSpPr>
              <p:cNvPr id="91142" name="Line 8"/>
              <p:cNvSpPr/>
              <p:nvPr/>
            </p:nvSpPr>
            <p:spPr>
              <a:xfrm>
                <a:off x="1968" y="336"/>
                <a:ext cx="1680" cy="0"/>
              </a:xfrm>
              <a:prstGeom prst="line">
                <a:avLst/>
              </a:prstGeom>
              <a:ln w="9525" cap="flat" cmpd="sng">
                <a:solidFill>
                  <a:schemeClr val="tx1"/>
                </a:solidFill>
                <a:prstDash val="solid"/>
                <a:headEnd type="none" w="med" len="med"/>
                <a:tailEnd type="none" w="med" len="med"/>
              </a:ln>
            </p:spPr>
          </p:sp>
          <p:sp>
            <p:nvSpPr>
              <p:cNvPr id="91143" name="Line 9"/>
              <p:cNvSpPr/>
              <p:nvPr/>
            </p:nvSpPr>
            <p:spPr>
              <a:xfrm>
                <a:off x="528" y="336"/>
                <a:ext cx="1248" cy="0"/>
              </a:xfrm>
              <a:prstGeom prst="line">
                <a:avLst/>
              </a:prstGeom>
              <a:ln w="9525" cap="flat" cmpd="sng">
                <a:solidFill>
                  <a:schemeClr val="tx1"/>
                </a:solidFill>
                <a:prstDash val="solid"/>
                <a:headEnd type="none" w="med" len="med"/>
                <a:tailEnd type="none" w="med" len="med"/>
              </a:ln>
            </p:spPr>
          </p:sp>
          <p:sp>
            <p:nvSpPr>
              <p:cNvPr id="91144" name="Line 10"/>
              <p:cNvSpPr/>
              <p:nvPr/>
            </p:nvSpPr>
            <p:spPr>
              <a:xfrm>
                <a:off x="480" y="816"/>
                <a:ext cx="1248" cy="0"/>
              </a:xfrm>
              <a:prstGeom prst="line">
                <a:avLst/>
              </a:prstGeom>
              <a:ln w="9525" cap="flat" cmpd="sng">
                <a:solidFill>
                  <a:schemeClr val="tx1"/>
                </a:solidFill>
                <a:prstDash val="solid"/>
                <a:headEnd type="none" w="med" len="med"/>
                <a:tailEnd type="none" w="med" len="med"/>
              </a:ln>
            </p:spPr>
          </p:sp>
          <p:sp>
            <p:nvSpPr>
              <p:cNvPr id="91145" name="Line 11"/>
              <p:cNvSpPr/>
              <p:nvPr/>
            </p:nvSpPr>
            <p:spPr>
              <a:xfrm>
                <a:off x="528" y="1296"/>
                <a:ext cx="1248" cy="0"/>
              </a:xfrm>
              <a:prstGeom prst="line">
                <a:avLst/>
              </a:prstGeom>
              <a:ln w="9525" cap="flat" cmpd="sng">
                <a:solidFill>
                  <a:schemeClr val="tx1"/>
                </a:solidFill>
                <a:prstDash val="solid"/>
                <a:headEnd type="none" w="med" len="med"/>
                <a:tailEnd type="none" w="med" len="med"/>
              </a:ln>
            </p:spPr>
          </p:sp>
          <p:sp>
            <p:nvSpPr>
              <p:cNvPr id="91146" name="Line 12"/>
              <p:cNvSpPr/>
              <p:nvPr/>
            </p:nvSpPr>
            <p:spPr>
              <a:xfrm>
                <a:off x="480" y="1776"/>
                <a:ext cx="1248" cy="0"/>
              </a:xfrm>
              <a:prstGeom prst="line">
                <a:avLst/>
              </a:prstGeom>
              <a:ln w="9525" cap="flat" cmpd="sng">
                <a:solidFill>
                  <a:schemeClr val="tx1"/>
                </a:solidFill>
                <a:prstDash val="solid"/>
                <a:headEnd type="none" w="med" len="med"/>
                <a:tailEnd type="none" w="med" len="med"/>
              </a:ln>
            </p:spPr>
          </p:sp>
          <p:sp>
            <p:nvSpPr>
              <p:cNvPr id="91147" name="Line 13"/>
              <p:cNvSpPr/>
              <p:nvPr/>
            </p:nvSpPr>
            <p:spPr>
              <a:xfrm>
                <a:off x="480" y="2256"/>
                <a:ext cx="1248" cy="0"/>
              </a:xfrm>
              <a:prstGeom prst="line">
                <a:avLst/>
              </a:prstGeom>
              <a:ln w="9525" cap="flat" cmpd="sng">
                <a:solidFill>
                  <a:schemeClr val="tx1"/>
                </a:solidFill>
                <a:prstDash val="solid"/>
                <a:headEnd type="none" w="med" len="med"/>
                <a:tailEnd type="none" w="med" len="med"/>
              </a:ln>
            </p:spPr>
          </p:sp>
          <p:sp>
            <p:nvSpPr>
              <p:cNvPr id="91148" name="Line 14"/>
              <p:cNvSpPr/>
              <p:nvPr/>
            </p:nvSpPr>
            <p:spPr>
              <a:xfrm>
                <a:off x="3744" y="3168"/>
                <a:ext cx="1248" cy="0"/>
              </a:xfrm>
              <a:prstGeom prst="line">
                <a:avLst/>
              </a:prstGeom>
              <a:ln w="9525" cap="flat" cmpd="sng">
                <a:solidFill>
                  <a:schemeClr val="tx1"/>
                </a:solidFill>
                <a:prstDash val="solid"/>
                <a:headEnd type="none" w="med" len="med"/>
                <a:tailEnd type="none" w="med" len="med"/>
              </a:ln>
            </p:spPr>
          </p:sp>
          <p:sp>
            <p:nvSpPr>
              <p:cNvPr id="91149" name="Line 15"/>
              <p:cNvSpPr/>
              <p:nvPr/>
            </p:nvSpPr>
            <p:spPr>
              <a:xfrm>
                <a:off x="3792" y="2256"/>
                <a:ext cx="1248" cy="0"/>
              </a:xfrm>
              <a:prstGeom prst="line">
                <a:avLst/>
              </a:prstGeom>
              <a:ln w="9525" cap="flat" cmpd="sng">
                <a:solidFill>
                  <a:schemeClr val="tx1"/>
                </a:solidFill>
                <a:prstDash val="solid"/>
                <a:headEnd type="none" w="med" len="med"/>
                <a:tailEnd type="none" w="med" len="med"/>
              </a:ln>
            </p:spPr>
          </p:sp>
          <p:sp>
            <p:nvSpPr>
              <p:cNvPr id="91150" name="Line 16"/>
              <p:cNvSpPr/>
              <p:nvPr/>
            </p:nvSpPr>
            <p:spPr>
              <a:xfrm>
                <a:off x="3840" y="1344"/>
                <a:ext cx="1248" cy="0"/>
              </a:xfrm>
              <a:prstGeom prst="line">
                <a:avLst/>
              </a:prstGeom>
              <a:ln w="9525" cap="flat" cmpd="sng">
                <a:solidFill>
                  <a:schemeClr val="tx1"/>
                </a:solidFill>
                <a:prstDash val="solid"/>
                <a:headEnd type="none" w="med" len="med"/>
                <a:tailEnd type="none" w="med" len="med"/>
              </a:ln>
            </p:spPr>
          </p:sp>
          <p:sp>
            <p:nvSpPr>
              <p:cNvPr id="91151" name="Line 17"/>
              <p:cNvSpPr/>
              <p:nvPr/>
            </p:nvSpPr>
            <p:spPr>
              <a:xfrm>
                <a:off x="3792" y="336"/>
                <a:ext cx="1248" cy="0"/>
              </a:xfrm>
              <a:prstGeom prst="line">
                <a:avLst/>
              </a:prstGeom>
              <a:ln w="9525" cap="flat" cmpd="sng">
                <a:solidFill>
                  <a:schemeClr val="tx1"/>
                </a:solidFill>
                <a:prstDash val="solid"/>
                <a:headEnd type="none" w="med" len="med"/>
                <a:tailEnd type="none" w="med" len="med"/>
              </a:ln>
            </p:spPr>
          </p:sp>
          <p:sp>
            <p:nvSpPr>
              <p:cNvPr id="91152" name="Line 18"/>
              <p:cNvSpPr/>
              <p:nvPr/>
            </p:nvSpPr>
            <p:spPr>
              <a:xfrm>
                <a:off x="1056" y="336"/>
                <a:ext cx="0" cy="336"/>
              </a:xfrm>
              <a:prstGeom prst="line">
                <a:avLst/>
              </a:prstGeom>
              <a:ln w="9525" cap="flat" cmpd="sng">
                <a:solidFill>
                  <a:schemeClr val="tx1"/>
                </a:solidFill>
                <a:prstDash val="solid"/>
                <a:headEnd type="none" w="med" len="med"/>
                <a:tailEnd type="none" w="med" len="med"/>
              </a:ln>
            </p:spPr>
          </p:sp>
          <p:sp>
            <p:nvSpPr>
              <p:cNvPr id="91153" name="Line 19"/>
              <p:cNvSpPr/>
              <p:nvPr/>
            </p:nvSpPr>
            <p:spPr>
              <a:xfrm>
                <a:off x="1056" y="2256"/>
                <a:ext cx="0" cy="336"/>
              </a:xfrm>
              <a:prstGeom prst="line">
                <a:avLst/>
              </a:prstGeom>
              <a:ln w="9525" cap="flat" cmpd="sng">
                <a:solidFill>
                  <a:schemeClr val="tx1"/>
                </a:solidFill>
                <a:prstDash val="solid"/>
                <a:headEnd type="none" w="med" len="med"/>
                <a:tailEnd type="none" w="med" len="med"/>
              </a:ln>
            </p:spPr>
          </p:sp>
          <p:sp>
            <p:nvSpPr>
              <p:cNvPr id="91154" name="Line 20"/>
              <p:cNvSpPr/>
              <p:nvPr/>
            </p:nvSpPr>
            <p:spPr>
              <a:xfrm>
                <a:off x="1056" y="1776"/>
                <a:ext cx="0" cy="336"/>
              </a:xfrm>
              <a:prstGeom prst="line">
                <a:avLst/>
              </a:prstGeom>
              <a:ln w="9525" cap="flat" cmpd="sng">
                <a:solidFill>
                  <a:schemeClr val="tx1"/>
                </a:solidFill>
                <a:prstDash val="solid"/>
                <a:headEnd type="none" w="med" len="med"/>
                <a:tailEnd type="none" w="med" len="med"/>
              </a:ln>
            </p:spPr>
          </p:sp>
          <p:sp>
            <p:nvSpPr>
              <p:cNvPr id="91155" name="Line 21"/>
              <p:cNvSpPr/>
              <p:nvPr/>
            </p:nvSpPr>
            <p:spPr>
              <a:xfrm>
                <a:off x="1056" y="1296"/>
                <a:ext cx="0" cy="336"/>
              </a:xfrm>
              <a:prstGeom prst="line">
                <a:avLst/>
              </a:prstGeom>
              <a:ln w="9525" cap="flat" cmpd="sng">
                <a:solidFill>
                  <a:schemeClr val="tx1"/>
                </a:solidFill>
                <a:prstDash val="solid"/>
                <a:headEnd type="none" w="med" len="med"/>
                <a:tailEnd type="none" w="med" len="med"/>
              </a:ln>
            </p:spPr>
          </p:sp>
          <p:sp>
            <p:nvSpPr>
              <p:cNvPr id="91156" name="Line 22"/>
              <p:cNvSpPr/>
              <p:nvPr/>
            </p:nvSpPr>
            <p:spPr>
              <a:xfrm>
                <a:off x="1056" y="816"/>
                <a:ext cx="0" cy="336"/>
              </a:xfrm>
              <a:prstGeom prst="line">
                <a:avLst/>
              </a:prstGeom>
              <a:ln w="9525" cap="flat" cmpd="sng">
                <a:solidFill>
                  <a:schemeClr val="tx1"/>
                </a:solidFill>
                <a:prstDash val="solid"/>
                <a:headEnd type="none" w="med" len="med"/>
                <a:tailEnd type="none" w="med" len="med"/>
              </a:ln>
            </p:spPr>
          </p:sp>
          <p:sp>
            <p:nvSpPr>
              <p:cNvPr id="91157" name="Line 23"/>
              <p:cNvSpPr/>
              <p:nvPr/>
            </p:nvSpPr>
            <p:spPr>
              <a:xfrm>
                <a:off x="4368" y="3168"/>
                <a:ext cx="0" cy="336"/>
              </a:xfrm>
              <a:prstGeom prst="line">
                <a:avLst/>
              </a:prstGeom>
              <a:ln w="9525" cap="flat" cmpd="sng">
                <a:solidFill>
                  <a:schemeClr val="tx1"/>
                </a:solidFill>
                <a:prstDash val="solid"/>
                <a:headEnd type="none" w="med" len="med"/>
                <a:tailEnd type="none" w="med" len="med"/>
              </a:ln>
            </p:spPr>
          </p:sp>
          <p:sp>
            <p:nvSpPr>
              <p:cNvPr id="91158" name="Line 24"/>
              <p:cNvSpPr/>
              <p:nvPr/>
            </p:nvSpPr>
            <p:spPr>
              <a:xfrm>
                <a:off x="4368" y="2256"/>
                <a:ext cx="0" cy="336"/>
              </a:xfrm>
              <a:prstGeom prst="line">
                <a:avLst/>
              </a:prstGeom>
              <a:ln w="9525" cap="flat" cmpd="sng">
                <a:solidFill>
                  <a:schemeClr val="tx1"/>
                </a:solidFill>
                <a:prstDash val="solid"/>
                <a:headEnd type="none" w="med" len="med"/>
                <a:tailEnd type="none" w="med" len="med"/>
              </a:ln>
            </p:spPr>
          </p:sp>
          <p:sp>
            <p:nvSpPr>
              <p:cNvPr id="91159" name="Line 25"/>
              <p:cNvSpPr/>
              <p:nvPr/>
            </p:nvSpPr>
            <p:spPr>
              <a:xfrm>
                <a:off x="4368" y="1344"/>
                <a:ext cx="0" cy="336"/>
              </a:xfrm>
              <a:prstGeom prst="line">
                <a:avLst/>
              </a:prstGeom>
              <a:ln w="9525" cap="flat" cmpd="sng">
                <a:solidFill>
                  <a:schemeClr val="tx1"/>
                </a:solidFill>
                <a:prstDash val="solid"/>
                <a:headEnd type="none" w="med" len="med"/>
                <a:tailEnd type="none" w="med" len="med"/>
              </a:ln>
            </p:spPr>
          </p:sp>
          <p:sp>
            <p:nvSpPr>
              <p:cNvPr id="91160" name="Line 26"/>
              <p:cNvSpPr/>
              <p:nvPr/>
            </p:nvSpPr>
            <p:spPr>
              <a:xfrm>
                <a:off x="4320" y="336"/>
                <a:ext cx="0" cy="336"/>
              </a:xfrm>
              <a:prstGeom prst="line">
                <a:avLst/>
              </a:prstGeom>
              <a:ln w="9525" cap="flat" cmpd="sng">
                <a:solidFill>
                  <a:schemeClr val="tx1"/>
                </a:solidFill>
                <a:prstDash val="solid"/>
                <a:headEnd type="none" w="med" len="med"/>
                <a:tailEnd type="none" w="med" len="med"/>
              </a:ln>
            </p:spPr>
          </p:sp>
          <p:sp>
            <p:nvSpPr>
              <p:cNvPr id="91161" name="Text Box 27"/>
              <p:cNvSpPr txBox="1"/>
              <p:nvPr/>
            </p:nvSpPr>
            <p:spPr>
              <a:xfrm>
                <a:off x="624" y="144"/>
                <a:ext cx="1104" cy="2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主营业务成本</a:t>
                </a:r>
                <a:endParaRPr lang="zh-CN" altLang="en-US" sz="1600" dirty="0">
                  <a:latin typeface="Times New Roman" panose="02020603050405020304" pitchFamily="18" charset="0"/>
                </a:endParaRPr>
              </a:p>
            </p:txBody>
          </p:sp>
          <p:sp>
            <p:nvSpPr>
              <p:cNvPr id="91162" name="Text Box 28"/>
              <p:cNvSpPr txBox="1"/>
              <p:nvPr/>
            </p:nvSpPr>
            <p:spPr>
              <a:xfrm>
                <a:off x="2448" y="144"/>
                <a:ext cx="1152" cy="2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本年利润</a:t>
                </a:r>
                <a:endParaRPr lang="zh-CN" altLang="en-US" sz="1600" dirty="0">
                  <a:latin typeface="Times New Roman" panose="02020603050405020304" pitchFamily="18" charset="0"/>
                </a:endParaRPr>
              </a:p>
            </p:txBody>
          </p:sp>
          <p:sp>
            <p:nvSpPr>
              <p:cNvPr id="91163" name="Text Box 29"/>
              <p:cNvSpPr txBox="1"/>
              <p:nvPr/>
            </p:nvSpPr>
            <p:spPr>
              <a:xfrm>
                <a:off x="576" y="624"/>
                <a:ext cx="1248" cy="2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销售费用</a:t>
                </a:r>
                <a:endParaRPr lang="zh-CN" altLang="en-US" sz="1600" dirty="0">
                  <a:latin typeface="Times New Roman" panose="02020603050405020304" pitchFamily="18" charset="0"/>
                </a:endParaRPr>
              </a:p>
            </p:txBody>
          </p:sp>
          <p:sp>
            <p:nvSpPr>
              <p:cNvPr id="91164" name="Text Box 30"/>
              <p:cNvSpPr txBox="1"/>
              <p:nvPr/>
            </p:nvSpPr>
            <p:spPr>
              <a:xfrm>
                <a:off x="528" y="1105"/>
                <a:ext cx="1344" cy="2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营业税金及附加</a:t>
                </a:r>
                <a:endParaRPr lang="zh-CN" altLang="en-US" sz="1600" dirty="0">
                  <a:latin typeface="Times New Roman" panose="02020603050405020304" pitchFamily="18" charset="0"/>
                </a:endParaRPr>
              </a:p>
            </p:txBody>
          </p:sp>
          <p:sp>
            <p:nvSpPr>
              <p:cNvPr id="91165" name="Text Box 31"/>
              <p:cNvSpPr txBox="1"/>
              <p:nvPr/>
            </p:nvSpPr>
            <p:spPr>
              <a:xfrm>
                <a:off x="672" y="1584"/>
                <a:ext cx="1200" cy="2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管理费用</a:t>
                </a:r>
                <a:endParaRPr lang="zh-CN" altLang="en-US" sz="1600" dirty="0">
                  <a:latin typeface="Times New Roman" panose="02020603050405020304" pitchFamily="18" charset="0"/>
                </a:endParaRPr>
              </a:p>
            </p:txBody>
          </p:sp>
          <p:sp>
            <p:nvSpPr>
              <p:cNvPr id="91166" name="Text Box 32"/>
              <p:cNvSpPr txBox="1"/>
              <p:nvPr/>
            </p:nvSpPr>
            <p:spPr>
              <a:xfrm>
                <a:off x="720" y="2064"/>
                <a:ext cx="1056" cy="2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财务费用</a:t>
                </a:r>
                <a:endParaRPr lang="zh-CN" altLang="en-US" sz="1600" dirty="0">
                  <a:latin typeface="Times New Roman" panose="02020603050405020304" pitchFamily="18" charset="0"/>
                </a:endParaRPr>
              </a:p>
            </p:txBody>
          </p:sp>
          <p:sp>
            <p:nvSpPr>
              <p:cNvPr id="91167" name="Line 33"/>
              <p:cNvSpPr/>
              <p:nvPr/>
            </p:nvSpPr>
            <p:spPr>
              <a:xfrm>
                <a:off x="480" y="3696"/>
                <a:ext cx="1248" cy="0"/>
              </a:xfrm>
              <a:prstGeom prst="line">
                <a:avLst/>
              </a:prstGeom>
              <a:ln w="9525" cap="flat" cmpd="sng">
                <a:solidFill>
                  <a:schemeClr val="tx1"/>
                </a:solidFill>
                <a:prstDash val="solid"/>
                <a:headEnd type="none" w="med" len="med"/>
                <a:tailEnd type="none" w="med" len="med"/>
              </a:ln>
            </p:spPr>
          </p:sp>
          <p:sp>
            <p:nvSpPr>
              <p:cNvPr id="91168" name="Line 34"/>
              <p:cNvSpPr/>
              <p:nvPr/>
            </p:nvSpPr>
            <p:spPr>
              <a:xfrm>
                <a:off x="480" y="3216"/>
                <a:ext cx="1248" cy="0"/>
              </a:xfrm>
              <a:prstGeom prst="line">
                <a:avLst/>
              </a:prstGeom>
              <a:ln w="9525" cap="flat" cmpd="sng">
                <a:solidFill>
                  <a:schemeClr val="tx1"/>
                </a:solidFill>
                <a:prstDash val="solid"/>
                <a:headEnd type="none" w="med" len="med"/>
                <a:tailEnd type="none" w="med" len="med"/>
              </a:ln>
            </p:spPr>
          </p:sp>
          <p:sp>
            <p:nvSpPr>
              <p:cNvPr id="91169" name="Line 35"/>
              <p:cNvSpPr/>
              <p:nvPr/>
            </p:nvSpPr>
            <p:spPr>
              <a:xfrm>
                <a:off x="432" y="2736"/>
                <a:ext cx="1248" cy="0"/>
              </a:xfrm>
              <a:prstGeom prst="line">
                <a:avLst/>
              </a:prstGeom>
              <a:ln w="9525" cap="flat" cmpd="sng">
                <a:solidFill>
                  <a:schemeClr val="tx1"/>
                </a:solidFill>
                <a:prstDash val="solid"/>
                <a:headEnd type="none" w="med" len="med"/>
                <a:tailEnd type="none" w="med" len="med"/>
              </a:ln>
            </p:spPr>
          </p:sp>
          <p:sp>
            <p:nvSpPr>
              <p:cNvPr id="91170" name="Text Box 36"/>
              <p:cNvSpPr txBox="1"/>
              <p:nvPr/>
            </p:nvSpPr>
            <p:spPr>
              <a:xfrm>
                <a:off x="576" y="2544"/>
                <a:ext cx="1344" cy="2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其他业务成本</a:t>
                </a:r>
                <a:endParaRPr lang="zh-CN" altLang="en-US" sz="1600" dirty="0">
                  <a:latin typeface="Times New Roman" panose="02020603050405020304" pitchFamily="18" charset="0"/>
                </a:endParaRPr>
              </a:p>
            </p:txBody>
          </p:sp>
          <p:sp>
            <p:nvSpPr>
              <p:cNvPr id="91171" name="Line 37"/>
              <p:cNvSpPr/>
              <p:nvPr/>
            </p:nvSpPr>
            <p:spPr>
              <a:xfrm>
                <a:off x="1056" y="3696"/>
                <a:ext cx="0" cy="336"/>
              </a:xfrm>
              <a:prstGeom prst="line">
                <a:avLst/>
              </a:prstGeom>
              <a:ln w="9525" cap="flat" cmpd="sng">
                <a:solidFill>
                  <a:schemeClr val="tx1"/>
                </a:solidFill>
                <a:prstDash val="solid"/>
                <a:headEnd type="none" w="med" len="med"/>
                <a:tailEnd type="none" w="med" len="med"/>
              </a:ln>
            </p:spPr>
          </p:sp>
          <p:sp>
            <p:nvSpPr>
              <p:cNvPr id="91172" name="Line 38"/>
              <p:cNvSpPr/>
              <p:nvPr/>
            </p:nvSpPr>
            <p:spPr>
              <a:xfrm>
                <a:off x="1056" y="3216"/>
                <a:ext cx="0" cy="336"/>
              </a:xfrm>
              <a:prstGeom prst="line">
                <a:avLst/>
              </a:prstGeom>
              <a:ln w="9525" cap="flat" cmpd="sng">
                <a:solidFill>
                  <a:schemeClr val="tx1"/>
                </a:solidFill>
                <a:prstDash val="solid"/>
                <a:headEnd type="none" w="med" len="med"/>
                <a:tailEnd type="none" w="med" len="med"/>
              </a:ln>
            </p:spPr>
          </p:sp>
          <p:sp>
            <p:nvSpPr>
              <p:cNvPr id="91173" name="Line 39"/>
              <p:cNvSpPr/>
              <p:nvPr/>
            </p:nvSpPr>
            <p:spPr>
              <a:xfrm>
                <a:off x="1056" y="2736"/>
                <a:ext cx="0" cy="336"/>
              </a:xfrm>
              <a:prstGeom prst="line">
                <a:avLst/>
              </a:prstGeom>
              <a:ln w="9525" cap="flat" cmpd="sng">
                <a:solidFill>
                  <a:schemeClr val="tx1"/>
                </a:solidFill>
                <a:prstDash val="solid"/>
                <a:headEnd type="none" w="med" len="med"/>
                <a:tailEnd type="none" w="med" len="med"/>
              </a:ln>
            </p:spPr>
          </p:sp>
          <p:sp>
            <p:nvSpPr>
              <p:cNvPr id="91174" name="Text Box 40"/>
              <p:cNvSpPr txBox="1"/>
              <p:nvPr/>
            </p:nvSpPr>
            <p:spPr>
              <a:xfrm>
                <a:off x="624" y="3025"/>
                <a:ext cx="1200" cy="2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营业外支出</a:t>
                </a:r>
                <a:endParaRPr lang="zh-CN" altLang="en-US" sz="1600" dirty="0">
                  <a:latin typeface="Times New Roman" panose="02020603050405020304" pitchFamily="18" charset="0"/>
                </a:endParaRPr>
              </a:p>
            </p:txBody>
          </p:sp>
          <p:sp>
            <p:nvSpPr>
              <p:cNvPr id="91175" name="Text Box 41"/>
              <p:cNvSpPr txBox="1"/>
              <p:nvPr/>
            </p:nvSpPr>
            <p:spPr>
              <a:xfrm>
                <a:off x="768" y="3504"/>
                <a:ext cx="1056" cy="2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所得税费用</a:t>
                </a:r>
                <a:endParaRPr lang="zh-CN" altLang="en-US" sz="1600" dirty="0">
                  <a:latin typeface="Times New Roman" panose="02020603050405020304" pitchFamily="18" charset="0"/>
                </a:endParaRPr>
              </a:p>
            </p:txBody>
          </p:sp>
          <p:sp>
            <p:nvSpPr>
              <p:cNvPr id="91176" name="Text Box 42"/>
              <p:cNvSpPr txBox="1"/>
              <p:nvPr/>
            </p:nvSpPr>
            <p:spPr>
              <a:xfrm>
                <a:off x="3888" y="144"/>
                <a:ext cx="1104" cy="2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主营业务收入</a:t>
                </a:r>
                <a:endParaRPr lang="zh-CN" altLang="en-US" sz="1600" dirty="0">
                  <a:latin typeface="Times New Roman" panose="02020603050405020304" pitchFamily="18" charset="0"/>
                </a:endParaRPr>
              </a:p>
            </p:txBody>
          </p:sp>
          <p:sp>
            <p:nvSpPr>
              <p:cNvPr id="91177" name="Text Box 43"/>
              <p:cNvSpPr txBox="1"/>
              <p:nvPr/>
            </p:nvSpPr>
            <p:spPr>
              <a:xfrm>
                <a:off x="3984" y="1105"/>
                <a:ext cx="1152" cy="2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其他业务收入</a:t>
                </a:r>
                <a:endParaRPr lang="zh-CN" altLang="en-US" sz="1600" dirty="0">
                  <a:latin typeface="Times New Roman" panose="02020603050405020304" pitchFamily="18" charset="0"/>
                </a:endParaRPr>
              </a:p>
            </p:txBody>
          </p:sp>
          <p:sp>
            <p:nvSpPr>
              <p:cNvPr id="91178" name="Text Box 44"/>
              <p:cNvSpPr txBox="1"/>
              <p:nvPr/>
            </p:nvSpPr>
            <p:spPr>
              <a:xfrm>
                <a:off x="4032" y="2016"/>
                <a:ext cx="1008" cy="26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营业外收入</a:t>
                </a:r>
                <a:endParaRPr lang="zh-CN" altLang="en-US" sz="1600" dirty="0">
                  <a:latin typeface="Times New Roman" panose="02020603050405020304" pitchFamily="18" charset="0"/>
                </a:endParaRPr>
              </a:p>
            </p:txBody>
          </p:sp>
          <p:sp>
            <p:nvSpPr>
              <p:cNvPr id="91179" name="Text Box 45"/>
              <p:cNvSpPr txBox="1"/>
              <p:nvPr/>
            </p:nvSpPr>
            <p:spPr>
              <a:xfrm>
                <a:off x="3984" y="2928"/>
                <a:ext cx="1056" cy="2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投资收益</a:t>
                </a:r>
                <a:endParaRPr lang="zh-CN" altLang="en-US" sz="1600" dirty="0">
                  <a:latin typeface="Times New Roman" panose="02020603050405020304" pitchFamily="18" charset="0"/>
                </a:endParaRPr>
              </a:p>
            </p:txBody>
          </p:sp>
          <p:sp>
            <p:nvSpPr>
              <p:cNvPr id="91180" name="Line 46"/>
              <p:cNvSpPr/>
              <p:nvPr/>
            </p:nvSpPr>
            <p:spPr>
              <a:xfrm>
                <a:off x="1296" y="3408"/>
                <a:ext cx="816" cy="0"/>
              </a:xfrm>
              <a:prstGeom prst="line">
                <a:avLst/>
              </a:prstGeom>
              <a:ln w="9525" cap="flat" cmpd="sng">
                <a:solidFill>
                  <a:schemeClr val="tx1"/>
                </a:solidFill>
                <a:prstDash val="solid"/>
                <a:headEnd type="none" w="med" len="med"/>
                <a:tailEnd type="triangle" w="med" len="med"/>
              </a:ln>
            </p:spPr>
          </p:sp>
          <p:sp>
            <p:nvSpPr>
              <p:cNvPr id="91181" name="Text Box 47"/>
              <p:cNvSpPr txBox="1"/>
              <p:nvPr/>
            </p:nvSpPr>
            <p:spPr>
              <a:xfrm>
                <a:off x="2016" y="528"/>
                <a:ext cx="672" cy="103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由其他账户转入的本期发生的成本、费用</a:t>
                </a:r>
                <a:endParaRPr lang="zh-CN" altLang="en-US" sz="1600" dirty="0">
                  <a:latin typeface="Times New Roman" panose="02020603050405020304" pitchFamily="18" charset="0"/>
                </a:endParaRPr>
              </a:p>
            </p:txBody>
          </p:sp>
          <p:sp>
            <p:nvSpPr>
              <p:cNvPr id="91182" name="Text Box 48"/>
              <p:cNvSpPr txBox="1"/>
              <p:nvPr/>
            </p:nvSpPr>
            <p:spPr>
              <a:xfrm>
                <a:off x="2880" y="432"/>
                <a:ext cx="816" cy="151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年度内以前月份累计实现的净利润、</a:t>
                </a:r>
                <a:endParaRPr lang="zh-CN" altLang="en-US" sz="1600" dirty="0">
                  <a:latin typeface="Times New Roman" panose="02020603050405020304" pitchFamily="18" charset="0"/>
                </a:endParaRPr>
              </a:p>
              <a:p>
                <a:pPr marL="0" lvl="0" indent="0" eaLnBrk="1" hangingPunct="1">
                  <a:spcBef>
                    <a:spcPct val="50000"/>
                  </a:spcBef>
                  <a:buClrTx/>
                  <a:buSzTx/>
                  <a:buFontTx/>
                  <a:buNone/>
                </a:pPr>
                <a:r>
                  <a:rPr lang="zh-CN" altLang="en-US" sz="1600" dirty="0">
                    <a:latin typeface="Times New Roman" panose="02020603050405020304" pitchFamily="18" charset="0"/>
                  </a:rPr>
                  <a:t>由其他账户转入的本期实现的收入、收益</a:t>
                </a:r>
                <a:endParaRPr lang="zh-CN" altLang="en-US" sz="1600" dirty="0">
                  <a:latin typeface="Times New Roman" panose="02020603050405020304" pitchFamily="18" charset="0"/>
                </a:endParaRPr>
              </a:p>
            </p:txBody>
          </p:sp>
          <p:sp>
            <p:nvSpPr>
              <p:cNvPr id="91183" name="Line 49"/>
              <p:cNvSpPr/>
              <p:nvPr/>
            </p:nvSpPr>
            <p:spPr>
              <a:xfrm>
                <a:off x="2016" y="3984"/>
                <a:ext cx="1680" cy="0"/>
              </a:xfrm>
              <a:prstGeom prst="line">
                <a:avLst/>
              </a:prstGeom>
              <a:ln w="9525" cap="flat" cmpd="sng">
                <a:solidFill>
                  <a:schemeClr val="tx1"/>
                </a:solidFill>
                <a:prstDash val="solid"/>
                <a:headEnd type="none" w="med" len="med"/>
                <a:tailEnd type="none" w="med" len="med"/>
              </a:ln>
            </p:spPr>
          </p:sp>
          <p:sp>
            <p:nvSpPr>
              <p:cNvPr id="91184" name="Line 50"/>
              <p:cNvSpPr/>
              <p:nvPr/>
            </p:nvSpPr>
            <p:spPr>
              <a:xfrm>
                <a:off x="2016" y="3792"/>
                <a:ext cx="1680" cy="0"/>
              </a:xfrm>
              <a:prstGeom prst="line">
                <a:avLst/>
              </a:prstGeom>
              <a:ln w="9525" cap="flat" cmpd="sng">
                <a:solidFill>
                  <a:schemeClr val="tx1"/>
                </a:solidFill>
                <a:prstDash val="solid"/>
                <a:headEnd type="none" w="med" len="med"/>
                <a:tailEnd type="none" w="med" len="med"/>
              </a:ln>
            </p:spPr>
          </p:sp>
          <p:sp>
            <p:nvSpPr>
              <p:cNvPr id="91185" name="Text Box 51"/>
              <p:cNvSpPr txBox="1"/>
              <p:nvPr/>
            </p:nvSpPr>
            <p:spPr>
              <a:xfrm>
                <a:off x="2784" y="3963"/>
                <a:ext cx="1680" cy="26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全年累计实现的净利润</a:t>
                </a:r>
                <a:endParaRPr lang="zh-CN" altLang="en-US" sz="1600" dirty="0">
                  <a:latin typeface="Times New Roman" panose="02020603050405020304" pitchFamily="18" charset="0"/>
                </a:endParaRPr>
              </a:p>
            </p:txBody>
          </p:sp>
          <p:sp>
            <p:nvSpPr>
              <p:cNvPr id="91186" name="Line 52"/>
              <p:cNvSpPr/>
              <p:nvPr/>
            </p:nvSpPr>
            <p:spPr>
              <a:xfrm>
                <a:off x="1344" y="3744"/>
                <a:ext cx="816" cy="0"/>
              </a:xfrm>
              <a:prstGeom prst="line">
                <a:avLst/>
              </a:prstGeom>
              <a:ln w="9525" cap="flat" cmpd="sng">
                <a:solidFill>
                  <a:schemeClr val="tx1"/>
                </a:solidFill>
                <a:prstDash val="solid"/>
                <a:headEnd type="none" w="med" len="med"/>
                <a:tailEnd type="triangle" w="med" len="med"/>
              </a:ln>
            </p:spPr>
          </p:sp>
          <p:sp>
            <p:nvSpPr>
              <p:cNvPr id="91187" name="Line 53"/>
              <p:cNvSpPr/>
              <p:nvPr/>
            </p:nvSpPr>
            <p:spPr>
              <a:xfrm>
                <a:off x="1200" y="528"/>
                <a:ext cx="816" cy="0"/>
              </a:xfrm>
              <a:prstGeom prst="line">
                <a:avLst/>
              </a:prstGeom>
              <a:ln w="9525" cap="flat" cmpd="sng">
                <a:solidFill>
                  <a:schemeClr val="tx1"/>
                </a:solidFill>
                <a:prstDash val="solid"/>
                <a:headEnd type="none" w="med" len="med"/>
                <a:tailEnd type="triangle" w="med" len="med"/>
              </a:ln>
            </p:spPr>
          </p:sp>
          <p:sp>
            <p:nvSpPr>
              <p:cNvPr id="91188" name="Line 54"/>
              <p:cNvSpPr/>
              <p:nvPr/>
            </p:nvSpPr>
            <p:spPr>
              <a:xfrm>
                <a:off x="1200" y="1008"/>
                <a:ext cx="816" cy="0"/>
              </a:xfrm>
              <a:prstGeom prst="line">
                <a:avLst/>
              </a:prstGeom>
              <a:ln w="9525" cap="flat" cmpd="sng">
                <a:solidFill>
                  <a:schemeClr val="tx1"/>
                </a:solidFill>
                <a:prstDash val="solid"/>
                <a:headEnd type="none" w="med" len="med"/>
                <a:tailEnd type="triangle" w="med" len="med"/>
              </a:ln>
            </p:spPr>
          </p:sp>
          <p:sp>
            <p:nvSpPr>
              <p:cNvPr id="91189" name="Line 55"/>
              <p:cNvSpPr/>
              <p:nvPr/>
            </p:nvSpPr>
            <p:spPr>
              <a:xfrm>
                <a:off x="1200" y="1488"/>
                <a:ext cx="816" cy="0"/>
              </a:xfrm>
              <a:prstGeom prst="line">
                <a:avLst/>
              </a:prstGeom>
              <a:ln w="9525" cap="flat" cmpd="sng">
                <a:solidFill>
                  <a:schemeClr val="tx1"/>
                </a:solidFill>
                <a:prstDash val="solid"/>
                <a:headEnd type="none" w="med" len="med"/>
                <a:tailEnd type="triangle" w="med" len="med"/>
              </a:ln>
            </p:spPr>
          </p:sp>
          <p:sp>
            <p:nvSpPr>
              <p:cNvPr id="91190" name="Line 56"/>
              <p:cNvSpPr/>
              <p:nvPr/>
            </p:nvSpPr>
            <p:spPr>
              <a:xfrm>
                <a:off x="1248" y="1920"/>
                <a:ext cx="816" cy="0"/>
              </a:xfrm>
              <a:prstGeom prst="line">
                <a:avLst/>
              </a:prstGeom>
              <a:ln w="9525" cap="flat" cmpd="sng">
                <a:solidFill>
                  <a:schemeClr val="tx1"/>
                </a:solidFill>
                <a:prstDash val="solid"/>
                <a:headEnd type="none" w="med" len="med"/>
                <a:tailEnd type="triangle" w="med" len="med"/>
              </a:ln>
            </p:spPr>
          </p:sp>
          <p:sp>
            <p:nvSpPr>
              <p:cNvPr id="91191" name="Line 57"/>
              <p:cNvSpPr/>
              <p:nvPr/>
            </p:nvSpPr>
            <p:spPr>
              <a:xfrm>
                <a:off x="1296" y="2448"/>
                <a:ext cx="816" cy="0"/>
              </a:xfrm>
              <a:prstGeom prst="line">
                <a:avLst/>
              </a:prstGeom>
              <a:ln w="9525" cap="flat" cmpd="sng">
                <a:solidFill>
                  <a:schemeClr val="tx1"/>
                </a:solidFill>
                <a:prstDash val="solid"/>
                <a:headEnd type="none" w="med" len="med"/>
                <a:tailEnd type="triangle" w="med" len="med"/>
              </a:ln>
            </p:spPr>
          </p:sp>
          <p:sp>
            <p:nvSpPr>
              <p:cNvPr id="91192" name="Line 58"/>
              <p:cNvSpPr/>
              <p:nvPr/>
            </p:nvSpPr>
            <p:spPr>
              <a:xfrm>
                <a:off x="1296" y="2928"/>
                <a:ext cx="816" cy="0"/>
              </a:xfrm>
              <a:prstGeom prst="line">
                <a:avLst/>
              </a:prstGeom>
              <a:ln w="9525" cap="flat" cmpd="sng">
                <a:solidFill>
                  <a:schemeClr val="tx1"/>
                </a:solidFill>
                <a:prstDash val="solid"/>
                <a:headEnd type="none" w="med" len="med"/>
                <a:tailEnd type="triangle" w="med" len="med"/>
              </a:ln>
            </p:spPr>
          </p:sp>
          <p:sp>
            <p:nvSpPr>
              <p:cNvPr id="91193" name="Line 59"/>
              <p:cNvSpPr/>
              <p:nvPr/>
            </p:nvSpPr>
            <p:spPr>
              <a:xfrm rot="-10792747">
                <a:off x="3264" y="2496"/>
                <a:ext cx="960" cy="1"/>
              </a:xfrm>
              <a:prstGeom prst="line">
                <a:avLst/>
              </a:prstGeom>
              <a:ln w="9525" cap="flat" cmpd="sng">
                <a:solidFill>
                  <a:schemeClr val="tx1"/>
                </a:solidFill>
                <a:prstDash val="solid"/>
                <a:headEnd type="none" w="med" len="med"/>
                <a:tailEnd type="triangle" w="med" len="med"/>
              </a:ln>
            </p:spPr>
          </p:sp>
          <p:sp>
            <p:nvSpPr>
              <p:cNvPr id="91194" name="Line 60"/>
              <p:cNvSpPr/>
              <p:nvPr/>
            </p:nvSpPr>
            <p:spPr>
              <a:xfrm rot="-10792747">
                <a:off x="3744" y="1583"/>
                <a:ext cx="432" cy="0"/>
              </a:xfrm>
              <a:prstGeom prst="line">
                <a:avLst/>
              </a:prstGeom>
              <a:ln w="9525" cap="flat" cmpd="sng">
                <a:solidFill>
                  <a:schemeClr val="tx1"/>
                </a:solidFill>
                <a:prstDash val="solid"/>
                <a:headEnd type="none" w="med" len="med"/>
                <a:tailEnd type="triangle" w="med" len="med"/>
              </a:ln>
            </p:spPr>
          </p:sp>
          <p:sp>
            <p:nvSpPr>
              <p:cNvPr id="91195" name="Line 61"/>
              <p:cNvSpPr/>
              <p:nvPr/>
            </p:nvSpPr>
            <p:spPr>
              <a:xfrm rot="-10792747">
                <a:off x="3744" y="527"/>
                <a:ext cx="432" cy="0"/>
              </a:xfrm>
              <a:prstGeom prst="line">
                <a:avLst/>
              </a:prstGeom>
              <a:ln w="9525" cap="flat" cmpd="sng">
                <a:solidFill>
                  <a:schemeClr val="tx1"/>
                </a:solidFill>
                <a:prstDash val="solid"/>
                <a:headEnd type="none" w="med" len="med"/>
                <a:tailEnd type="triangle" w="med" len="med"/>
              </a:ln>
            </p:spPr>
          </p:sp>
          <p:sp>
            <p:nvSpPr>
              <p:cNvPr id="91196" name="Line 62"/>
              <p:cNvSpPr/>
              <p:nvPr/>
            </p:nvSpPr>
            <p:spPr>
              <a:xfrm rot="-10792747">
                <a:off x="3264" y="3408"/>
                <a:ext cx="960" cy="1"/>
              </a:xfrm>
              <a:prstGeom prst="line">
                <a:avLst/>
              </a:prstGeom>
              <a:ln w="9525" cap="flat" cmpd="sng">
                <a:solidFill>
                  <a:schemeClr val="tx1"/>
                </a:solidFill>
                <a:prstDash val="solid"/>
                <a:headEnd type="none" w="med" len="med"/>
                <a:tailEnd type="triangle" w="med" len="med"/>
              </a:ln>
            </p:spPr>
          </p:sp>
        </p:gr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fmla="#ppt_w*sin(2.5*pi*$)">
                                          <p:val>
                                            <p:fltVal val="0.000000"/>
                                          </p:val>
                                        </p:tav>
                                        <p:tav tm="100000">
                                          <p:val>
                                            <p:fltVal val="1.000000"/>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grpSp>
        <p:nvGrpSpPr>
          <p:cNvPr id="2" name="Group 31"/>
          <p:cNvGrpSpPr/>
          <p:nvPr/>
        </p:nvGrpSpPr>
        <p:grpSpPr>
          <a:xfrm>
            <a:off x="179388" y="1557338"/>
            <a:ext cx="8896350" cy="4133850"/>
            <a:chOff x="0" y="1207"/>
            <a:chExt cx="5604" cy="2604"/>
          </a:xfrm>
        </p:grpSpPr>
        <p:sp>
          <p:nvSpPr>
            <p:cNvPr id="92165" name="Line 6"/>
            <p:cNvSpPr/>
            <p:nvPr/>
          </p:nvSpPr>
          <p:spPr>
            <a:xfrm>
              <a:off x="216" y="1423"/>
              <a:ext cx="1488" cy="0"/>
            </a:xfrm>
            <a:prstGeom prst="line">
              <a:avLst/>
            </a:prstGeom>
            <a:ln w="9525" cap="flat" cmpd="sng">
              <a:solidFill>
                <a:schemeClr val="tx1"/>
              </a:solidFill>
              <a:prstDash val="solid"/>
              <a:headEnd type="none" w="med" len="med"/>
              <a:tailEnd type="none" w="med" len="med"/>
            </a:ln>
          </p:spPr>
        </p:sp>
        <p:sp>
          <p:nvSpPr>
            <p:cNvPr id="92166" name="Line 7"/>
            <p:cNvSpPr/>
            <p:nvPr/>
          </p:nvSpPr>
          <p:spPr>
            <a:xfrm>
              <a:off x="2220" y="1423"/>
              <a:ext cx="1872" cy="0"/>
            </a:xfrm>
            <a:prstGeom prst="line">
              <a:avLst/>
            </a:prstGeom>
            <a:ln w="9525" cap="flat" cmpd="sng">
              <a:solidFill>
                <a:schemeClr val="tx1"/>
              </a:solidFill>
              <a:prstDash val="solid"/>
              <a:headEnd type="none" w="med" len="med"/>
              <a:tailEnd type="none" w="med" len="med"/>
            </a:ln>
          </p:spPr>
        </p:sp>
        <p:sp>
          <p:nvSpPr>
            <p:cNvPr id="92167" name="Line 8"/>
            <p:cNvSpPr/>
            <p:nvPr/>
          </p:nvSpPr>
          <p:spPr>
            <a:xfrm>
              <a:off x="204" y="2203"/>
              <a:ext cx="1536" cy="0"/>
            </a:xfrm>
            <a:prstGeom prst="line">
              <a:avLst/>
            </a:prstGeom>
            <a:ln w="9525" cap="flat" cmpd="sng">
              <a:solidFill>
                <a:schemeClr val="tx1"/>
              </a:solidFill>
              <a:prstDash val="solid"/>
              <a:headEnd type="none" w="med" len="med"/>
              <a:tailEnd type="none" w="med" len="med"/>
            </a:ln>
          </p:spPr>
        </p:sp>
        <p:sp>
          <p:nvSpPr>
            <p:cNvPr id="92168" name="Line 9"/>
            <p:cNvSpPr/>
            <p:nvPr/>
          </p:nvSpPr>
          <p:spPr>
            <a:xfrm>
              <a:off x="2016" y="3523"/>
              <a:ext cx="1872" cy="0"/>
            </a:xfrm>
            <a:prstGeom prst="line">
              <a:avLst/>
            </a:prstGeom>
            <a:ln w="9525" cap="flat" cmpd="sng">
              <a:solidFill>
                <a:schemeClr val="tx1"/>
              </a:solidFill>
              <a:prstDash val="solid"/>
              <a:headEnd type="none" w="med" len="med"/>
              <a:tailEnd type="none" w="med" len="med"/>
            </a:ln>
          </p:spPr>
        </p:sp>
        <p:sp>
          <p:nvSpPr>
            <p:cNvPr id="92169" name="Line 10"/>
            <p:cNvSpPr/>
            <p:nvPr/>
          </p:nvSpPr>
          <p:spPr>
            <a:xfrm>
              <a:off x="1992" y="3295"/>
              <a:ext cx="1872" cy="0"/>
            </a:xfrm>
            <a:prstGeom prst="line">
              <a:avLst/>
            </a:prstGeom>
            <a:ln w="9525" cap="flat" cmpd="sng">
              <a:solidFill>
                <a:schemeClr val="tx1"/>
              </a:solidFill>
              <a:prstDash val="solid"/>
              <a:headEnd type="none" w="med" len="med"/>
              <a:tailEnd type="none" w="med" len="med"/>
            </a:ln>
          </p:spPr>
        </p:sp>
        <p:sp>
          <p:nvSpPr>
            <p:cNvPr id="92170" name="Line 11"/>
            <p:cNvSpPr/>
            <p:nvPr/>
          </p:nvSpPr>
          <p:spPr>
            <a:xfrm>
              <a:off x="252" y="2935"/>
              <a:ext cx="1440" cy="0"/>
            </a:xfrm>
            <a:prstGeom prst="line">
              <a:avLst/>
            </a:prstGeom>
            <a:ln w="9525" cap="flat" cmpd="sng">
              <a:solidFill>
                <a:schemeClr val="tx1"/>
              </a:solidFill>
              <a:prstDash val="solid"/>
              <a:headEnd type="none" w="med" len="med"/>
              <a:tailEnd type="none" w="med" len="med"/>
            </a:ln>
          </p:spPr>
        </p:sp>
        <p:sp>
          <p:nvSpPr>
            <p:cNvPr id="92171" name="Line 12"/>
            <p:cNvSpPr/>
            <p:nvPr/>
          </p:nvSpPr>
          <p:spPr>
            <a:xfrm>
              <a:off x="4356" y="1423"/>
              <a:ext cx="1248" cy="0"/>
            </a:xfrm>
            <a:prstGeom prst="line">
              <a:avLst/>
            </a:prstGeom>
            <a:ln w="9525" cap="flat" cmpd="sng">
              <a:solidFill>
                <a:schemeClr val="tx1"/>
              </a:solidFill>
              <a:prstDash val="solid"/>
              <a:headEnd type="none" w="med" len="med"/>
              <a:tailEnd type="none" w="med" len="med"/>
            </a:ln>
          </p:spPr>
        </p:sp>
        <p:sp>
          <p:nvSpPr>
            <p:cNvPr id="92172" name="Line 13"/>
            <p:cNvSpPr/>
            <p:nvPr/>
          </p:nvSpPr>
          <p:spPr>
            <a:xfrm>
              <a:off x="864" y="1423"/>
              <a:ext cx="0" cy="528"/>
            </a:xfrm>
            <a:prstGeom prst="line">
              <a:avLst/>
            </a:prstGeom>
            <a:ln w="9525" cap="flat" cmpd="sng">
              <a:solidFill>
                <a:schemeClr val="tx1"/>
              </a:solidFill>
              <a:prstDash val="solid"/>
              <a:headEnd type="none" w="med" len="med"/>
              <a:tailEnd type="none" w="med" len="med"/>
            </a:ln>
          </p:spPr>
        </p:sp>
        <p:sp>
          <p:nvSpPr>
            <p:cNvPr id="92173" name="Line 14"/>
            <p:cNvSpPr/>
            <p:nvPr/>
          </p:nvSpPr>
          <p:spPr>
            <a:xfrm>
              <a:off x="888" y="2935"/>
              <a:ext cx="0" cy="528"/>
            </a:xfrm>
            <a:prstGeom prst="line">
              <a:avLst/>
            </a:prstGeom>
            <a:ln w="9525" cap="flat" cmpd="sng">
              <a:solidFill>
                <a:schemeClr val="tx1"/>
              </a:solidFill>
              <a:prstDash val="solid"/>
              <a:headEnd type="none" w="med" len="med"/>
              <a:tailEnd type="none" w="med" len="med"/>
            </a:ln>
          </p:spPr>
        </p:sp>
        <p:sp>
          <p:nvSpPr>
            <p:cNvPr id="92174" name="Line 15"/>
            <p:cNvSpPr/>
            <p:nvPr/>
          </p:nvSpPr>
          <p:spPr>
            <a:xfrm>
              <a:off x="876" y="2203"/>
              <a:ext cx="0" cy="528"/>
            </a:xfrm>
            <a:prstGeom prst="line">
              <a:avLst/>
            </a:prstGeom>
            <a:ln w="9525" cap="flat" cmpd="sng">
              <a:solidFill>
                <a:schemeClr val="tx1"/>
              </a:solidFill>
              <a:prstDash val="solid"/>
              <a:headEnd type="none" w="med" len="med"/>
              <a:tailEnd type="none" w="med" len="med"/>
            </a:ln>
          </p:spPr>
        </p:sp>
        <p:sp>
          <p:nvSpPr>
            <p:cNvPr id="92175" name="Line 16"/>
            <p:cNvSpPr/>
            <p:nvPr/>
          </p:nvSpPr>
          <p:spPr>
            <a:xfrm>
              <a:off x="5112" y="1435"/>
              <a:ext cx="0" cy="528"/>
            </a:xfrm>
            <a:prstGeom prst="line">
              <a:avLst/>
            </a:prstGeom>
            <a:ln w="9525" cap="flat" cmpd="sng">
              <a:solidFill>
                <a:schemeClr val="tx1"/>
              </a:solidFill>
              <a:prstDash val="solid"/>
              <a:headEnd type="none" w="med" len="med"/>
              <a:tailEnd type="none" w="med" len="med"/>
            </a:ln>
          </p:spPr>
        </p:sp>
        <p:sp>
          <p:nvSpPr>
            <p:cNvPr id="92176" name="Line 17"/>
            <p:cNvSpPr/>
            <p:nvPr/>
          </p:nvSpPr>
          <p:spPr>
            <a:xfrm>
              <a:off x="3036" y="1423"/>
              <a:ext cx="0" cy="2388"/>
            </a:xfrm>
            <a:prstGeom prst="line">
              <a:avLst/>
            </a:prstGeom>
            <a:ln w="9525" cap="flat" cmpd="sng">
              <a:solidFill>
                <a:schemeClr val="tx1"/>
              </a:solidFill>
              <a:prstDash val="solid"/>
              <a:headEnd type="none" w="med" len="med"/>
              <a:tailEnd type="none" w="med" len="med"/>
            </a:ln>
          </p:spPr>
        </p:sp>
        <p:sp>
          <p:nvSpPr>
            <p:cNvPr id="92177" name="Text Box 18"/>
            <p:cNvSpPr txBox="1"/>
            <p:nvPr/>
          </p:nvSpPr>
          <p:spPr>
            <a:xfrm>
              <a:off x="0" y="1219"/>
              <a:ext cx="1788" cy="2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利润分配</a:t>
              </a:r>
              <a:r>
                <a:rPr lang="en-US" altLang="zh-CN" sz="1600" dirty="0">
                  <a:latin typeface="Times New Roman" panose="02020603050405020304" pitchFamily="18" charset="0"/>
                </a:rPr>
                <a:t>-</a:t>
              </a:r>
              <a:r>
                <a:rPr lang="zh-CN" altLang="en-US" sz="1600" dirty="0">
                  <a:latin typeface="Times New Roman" panose="02020603050405020304" pitchFamily="18" charset="0"/>
                </a:rPr>
                <a:t>提取法定公积金</a:t>
              </a:r>
              <a:endParaRPr lang="zh-CN" altLang="en-US" sz="1600" dirty="0">
                <a:latin typeface="Times New Roman" panose="02020603050405020304" pitchFamily="18" charset="0"/>
              </a:endParaRPr>
            </a:p>
          </p:txBody>
        </p:sp>
        <p:sp>
          <p:nvSpPr>
            <p:cNvPr id="92178" name="Text Box 19"/>
            <p:cNvSpPr txBox="1"/>
            <p:nvPr/>
          </p:nvSpPr>
          <p:spPr>
            <a:xfrm>
              <a:off x="113" y="2011"/>
              <a:ext cx="1735" cy="2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利润分配</a:t>
              </a:r>
              <a:r>
                <a:rPr lang="en-US" altLang="zh-CN" sz="1600" dirty="0">
                  <a:latin typeface="Times New Roman" panose="02020603050405020304" pitchFamily="18" charset="0"/>
                </a:rPr>
                <a:t>-</a:t>
              </a:r>
              <a:r>
                <a:rPr lang="zh-CN" altLang="en-US" sz="1600" dirty="0">
                  <a:latin typeface="Times New Roman" panose="02020603050405020304" pitchFamily="18" charset="0"/>
                </a:rPr>
                <a:t>提取任意</a:t>
              </a:r>
              <a:r>
                <a:rPr lang="zh-CN" altLang="en-US" sz="1600" dirty="0"/>
                <a:t>公积</a:t>
              </a:r>
              <a:r>
                <a:rPr lang="zh-CN" altLang="en-US" sz="1600" dirty="0">
                  <a:latin typeface="Times New Roman" panose="02020603050405020304" pitchFamily="18" charset="0"/>
                </a:rPr>
                <a:t>金</a:t>
              </a:r>
              <a:endParaRPr lang="zh-CN" altLang="en-US" sz="1600" dirty="0">
                <a:latin typeface="Times New Roman" panose="02020603050405020304" pitchFamily="18" charset="0"/>
              </a:endParaRPr>
            </a:p>
          </p:txBody>
        </p:sp>
        <p:sp>
          <p:nvSpPr>
            <p:cNvPr id="92179" name="Text Box 20"/>
            <p:cNvSpPr txBox="1"/>
            <p:nvPr/>
          </p:nvSpPr>
          <p:spPr>
            <a:xfrm>
              <a:off x="324" y="2743"/>
              <a:ext cx="1296" cy="2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利润分配</a:t>
              </a:r>
              <a:r>
                <a:rPr lang="en-US" altLang="zh-CN" sz="1600" dirty="0">
                  <a:latin typeface="Times New Roman" panose="02020603050405020304" pitchFamily="18" charset="0"/>
                </a:rPr>
                <a:t>-</a:t>
              </a:r>
              <a:r>
                <a:rPr lang="zh-CN" altLang="en-US" sz="1600" dirty="0">
                  <a:latin typeface="Times New Roman" panose="02020603050405020304" pitchFamily="18" charset="0"/>
                </a:rPr>
                <a:t>应付利润</a:t>
              </a:r>
              <a:endParaRPr lang="zh-CN" altLang="en-US" sz="1600" dirty="0">
                <a:latin typeface="Times New Roman" panose="02020603050405020304" pitchFamily="18" charset="0"/>
              </a:endParaRPr>
            </a:p>
          </p:txBody>
        </p:sp>
        <p:sp>
          <p:nvSpPr>
            <p:cNvPr id="92180" name="Text Box 21"/>
            <p:cNvSpPr txBox="1"/>
            <p:nvPr/>
          </p:nvSpPr>
          <p:spPr>
            <a:xfrm>
              <a:off x="2388" y="1207"/>
              <a:ext cx="1776" cy="2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利润分配</a:t>
              </a:r>
              <a:r>
                <a:rPr lang="en-US" altLang="zh-CN" sz="1600" dirty="0">
                  <a:latin typeface="Times New Roman" panose="02020603050405020304" pitchFamily="18" charset="0"/>
                </a:rPr>
                <a:t>-</a:t>
              </a:r>
              <a:r>
                <a:rPr lang="zh-CN" altLang="en-US" sz="1600" dirty="0">
                  <a:latin typeface="Times New Roman" panose="02020603050405020304" pitchFamily="18" charset="0"/>
                </a:rPr>
                <a:t>未分配利润</a:t>
              </a:r>
              <a:endParaRPr lang="zh-CN" altLang="en-US" sz="1600" dirty="0">
                <a:latin typeface="Times New Roman" panose="02020603050405020304" pitchFamily="18" charset="0"/>
              </a:endParaRPr>
            </a:p>
          </p:txBody>
        </p:sp>
        <p:sp>
          <p:nvSpPr>
            <p:cNvPr id="92181" name="Text Box 22"/>
            <p:cNvSpPr txBox="1"/>
            <p:nvPr/>
          </p:nvSpPr>
          <p:spPr>
            <a:xfrm>
              <a:off x="2148" y="1495"/>
              <a:ext cx="768" cy="36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转入全年已分配的利润</a:t>
              </a:r>
              <a:endParaRPr lang="zh-CN" altLang="en-US" sz="1600" dirty="0">
                <a:latin typeface="Times New Roman" panose="02020603050405020304" pitchFamily="18" charset="0"/>
              </a:endParaRPr>
            </a:p>
          </p:txBody>
        </p:sp>
        <p:sp>
          <p:nvSpPr>
            <p:cNvPr id="92182" name="Text Box 23"/>
            <p:cNvSpPr txBox="1"/>
            <p:nvPr/>
          </p:nvSpPr>
          <p:spPr>
            <a:xfrm>
              <a:off x="3084" y="1483"/>
              <a:ext cx="960" cy="75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以前年度累计未分配利润、</a:t>
              </a:r>
              <a:endParaRPr lang="zh-CN" altLang="en-US" sz="1600" dirty="0">
                <a:latin typeface="Times New Roman" panose="02020603050405020304" pitchFamily="18" charset="0"/>
              </a:endParaRPr>
            </a:p>
            <a:p>
              <a:pPr marL="0" lvl="0" indent="0" eaLnBrk="1" hangingPunct="1">
                <a:spcBef>
                  <a:spcPct val="50000"/>
                </a:spcBef>
                <a:buClrTx/>
                <a:buSzTx/>
                <a:buFontTx/>
                <a:buNone/>
              </a:pPr>
              <a:r>
                <a:rPr lang="zh-CN" altLang="en-US" sz="1600" dirty="0">
                  <a:latin typeface="Times New Roman" panose="02020603050405020304" pitchFamily="18" charset="0"/>
                </a:rPr>
                <a:t>转入全年实现的净利润</a:t>
              </a:r>
              <a:endParaRPr lang="zh-CN" altLang="en-US" sz="1600" dirty="0">
                <a:latin typeface="Times New Roman" panose="02020603050405020304" pitchFamily="18" charset="0"/>
              </a:endParaRPr>
            </a:p>
          </p:txBody>
        </p:sp>
        <p:sp>
          <p:nvSpPr>
            <p:cNvPr id="92183" name="Text Box 24"/>
            <p:cNvSpPr txBox="1"/>
            <p:nvPr/>
          </p:nvSpPr>
          <p:spPr>
            <a:xfrm>
              <a:off x="3096" y="3559"/>
              <a:ext cx="960" cy="2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未分配利润</a:t>
              </a:r>
              <a:endParaRPr lang="zh-CN" altLang="en-US" sz="1600" dirty="0">
                <a:latin typeface="Times New Roman" panose="02020603050405020304" pitchFamily="18" charset="0"/>
              </a:endParaRPr>
            </a:p>
          </p:txBody>
        </p:sp>
        <p:sp>
          <p:nvSpPr>
            <p:cNvPr id="92184" name="Text Box 25"/>
            <p:cNvSpPr txBox="1"/>
            <p:nvPr/>
          </p:nvSpPr>
          <p:spPr>
            <a:xfrm>
              <a:off x="4572" y="1207"/>
              <a:ext cx="1008" cy="2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600" dirty="0">
                  <a:latin typeface="Times New Roman" panose="02020603050405020304" pitchFamily="18" charset="0"/>
                </a:rPr>
                <a:t>本年利润</a:t>
              </a:r>
              <a:endParaRPr lang="zh-CN" altLang="en-US" sz="1600" dirty="0">
                <a:latin typeface="Times New Roman" panose="02020603050405020304" pitchFamily="18" charset="0"/>
              </a:endParaRPr>
            </a:p>
          </p:txBody>
        </p:sp>
        <p:sp>
          <p:nvSpPr>
            <p:cNvPr id="92185" name="Line 26"/>
            <p:cNvSpPr/>
            <p:nvPr/>
          </p:nvSpPr>
          <p:spPr>
            <a:xfrm>
              <a:off x="1356" y="1711"/>
              <a:ext cx="624" cy="0"/>
            </a:xfrm>
            <a:prstGeom prst="line">
              <a:avLst/>
            </a:prstGeom>
            <a:ln w="9525" cap="flat" cmpd="sng">
              <a:solidFill>
                <a:schemeClr val="tx1"/>
              </a:solidFill>
              <a:prstDash val="solid"/>
              <a:headEnd type="none" w="med" len="med"/>
              <a:tailEnd type="triangle" w="med" len="med"/>
            </a:ln>
          </p:spPr>
        </p:sp>
        <p:sp>
          <p:nvSpPr>
            <p:cNvPr id="92186" name="Line 27"/>
            <p:cNvSpPr/>
            <p:nvPr/>
          </p:nvSpPr>
          <p:spPr>
            <a:xfrm rot="-10766946" flipV="1">
              <a:off x="4378" y="1803"/>
              <a:ext cx="633" cy="2"/>
            </a:xfrm>
            <a:prstGeom prst="line">
              <a:avLst/>
            </a:prstGeom>
            <a:ln w="9525" cap="flat" cmpd="sng">
              <a:solidFill>
                <a:schemeClr val="tx1"/>
              </a:solidFill>
              <a:prstDash val="solid"/>
              <a:headEnd type="none" w="med" len="med"/>
              <a:tailEnd type="triangle" w="med" len="med"/>
            </a:ln>
          </p:spPr>
        </p:sp>
        <p:sp>
          <p:nvSpPr>
            <p:cNvPr id="92187" name="Line 28"/>
            <p:cNvSpPr/>
            <p:nvPr/>
          </p:nvSpPr>
          <p:spPr>
            <a:xfrm>
              <a:off x="1368" y="3151"/>
              <a:ext cx="624" cy="0"/>
            </a:xfrm>
            <a:prstGeom prst="line">
              <a:avLst/>
            </a:prstGeom>
            <a:ln w="9525" cap="flat" cmpd="sng">
              <a:solidFill>
                <a:schemeClr val="tx1"/>
              </a:solidFill>
              <a:prstDash val="solid"/>
              <a:headEnd type="none" w="med" len="med"/>
              <a:tailEnd type="triangle" w="med" len="med"/>
            </a:ln>
          </p:spPr>
        </p:sp>
        <p:sp>
          <p:nvSpPr>
            <p:cNvPr id="92188" name="Line 29"/>
            <p:cNvSpPr/>
            <p:nvPr/>
          </p:nvSpPr>
          <p:spPr>
            <a:xfrm>
              <a:off x="1344" y="2443"/>
              <a:ext cx="624" cy="0"/>
            </a:xfrm>
            <a:prstGeom prst="line">
              <a:avLst/>
            </a:prstGeom>
            <a:ln w="9525" cap="flat" cmpd="sng">
              <a:solidFill>
                <a:schemeClr val="tx1"/>
              </a:solidFill>
              <a:prstDash val="solid"/>
              <a:headEnd type="none" w="med" len="med"/>
              <a:tailEnd type="triangle" w="med" len="med"/>
            </a:ln>
          </p:spPr>
        </p:sp>
      </p:grpSp>
      <p:sp>
        <p:nvSpPr>
          <p:cNvPr id="384030" name="Rectangle 30"/>
          <p:cNvSpPr/>
          <p:nvPr/>
        </p:nvSpPr>
        <p:spPr>
          <a:xfrm>
            <a:off x="323850" y="5665788"/>
            <a:ext cx="8991600" cy="11922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三、主要经济业务的核算</a:t>
            </a:r>
            <a:endParaRPr lang="zh-CN" altLang="en-US" sz="1800" dirty="0">
              <a:latin typeface="Times New Roman" panose="02020603050405020304" pitchFamily="18" charset="0"/>
            </a:endParaRPr>
          </a:p>
          <a:p>
            <a:pPr marL="0" lvl="0" indent="0" eaLnBrk="1" hangingPunct="1">
              <a:spcBef>
                <a:spcPct val="50000"/>
              </a:spcBef>
              <a:buClrTx/>
              <a:buSzTx/>
              <a:buFontTx/>
              <a:buNone/>
            </a:pPr>
            <a:r>
              <a:rPr lang="zh-CN" altLang="en-US" sz="1800" dirty="0">
                <a:latin typeface="Times New Roman" panose="02020603050405020304" pitchFamily="18" charset="0"/>
              </a:rPr>
              <a:t>例</a:t>
            </a:r>
            <a:r>
              <a:rPr lang="en-US" altLang="zh-CN" sz="1800" dirty="0">
                <a:latin typeface="Times New Roman" panose="02020603050405020304" pitchFamily="18" charset="0"/>
              </a:rPr>
              <a:t>29</a:t>
            </a:r>
            <a:r>
              <a:rPr lang="zh-CN" altLang="en-US" sz="1800" dirty="0">
                <a:latin typeface="Times New Roman" panose="02020603050405020304" pitchFamily="18" charset="0"/>
              </a:rPr>
              <a:t>、出售材料一批，价值</a:t>
            </a:r>
            <a:r>
              <a:rPr lang="en-US" altLang="zh-CN" sz="1800" dirty="0">
                <a:latin typeface="Times New Roman" panose="02020603050405020304" pitchFamily="18" charset="0"/>
              </a:rPr>
              <a:t>3</a:t>
            </a:r>
            <a:r>
              <a:rPr lang="zh-CN" altLang="en-US" sz="1800" dirty="0">
                <a:latin typeface="Times New Roman" panose="02020603050405020304" pitchFamily="18" charset="0"/>
              </a:rPr>
              <a:t>，</a:t>
            </a:r>
            <a:r>
              <a:rPr lang="en-US" altLang="zh-CN" sz="1800" dirty="0">
                <a:latin typeface="Times New Roman" panose="02020603050405020304" pitchFamily="18" charset="0"/>
              </a:rPr>
              <a:t>500</a:t>
            </a:r>
            <a:r>
              <a:rPr lang="zh-CN" altLang="en-US" sz="1800" dirty="0">
                <a:latin typeface="Times New Roman" panose="02020603050405020304" pitchFamily="18" charset="0"/>
              </a:rPr>
              <a:t>元，应交增值税税率</a:t>
            </a:r>
            <a:r>
              <a:rPr lang="en-US" altLang="zh-CN" sz="1800" dirty="0">
                <a:latin typeface="Times New Roman" panose="02020603050405020304" pitchFamily="18" charset="0"/>
              </a:rPr>
              <a:t>16%</a:t>
            </a:r>
            <a:r>
              <a:rPr lang="zh-CN" altLang="en-US" sz="1800" dirty="0">
                <a:latin typeface="Times New Roman" panose="02020603050405020304" pitchFamily="18" charset="0"/>
              </a:rPr>
              <a:t>，计</a:t>
            </a:r>
            <a:r>
              <a:rPr lang="en-US" altLang="zh-CN" sz="1800" dirty="0">
                <a:latin typeface="Times New Roman" panose="02020603050405020304" pitchFamily="18" charset="0"/>
              </a:rPr>
              <a:t>590</a:t>
            </a:r>
            <a:r>
              <a:rPr lang="zh-CN" altLang="en-US" sz="1800" dirty="0">
                <a:latin typeface="Times New Roman" panose="02020603050405020304" pitchFamily="18" charset="0"/>
              </a:rPr>
              <a:t>元。款已收到，存入</a:t>
            </a:r>
            <a:endParaRPr lang="zh-CN" altLang="en-US" sz="1800" dirty="0">
              <a:latin typeface="Times New Roman" panose="02020603050405020304" pitchFamily="18" charset="0"/>
            </a:endParaRPr>
          </a:p>
          <a:p>
            <a:pPr marL="0" lvl="0" indent="0" eaLnBrk="1" hangingPunct="1">
              <a:spcBef>
                <a:spcPct val="50000"/>
              </a:spcBef>
              <a:buClrTx/>
              <a:buSzTx/>
              <a:buFontTx/>
              <a:buNone/>
            </a:pPr>
            <a:r>
              <a:rPr lang="zh-CN" altLang="en-US" sz="1800" dirty="0">
                <a:latin typeface="Times New Roman" panose="02020603050405020304" pitchFamily="18" charset="0"/>
              </a:rPr>
              <a:t>            银行。</a:t>
            </a:r>
            <a:endParaRPr lang="zh-CN" altLang="en-US" sz="1800" dirty="0">
              <a:latin typeface="Times New Roman" panose="02020603050405020304" pitchFamily="18"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84030"/>
                                        </p:tgtEl>
                                        <p:attrNameLst>
                                          <p:attrName>style.visibility</p:attrName>
                                        </p:attrNameLst>
                                      </p:cBhvr>
                                      <p:to>
                                        <p:strVal val="visible"/>
                                      </p:to>
                                    </p:set>
                                    <p:animEffect transition="in" filter="checkerboard(across)">
                                      <p:cBhvr>
                                        <p:cTn id="12" dur="500"/>
                                        <p:tgtEl>
                                          <p:spTgt spid="384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3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85028" name="Rectangle 4"/>
          <p:cNvSpPr/>
          <p:nvPr/>
        </p:nvSpPr>
        <p:spPr>
          <a:xfrm>
            <a:off x="250825" y="1360488"/>
            <a:ext cx="8420100" cy="6172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eaLnBrk="1" hangingPunct="1">
              <a:spcBef>
                <a:spcPct val="50000"/>
              </a:spcBef>
              <a:buNone/>
            </a:pPr>
            <a:r>
              <a:rPr lang="zh-CN" altLang="en-US" sz="1800" dirty="0"/>
              <a:t>		</a:t>
            </a:r>
            <a:r>
              <a:rPr lang="en-US" altLang="zh-CN" sz="1800" dirty="0"/>
              <a:t>(29)</a:t>
            </a:r>
            <a:r>
              <a:rPr lang="zh-CN" altLang="en-US" sz="1800" dirty="0"/>
              <a:t>借：银行存款			 	</a:t>
            </a:r>
            <a:r>
              <a:rPr lang="en-US" altLang="zh-CN" sz="1800" dirty="0"/>
              <a:t>4</a:t>
            </a:r>
            <a:r>
              <a:rPr lang="zh-CN" altLang="en-US" sz="1800" dirty="0"/>
              <a:t>，</a:t>
            </a:r>
            <a:r>
              <a:rPr lang="en-US" altLang="zh-CN" sz="1800" dirty="0"/>
              <a:t>090.00</a:t>
            </a:r>
            <a:endParaRPr lang="en-US" altLang="zh-CN" sz="1800" dirty="0"/>
          </a:p>
          <a:p>
            <a:pPr marL="342900" lvl="0" indent="-342900" eaLnBrk="1" hangingPunct="1">
              <a:spcBef>
                <a:spcPct val="50000"/>
              </a:spcBef>
              <a:buNone/>
            </a:pPr>
            <a:r>
              <a:rPr lang="en-US" altLang="zh-CN" sz="1800" dirty="0"/>
              <a:t>			</a:t>
            </a:r>
            <a:r>
              <a:rPr lang="zh-CN" altLang="en-US" sz="1800" dirty="0"/>
              <a:t>贷：其他业务收入		</a:t>
            </a:r>
            <a:r>
              <a:rPr lang="en-US" altLang="zh-CN" sz="1800" dirty="0"/>
              <a:t>3</a:t>
            </a:r>
            <a:r>
              <a:rPr lang="zh-CN" altLang="en-US" sz="1800" dirty="0"/>
              <a:t>，</a:t>
            </a:r>
            <a:r>
              <a:rPr lang="en-US" altLang="zh-CN" sz="1800" dirty="0"/>
              <a:t>500.00</a:t>
            </a:r>
            <a:endParaRPr lang="en-US" altLang="zh-CN" sz="1800" dirty="0"/>
          </a:p>
          <a:p>
            <a:pPr marL="342900" lvl="0" indent="-342900" eaLnBrk="1" hangingPunct="1">
              <a:spcBef>
                <a:spcPct val="50000"/>
              </a:spcBef>
              <a:buNone/>
            </a:pPr>
            <a:r>
              <a:rPr lang="en-US" altLang="zh-CN" sz="1800" dirty="0"/>
              <a:t>			       </a:t>
            </a:r>
            <a:r>
              <a:rPr lang="zh-CN" altLang="en-US" sz="1800" dirty="0"/>
              <a:t>应交税费</a:t>
            </a:r>
            <a:r>
              <a:rPr lang="en-US" altLang="zh-CN" sz="1800" dirty="0">
                <a:latin typeface="Times New Roman" panose="02020603050405020304" pitchFamily="18" charset="0"/>
              </a:rPr>
              <a:t>—</a:t>
            </a:r>
            <a:r>
              <a:rPr lang="zh-CN" altLang="en-US" sz="1800" dirty="0"/>
              <a:t>应交增值税		</a:t>
            </a:r>
            <a:r>
              <a:rPr lang="en-US" altLang="zh-CN" sz="1800" dirty="0"/>
              <a:t>590.00</a:t>
            </a:r>
            <a:endParaRPr lang="en-US" altLang="zh-CN" sz="1800" dirty="0"/>
          </a:p>
          <a:p>
            <a:pPr marL="342900" lvl="0" indent="-342900" eaLnBrk="1" hangingPunct="1">
              <a:spcBef>
                <a:spcPct val="50000"/>
              </a:spcBef>
              <a:buNone/>
            </a:pPr>
            <a:r>
              <a:rPr lang="zh-CN" altLang="en-US" sz="1800" dirty="0"/>
              <a:t>例</a:t>
            </a:r>
            <a:r>
              <a:rPr lang="en-US" altLang="zh-CN" sz="1800" dirty="0"/>
              <a:t>30</a:t>
            </a:r>
            <a:r>
              <a:rPr lang="zh-CN" altLang="en-US" sz="1800" dirty="0"/>
              <a:t>、结转出售材料的实际成本</a:t>
            </a:r>
            <a:r>
              <a:rPr lang="en-US" altLang="zh-CN" sz="1800" dirty="0"/>
              <a:t>3</a:t>
            </a:r>
            <a:r>
              <a:rPr lang="zh-CN" altLang="en-US" sz="1800" dirty="0"/>
              <a:t>，</a:t>
            </a:r>
            <a:r>
              <a:rPr lang="en-US" altLang="zh-CN" sz="1800" dirty="0"/>
              <a:t>000</a:t>
            </a:r>
            <a:r>
              <a:rPr lang="zh-CN" altLang="en-US" sz="1800" dirty="0"/>
              <a:t>元。</a:t>
            </a:r>
            <a:endParaRPr lang="zh-CN" altLang="en-US" sz="1800" dirty="0"/>
          </a:p>
          <a:p>
            <a:pPr marL="342900" lvl="0" indent="-342900" eaLnBrk="1" hangingPunct="1">
              <a:spcBef>
                <a:spcPct val="50000"/>
              </a:spcBef>
              <a:buNone/>
            </a:pPr>
            <a:r>
              <a:rPr lang="zh-CN" altLang="en-US" sz="1800" dirty="0"/>
              <a:t>		</a:t>
            </a:r>
            <a:r>
              <a:rPr lang="en-US" altLang="zh-CN" sz="1800" dirty="0"/>
              <a:t>(30)</a:t>
            </a:r>
            <a:r>
              <a:rPr lang="zh-CN" altLang="en-US" sz="1800" dirty="0"/>
              <a:t>借：其他业务成本			</a:t>
            </a:r>
            <a:r>
              <a:rPr lang="en-US" altLang="zh-CN" sz="1800" dirty="0"/>
              <a:t>3</a:t>
            </a:r>
            <a:r>
              <a:rPr lang="zh-CN" altLang="en-US" sz="1800" dirty="0"/>
              <a:t>，</a:t>
            </a:r>
            <a:r>
              <a:rPr lang="en-US" altLang="zh-CN" sz="1800" dirty="0"/>
              <a:t>000.00</a:t>
            </a:r>
            <a:endParaRPr lang="en-US" altLang="zh-CN" sz="1800" dirty="0"/>
          </a:p>
          <a:p>
            <a:pPr marL="342900" lvl="0" indent="-342900" eaLnBrk="1" hangingPunct="1">
              <a:spcBef>
                <a:spcPct val="50000"/>
              </a:spcBef>
              <a:buNone/>
            </a:pPr>
            <a:r>
              <a:rPr lang="en-US" altLang="zh-CN" sz="1800" dirty="0"/>
              <a:t>			</a:t>
            </a:r>
            <a:r>
              <a:rPr lang="zh-CN" altLang="en-US" sz="1800" dirty="0"/>
              <a:t>贷：原材料			</a:t>
            </a:r>
            <a:r>
              <a:rPr lang="en-US" altLang="zh-CN" sz="1800" dirty="0"/>
              <a:t>3</a:t>
            </a:r>
            <a:r>
              <a:rPr lang="zh-CN" altLang="en-US" sz="1800" dirty="0"/>
              <a:t>，</a:t>
            </a:r>
            <a:r>
              <a:rPr lang="en-US" altLang="zh-CN" sz="1800" dirty="0"/>
              <a:t>000.00</a:t>
            </a:r>
            <a:endParaRPr lang="en-US" altLang="zh-CN" sz="1800" dirty="0"/>
          </a:p>
          <a:p>
            <a:pPr marL="342900" lvl="0" indent="-342900" eaLnBrk="1" hangingPunct="1">
              <a:spcBef>
                <a:spcPct val="50000"/>
              </a:spcBef>
              <a:buNone/>
            </a:pPr>
            <a:r>
              <a:rPr lang="zh-CN" altLang="en-US" sz="1800" dirty="0"/>
              <a:t>例</a:t>
            </a:r>
            <a:r>
              <a:rPr lang="en-US" altLang="zh-CN" sz="1800" dirty="0"/>
              <a:t>31</a:t>
            </a:r>
            <a:r>
              <a:rPr lang="zh-CN" altLang="en-US" sz="1800" dirty="0"/>
              <a:t>、以现金支付交通违章罚款</a:t>
            </a:r>
            <a:r>
              <a:rPr lang="en-US" altLang="zh-CN" sz="1800" dirty="0"/>
              <a:t>450</a:t>
            </a:r>
            <a:r>
              <a:rPr lang="zh-CN" altLang="en-US" sz="1800" dirty="0"/>
              <a:t>元。</a:t>
            </a:r>
            <a:endParaRPr lang="zh-CN" altLang="en-US" sz="1800" dirty="0"/>
          </a:p>
          <a:p>
            <a:pPr marL="342900" lvl="0" indent="-342900" eaLnBrk="1" hangingPunct="1">
              <a:spcBef>
                <a:spcPct val="50000"/>
              </a:spcBef>
              <a:buNone/>
            </a:pPr>
            <a:r>
              <a:rPr lang="zh-CN" altLang="en-US" sz="1800" dirty="0"/>
              <a:t>		</a:t>
            </a:r>
            <a:r>
              <a:rPr lang="en-US" altLang="zh-CN" sz="1800" dirty="0"/>
              <a:t>(31)</a:t>
            </a:r>
            <a:r>
              <a:rPr lang="zh-CN" altLang="en-US" sz="1800" dirty="0"/>
              <a:t>借：营业外支出			</a:t>
            </a:r>
            <a:r>
              <a:rPr lang="en-US" altLang="zh-CN" sz="1800" dirty="0"/>
              <a:t>450.00</a:t>
            </a:r>
            <a:endParaRPr lang="en-US" altLang="zh-CN" sz="1800" dirty="0"/>
          </a:p>
          <a:p>
            <a:pPr marL="342900" lvl="0" indent="-342900" eaLnBrk="1" hangingPunct="1">
              <a:spcBef>
                <a:spcPct val="50000"/>
              </a:spcBef>
              <a:buNone/>
            </a:pPr>
            <a:r>
              <a:rPr lang="en-US" altLang="zh-CN" sz="1800" dirty="0"/>
              <a:t>			</a:t>
            </a:r>
            <a:r>
              <a:rPr lang="zh-CN" altLang="en-US" sz="1800" dirty="0"/>
              <a:t>贷：库存现金			</a:t>
            </a:r>
            <a:r>
              <a:rPr lang="en-US" altLang="zh-CN" sz="1800" dirty="0"/>
              <a:t>450.00</a:t>
            </a:r>
            <a:endParaRPr lang="en-US" altLang="zh-CN" sz="1800" dirty="0"/>
          </a:p>
          <a:p>
            <a:pPr marL="342900" lvl="0" indent="-342900" eaLnBrk="1" hangingPunct="1">
              <a:spcBef>
                <a:spcPct val="50000"/>
              </a:spcBef>
              <a:buNone/>
            </a:pPr>
            <a:r>
              <a:rPr lang="zh-CN" altLang="en-US" sz="1800" dirty="0"/>
              <a:t>例</a:t>
            </a:r>
            <a:r>
              <a:rPr lang="en-US" altLang="zh-CN" sz="1800" dirty="0"/>
              <a:t>32</a:t>
            </a:r>
            <a:r>
              <a:rPr lang="zh-CN" altLang="en-US" sz="1800" dirty="0"/>
              <a:t>、出售旧机器一台，发生清理收入</a:t>
            </a:r>
            <a:r>
              <a:rPr lang="en-US" altLang="zh-CN" sz="1800" dirty="0"/>
              <a:t>150</a:t>
            </a:r>
            <a:r>
              <a:rPr lang="zh-CN" altLang="en-US" sz="1800" dirty="0"/>
              <a:t>元。</a:t>
            </a:r>
            <a:endParaRPr lang="zh-CN" altLang="en-US" sz="1800" dirty="0"/>
          </a:p>
          <a:p>
            <a:pPr marL="342900" lvl="0" indent="-342900" eaLnBrk="1" hangingPunct="1">
              <a:spcBef>
                <a:spcPct val="50000"/>
              </a:spcBef>
              <a:buNone/>
            </a:pPr>
            <a:r>
              <a:rPr lang="zh-CN" altLang="en-US" sz="1800" dirty="0"/>
              <a:t>		</a:t>
            </a:r>
            <a:r>
              <a:rPr lang="en-US" altLang="zh-CN" sz="1800" dirty="0"/>
              <a:t>(32)</a:t>
            </a:r>
            <a:r>
              <a:rPr lang="zh-CN" altLang="en-US" sz="1800" dirty="0"/>
              <a:t>借：固定资产清理</a:t>
            </a:r>
            <a:r>
              <a:rPr lang="en-US" altLang="zh-CN" sz="1800" dirty="0"/>
              <a:t>			150.00</a:t>
            </a:r>
            <a:endParaRPr lang="en-US" altLang="zh-CN" sz="1800" dirty="0"/>
          </a:p>
          <a:p>
            <a:pPr marL="342900" lvl="0" indent="-342900" eaLnBrk="1" hangingPunct="1">
              <a:spcBef>
                <a:spcPct val="50000"/>
              </a:spcBef>
              <a:buNone/>
            </a:pPr>
            <a:r>
              <a:rPr lang="en-US" altLang="zh-CN" sz="1800" dirty="0"/>
              <a:t>			</a:t>
            </a:r>
            <a:r>
              <a:rPr lang="zh-CN" altLang="en-US" sz="1800" dirty="0"/>
              <a:t>贷：营业外收入			</a:t>
            </a:r>
            <a:r>
              <a:rPr lang="en-US" altLang="zh-CN" sz="1800" dirty="0"/>
              <a:t>150.00</a:t>
            </a:r>
            <a:endParaRPr lang="en-US" altLang="zh-CN" sz="18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5028">
                                            <p:txEl>
                                              <p:charRg st="0" end="26"/>
                                            </p:txEl>
                                          </p:spTgt>
                                        </p:tgtEl>
                                        <p:attrNameLst>
                                          <p:attrName>style.visibility</p:attrName>
                                        </p:attrNameLst>
                                      </p:cBhvr>
                                      <p:to>
                                        <p:strVal val="visible"/>
                                      </p:to>
                                    </p:set>
                                    <p:anim calcmode="lin" valueType="num">
                                      <p:cBhvr additive="base">
                                        <p:cTn id="7" dur="500" fill="hold"/>
                                        <p:tgtEl>
                                          <p:spTgt spid="385028">
                                            <p:txEl>
                                              <p:charRg st="0" end="26"/>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5028">
                                            <p:txEl>
                                              <p:charRg st="0" end="26"/>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85028">
                                            <p:txEl>
                                              <p:charRg st="26" end="48"/>
                                            </p:txEl>
                                          </p:spTgt>
                                        </p:tgtEl>
                                        <p:attrNameLst>
                                          <p:attrName>style.visibility</p:attrName>
                                        </p:attrNameLst>
                                      </p:cBhvr>
                                      <p:to>
                                        <p:strVal val="visible"/>
                                      </p:to>
                                    </p:set>
                                    <p:anim calcmode="lin" valueType="num">
                                      <p:cBhvr additive="base">
                                        <p:cTn id="11" dur="500" fill="hold"/>
                                        <p:tgtEl>
                                          <p:spTgt spid="385028">
                                            <p:txEl>
                                              <p:charRg st="26" end="48"/>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85028">
                                            <p:txEl>
                                              <p:charRg st="26" end="48"/>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85028">
                                            <p:txEl>
                                              <p:charRg st="48" end="77"/>
                                            </p:txEl>
                                          </p:spTgt>
                                        </p:tgtEl>
                                        <p:attrNameLst>
                                          <p:attrName>style.visibility</p:attrName>
                                        </p:attrNameLst>
                                      </p:cBhvr>
                                      <p:to>
                                        <p:strVal val="visible"/>
                                      </p:to>
                                    </p:set>
                                    <p:anim calcmode="lin" valueType="num">
                                      <p:cBhvr additive="base">
                                        <p:cTn id="15" dur="500" fill="hold"/>
                                        <p:tgtEl>
                                          <p:spTgt spid="385028">
                                            <p:txEl>
                                              <p:charRg st="48" end="77"/>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85028">
                                            <p:txEl>
                                              <p:charRg st="48" end="77"/>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385028">
                                            <p:txEl>
                                              <p:charRg st="77" end="100"/>
                                            </p:txEl>
                                          </p:spTgt>
                                        </p:tgtEl>
                                        <p:attrNameLst>
                                          <p:attrName>style.visibility</p:attrName>
                                        </p:attrNameLst>
                                      </p:cBhvr>
                                      <p:to>
                                        <p:strVal val="visible"/>
                                      </p:to>
                                    </p:set>
                                    <p:animEffect transition="in" filter="box(in)">
                                      <p:cBhvr>
                                        <p:cTn id="21" dur="500"/>
                                        <p:tgtEl>
                                          <p:spTgt spid="385028">
                                            <p:txEl>
                                              <p:charRg st="77" end="10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385028">
                                            <p:txEl>
                                              <p:charRg st="100" end="126"/>
                                            </p:txEl>
                                          </p:spTgt>
                                        </p:tgtEl>
                                        <p:attrNameLst>
                                          <p:attrName>style.visibility</p:attrName>
                                        </p:attrNameLst>
                                      </p:cBhvr>
                                      <p:to>
                                        <p:strVal val="visible"/>
                                      </p:to>
                                    </p:set>
                                    <p:anim calcmode="lin" valueType="num">
                                      <p:cBhvr additive="base">
                                        <p:cTn id="26" dur="500" fill="hold"/>
                                        <p:tgtEl>
                                          <p:spTgt spid="385028">
                                            <p:txEl>
                                              <p:charRg st="100" end="126"/>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385028">
                                            <p:txEl>
                                              <p:charRg st="100" end="126"/>
                                            </p:txEl>
                                          </p:spTgt>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385028">
                                            <p:txEl>
                                              <p:charRg st="126" end="146"/>
                                            </p:txEl>
                                          </p:spTgt>
                                        </p:tgtEl>
                                        <p:attrNameLst>
                                          <p:attrName>style.visibility</p:attrName>
                                        </p:attrNameLst>
                                      </p:cBhvr>
                                      <p:to>
                                        <p:strVal val="visible"/>
                                      </p:to>
                                    </p:set>
                                    <p:anim calcmode="lin" valueType="num">
                                      <p:cBhvr additive="base">
                                        <p:cTn id="30" dur="500" fill="hold"/>
                                        <p:tgtEl>
                                          <p:spTgt spid="385028">
                                            <p:txEl>
                                              <p:charRg st="126" end="146"/>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385028">
                                            <p:txEl>
                                              <p:charRg st="126" end="146"/>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8" presetClass="entr" presetSubtype="16" fill="hold" nodeType="clickEffect">
                                  <p:stCondLst>
                                    <p:cond delay="0"/>
                                  </p:stCondLst>
                                  <p:childTnLst>
                                    <p:set>
                                      <p:cBhvr>
                                        <p:cTn id="35" dur="1" fill="hold">
                                          <p:stCondLst>
                                            <p:cond delay="0"/>
                                          </p:stCondLst>
                                        </p:cTn>
                                        <p:tgtEl>
                                          <p:spTgt spid="385028">
                                            <p:txEl>
                                              <p:charRg st="146" end="167"/>
                                            </p:txEl>
                                          </p:spTgt>
                                        </p:tgtEl>
                                        <p:attrNameLst>
                                          <p:attrName>style.visibility</p:attrName>
                                        </p:attrNameLst>
                                      </p:cBhvr>
                                      <p:to>
                                        <p:strVal val="visible"/>
                                      </p:to>
                                    </p:set>
                                    <p:animEffect transition="in" filter="diamond(in)">
                                      <p:cBhvr>
                                        <p:cTn id="36" dur="2000"/>
                                        <p:tgtEl>
                                          <p:spTgt spid="385028">
                                            <p:txEl>
                                              <p:charRg st="146" end="16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385028">
                                            <p:txEl>
                                              <p:charRg st="167" end="190"/>
                                            </p:txEl>
                                          </p:spTgt>
                                        </p:tgtEl>
                                        <p:attrNameLst>
                                          <p:attrName>style.visibility</p:attrName>
                                        </p:attrNameLst>
                                      </p:cBhvr>
                                      <p:to>
                                        <p:strVal val="visible"/>
                                      </p:to>
                                    </p:set>
                                    <p:anim calcmode="lin" valueType="num">
                                      <p:cBhvr additive="base">
                                        <p:cTn id="41" dur="500" fill="hold"/>
                                        <p:tgtEl>
                                          <p:spTgt spid="385028">
                                            <p:txEl>
                                              <p:charRg st="167" end="190"/>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385028">
                                            <p:txEl>
                                              <p:charRg st="167" end="190"/>
                                            </p:txEl>
                                          </p:spTgt>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385028">
                                            <p:txEl>
                                              <p:charRg st="190" end="209"/>
                                            </p:txEl>
                                          </p:spTgt>
                                        </p:tgtEl>
                                        <p:attrNameLst>
                                          <p:attrName>style.visibility</p:attrName>
                                        </p:attrNameLst>
                                      </p:cBhvr>
                                      <p:to>
                                        <p:strVal val="visible"/>
                                      </p:to>
                                    </p:set>
                                    <p:anim calcmode="lin" valueType="num">
                                      <p:cBhvr additive="base">
                                        <p:cTn id="45" dur="500" fill="hold"/>
                                        <p:tgtEl>
                                          <p:spTgt spid="385028">
                                            <p:txEl>
                                              <p:charRg st="190" end="209"/>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385028">
                                            <p:txEl>
                                              <p:charRg st="190" end="209"/>
                                            </p:txEl>
                                          </p:spTgt>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 presetClass="entr" presetSubtype="16" fill="hold" nodeType="clickEffect">
                                  <p:stCondLst>
                                    <p:cond delay="0"/>
                                  </p:stCondLst>
                                  <p:childTnLst>
                                    <p:set>
                                      <p:cBhvr>
                                        <p:cTn id="50" dur="1" fill="hold">
                                          <p:stCondLst>
                                            <p:cond delay="0"/>
                                          </p:stCondLst>
                                        </p:cTn>
                                        <p:tgtEl>
                                          <p:spTgt spid="385028">
                                            <p:txEl>
                                              <p:charRg st="209" end="233"/>
                                            </p:txEl>
                                          </p:spTgt>
                                        </p:tgtEl>
                                        <p:attrNameLst>
                                          <p:attrName>style.visibility</p:attrName>
                                        </p:attrNameLst>
                                      </p:cBhvr>
                                      <p:to>
                                        <p:strVal val="visible"/>
                                      </p:to>
                                    </p:set>
                                    <p:animEffect transition="in" filter="box(in)">
                                      <p:cBhvr>
                                        <p:cTn id="51" dur="500"/>
                                        <p:tgtEl>
                                          <p:spTgt spid="385028">
                                            <p:txEl>
                                              <p:charRg st="209" end="233"/>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nodeType="clickEffect">
                                  <p:stCondLst>
                                    <p:cond delay="0"/>
                                  </p:stCondLst>
                                  <p:childTnLst>
                                    <p:set>
                                      <p:cBhvr>
                                        <p:cTn id="55" dur="1" fill="hold">
                                          <p:stCondLst>
                                            <p:cond delay="0"/>
                                          </p:stCondLst>
                                        </p:cTn>
                                        <p:tgtEl>
                                          <p:spTgt spid="385028">
                                            <p:txEl>
                                              <p:charRg st="233" end="257"/>
                                            </p:txEl>
                                          </p:spTgt>
                                        </p:tgtEl>
                                        <p:attrNameLst>
                                          <p:attrName>style.visibility</p:attrName>
                                        </p:attrNameLst>
                                      </p:cBhvr>
                                      <p:to>
                                        <p:strVal val="visible"/>
                                      </p:to>
                                    </p:set>
                                    <p:anim calcmode="lin" valueType="num">
                                      <p:cBhvr additive="base">
                                        <p:cTn id="56" dur="500" fill="hold"/>
                                        <p:tgtEl>
                                          <p:spTgt spid="385028">
                                            <p:txEl>
                                              <p:charRg st="233" end="257"/>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385028">
                                            <p:txEl>
                                              <p:charRg st="233" end="257"/>
                                            </p:txEl>
                                          </p:spTgt>
                                        </p:tgtEl>
                                        <p:attrNameLst>
                                          <p:attrName>ppt_y</p:attrName>
                                        </p:attrNameLst>
                                      </p:cBhvr>
                                      <p:tavLst>
                                        <p:tav tm="0">
                                          <p:val>
                                            <p:strVal val="#ppt_y"/>
                                          </p:val>
                                        </p:tav>
                                        <p:tav tm="100000">
                                          <p:val>
                                            <p:strVal val="#ppt_y"/>
                                          </p:val>
                                        </p:tav>
                                      </p:tavLst>
                                    </p:anim>
                                  </p:childTnLst>
                                </p:cTn>
                              </p:par>
                              <p:par>
                                <p:cTn id="58" presetID="2" presetClass="entr" presetSubtype="8" fill="hold" nodeType="withEffect">
                                  <p:stCondLst>
                                    <p:cond delay="0"/>
                                  </p:stCondLst>
                                  <p:childTnLst>
                                    <p:set>
                                      <p:cBhvr>
                                        <p:cTn id="59" dur="1" fill="hold">
                                          <p:stCondLst>
                                            <p:cond delay="0"/>
                                          </p:stCondLst>
                                        </p:cTn>
                                        <p:tgtEl>
                                          <p:spTgt spid="385028">
                                            <p:txEl>
                                              <p:charRg st="257" end="277"/>
                                            </p:txEl>
                                          </p:spTgt>
                                        </p:tgtEl>
                                        <p:attrNameLst>
                                          <p:attrName>style.visibility</p:attrName>
                                        </p:attrNameLst>
                                      </p:cBhvr>
                                      <p:to>
                                        <p:strVal val="visible"/>
                                      </p:to>
                                    </p:set>
                                    <p:anim calcmode="lin" valueType="num">
                                      <p:cBhvr additive="base">
                                        <p:cTn id="60" dur="500" fill="hold"/>
                                        <p:tgtEl>
                                          <p:spTgt spid="385028">
                                            <p:txEl>
                                              <p:charRg st="257" end="277"/>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385028">
                                            <p:txEl>
                                              <p:charRg st="257" end="27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86052" name="Rectangle 4"/>
          <p:cNvSpPr/>
          <p:nvPr/>
        </p:nvSpPr>
        <p:spPr>
          <a:xfrm>
            <a:off x="250825" y="1289050"/>
            <a:ext cx="8382000" cy="5556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eaLnBrk="1" hangingPunct="1">
              <a:lnSpc>
                <a:spcPct val="90000"/>
              </a:lnSpc>
              <a:buNone/>
            </a:pPr>
            <a:r>
              <a:rPr lang="zh-CN" altLang="en-US" sz="2400" dirty="0"/>
              <a:t>例</a:t>
            </a:r>
            <a:r>
              <a:rPr lang="en-US" altLang="zh-CN" sz="2400" dirty="0"/>
              <a:t>33</a:t>
            </a:r>
            <a:r>
              <a:rPr lang="zh-CN" altLang="en-US" sz="2400" dirty="0"/>
              <a:t>、计算并结转本期利润总额。</a:t>
            </a:r>
            <a:endParaRPr lang="zh-CN" altLang="en-US" sz="2400" dirty="0"/>
          </a:p>
          <a:p>
            <a:pPr marL="342900" lvl="0" indent="-342900" eaLnBrk="1" hangingPunct="1">
              <a:lnSpc>
                <a:spcPct val="90000"/>
              </a:lnSpc>
              <a:buNone/>
            </a:pPr>
            <a:r>
              <a:rPr lang="en-US" altLang="zh-CN" sz="2400" dirty="0"/>
              <a:t>(33)</a:t>
            </a:r>
            <a:r>
              <a:rPr lang="zh-CN" altLang="en-US" sz="2400" dirty="0"/>
              <a:t>借：主营业务收入			</a:t>
            </a:r>
            <a:r>
              <a:rPr lang="en-US" altLang="zh-CN" sz="2400" dirty="0"/>
              <a:t>92,100.00</a:t>
            </a:r>
            <a:endParaRPr lang="en-US" altLang="zh-CN" sz="2400" dirty="0"/>
          </a:p>
          <a:p>
            <a:pPr marL="342900" lvl="0" indent="-342900" eaLnBrk="1" hangingPunct="1">
              <a:lnSpc>
                <a:spcPct val="90000"/>
              </a:lnSpc>
              <a:buNone/>
            </a:pPr>
            <a:r>
              <a:rPr lang="en-US" altLang="zh-CN" sz="2400" dirty="0"/>
              <a:t>		   </a:t>
            </a:r>
            <a:r>
              <a:rPr lang="zh-CN" altLang="en-US" sz="2400" dirty="0"/>
              <a:t>其他业务收入			</a:t>
            </a:r>
            <a:r>
              <a:rPr lang="en-US" altLang="zh-CN" sz="2400" dirty="0"/>
              <a:t>3,500.00</a:t>
            </a:r>
            <a:endParaRPr lang="en-US" altLang="zh-CN" sz="2400" dirty="0"/>
          </a:p>
          <a:p>
            <a:pPr marL="342900" lvl="0" indent="-342900" eaLnBrk="1" hangingPunct="1">
              <a:lnSpc>
                <a:spcPct val="90000"/>
              </a:lnSpc>
              <a:buNone/>
            </a:pPr>
            <a:r>
              <a:rPr lang="en-US" altLang="zh-CN" sz="2400" dirty="0"/>
              <a:t>		   </a:t>
            </a:r>
            <a:r>
              <a:rPr lang="zh-CN" altLang="en-US" sz="2400" dirty="0"/>
              <a:t>营业外收入			</a:t>
            </a:r>
            <a:r>
              <a:rPr lang="en-US" altLang="zh-CN" sz="2400" dirty="0"/>
              <a:t>150.00</a:t>
            </a:r>
            <a:endParaRPr lang="en-US" altLang="zh-CN" sz="2400" dirty="0"/>
          </a:p>
          <a:p>
            <a:pPr marL="342900" lvl="0" indent="-342900" eaLnBrk="1" hangingPunct="1">
              <a:lnSpc>
                <a:spcPct val="90000"/>
              </a:lnSpc>
              <a:buNone/>
            </a:pPr>
            <a:r>
              <a:rPr lang="en-US" altLang="zh-CN" sz="2400" dirty="0"/>
              <a:t>			</a:t>
            </a:r>
            <a:r>
              <a:rPr lang="zh-CN" altLang="en-US" sz="2400" dirty="0"/>
              <a:t>贷：本年利润			</a:t>
            </a:r>
            <a:r>
              <a:rPr lang="en-US" altLang="zh-CN" sz="2400" dirty="0"/>
              <a:t>95,750.00</a:t>
            </a:r>
            <a:endParaRPr lang="en-US" altLang="zh-CN" sz="2400" dirty="0"/>
          </a:p>
          <a:p>
            <a:pPr marL="342900" lvl="0" indent="-342900" eaLnBrk="1" hangingPunct="1">
              <a:lnSpc>
                <a:spcPct val="90000"/>
              </a:lnSpc>
              <a:buNone/>
            </a:pPr>
            <a:r>
              <a:rPr lang="en-US" altLang="zh-CN" sz="2400" dirty="0"/>
              <a:t>	 </a:t>
            </a:r>
            <a:endParaRPr lang="en-US" altLang="zh-CN" sz="2400" dirty="0"/>
          </a:p>
          <a:p>
            <a:pPr marL="342900" lvl="0" indent="-342900" eaLnBrk="1" hangingPunct="1">
              <a:lnSpc>
                <a:spcPct val="90000"/>
              </a:lnSpc>
              <a:buNone/>
            </a:pPr>
            <a:r>
              <a:rPr lang="en-US" altLang="zh-CN" sz="2400" dirty="0"/>
              <a:t> </a:t>
            </a:r>
            <a:r>
              <a:rPr lang="zh-CN" altLang="en-US" sz="2400" dirty="0"/>
              <a:t>借：本年利润			         </a:t>
            </a:r>
            <a:r>
              <a:rPr lang="en-US" altLang="zh-CN" sz="2400" dirty="0"/>
              <a:t>79,760.00</a:t>
            </a:r>
            <a:endParaRPr lang="en-US" altLang="zh-CN" sz="2400" dirty="0"/>
          </a:p>
          <a:p>
            <a:pPr marL="342900" lvl="0" indent="-342900" eaLnBrk="1" hangingPunct="1">
              <a:lnSpc>
                <a:spcPct val="90000"/>
              </a:lnSpc>
              <a:buNone/>
            </a:pPr>
            <a:r>
              <a:rPr lang="en-US" altLang="zh-CN" sz="2400" dirty="0"/>
              <a:t>			</a:t>
            </a:r>
            <a:r>
              <a:rPr lang="zh-CN" altLang="en-US" sz="2400" dirty="0"/>
              <a:t>贷：主营业务成本		         </a:t>
            </a:r>
            <a:r>
              <a:rPr lang="en-US" altLang="zh-CN" sz="2400" dirty="0"/>
              <a:t>53,552.00</a:t>
            </a:r>
            <a:endParaRPr lang="en-US" altLang="zh-CN" sz="2400" dirty="0"/>
          </a:p>
          <a:p>
            <a:pPr marL="342900" lvl="0" indent="-342900" eaLnBrk="1" hangingPunct="1">
              <a:lnSpc>
                <a:spcPct val="90000"/>
              </a:lnSpc>
              <a:buNone/>
            </a:pPr>
            <a:r>
              <a:rPr lang="en-US" altLang="zh-CN" sz="2400" dirty="0"/>
              <a:t>			       </a:t>
            </a:r>
            <a:r>
              <a:rPr lang="zh-CN" altLang="en-US" sz="2400" dirty="0"/>
              <a:t>营业税金及附加		</a:t>
            </a:r>
            <a:r>
              <a:rPr lang="en-US" altLang="zh-CN" sz="2400" dirty="0"/>
              <a:t>9,210.00</a:t>
            </a:r>
            <a:endParaRPr lang="en-US" altLang="zh-CN" sz="2400" dirty="0"/>
          </a:p>
          <a:p>
            <a:pPr marL="342900" lvl="0" indent="-342900" eaLnBrk="1" hangingPunct="1">
              <a:lnSpc>
                <a:spcPct val="90000"/>
              </a:lnSpc>
              <a:buNone/>
            </a:pPr>
            <a:r>
              <a:rPr lang="en-US" altLang="zh-CN" sz="2400" dirty="0"/>
              <a:t>			       </a:t>
            </a:r>
            <a:r>
              <a:rPr lang="zh-CN" altLang="en-US" sz="2400" dirty="0"/>
              <a:t>销售费用	      	         </a:t>
            </a:r>
            <a:r>
              <a:rPr lang="en-US" altLang="zh-CN" sz="2400" dirty="0"/>
              <a:t>448.00</a:t>
            </a:r>
            <a:endParaRPr lang="en-US" altLang="zh-CN" sz="2400" dirty="0"/>
          </a:p>
          <a:p>
            <a:pPr marL="342900" lvl="0" indent="-342900" eaLnBrk="1" hangingPunct="1">
              <a:lnSpc>
                <a:spcPct val="90000"/>
              </a:lnSpc>
              <a:buNone/>
            </a:pPr>
            <a:r>
              <a:rPr lang="en-US" altLang="zh-CN" sz="2400" dirty="0"/>
              <a:t>			       </a:t>
            </a:r>
            <a:r>
              <a:rPr lang="zh-CN" altLang="en-US" sz="2400" dirty="0"/>
              <a:t>其他业务成本		         </a:t>
            </a:r>
            <a:r>
              <a:rPr lang="en-US" altLang="zh-CN" sz="2400" dirty="0"/>
              <a:t>3,000.00</a:t>
            </a:r>
            <a:endParaRPr lang="en-US" altLang="zh-CN" sz="2400" dirty="0"/>
          </a:p>
          <a:p>
            <a:pPr marL="342900" lvl="0" indent="-342900" eaLnBrk="1" hangingPunct="1">
              <a:lnSpc>
                <a:spcPct val="90000"/>
              </a:lnSpc>
              <a:buNone/>
            </a:pPr>
            <a:r>
              <a:rPr lang="en-US" altLang="zh-CN" sz="2400" dirty="0"/>
              <a:t>			       </a:t>
            </a:r>
            <a:r>
              <a:rPr lang="zh-CN" altLang="en-US" sz="2400" dirty="0"/>
              <a:t>管理费用			</a:t>
            </a:r>
            <a:r>
              <a:rPr lang="en-US" altLang="zh-CN" sz="2400" dirty="0"/>
              <a:t>12,500.00</a:t>
            </a:r>
            <a:endParaRPr lang="en-US" altLang="zh-CN" sz="2400" dirty="0"/>
          </a:p>
          <a:p>
            <a:pPr marL="342900" lvl="0" indent="-342900" eaLnBrk="1" hangingPunct="1">
              <a:lnSpc>
                <a:spcPct val="90000"/>
              </a:lnSpc>
              <a:buNone/>
            </a:pPr>
            <a:r>
              <a:rPr lang="en-US" altLang="zh-CN" sz="2400" dirty="0"/>
              <a:t>                           </a:t>
            </a:r>
            <a:r>
              <a:rPr lang="zh-CN" altLang="en-US" sz="2400" dirty="0"/>
              <a:t>财务费用			</a:t>
            </a:r>
            <a:r>
              <a:rPr lang="en-US" altLang="zh-CN" sz="2400" dirty="0"/>
              <a:t>600.00</a:t>
            </a:r>
            <a:endParaRPr lang="en-US" altLang="zh-CN" sz="2400" dirty="0"/>
          </a:p>
          <a:p>
            <a:pPr marL="342900" lvl="0" indent="-342900" eaLnBrk="1" hangingPunct="1">
              <a:lnSpc>
                <a:spcPct val="90000"/>
              </a:lnSpc>
              <a:buNone/>
            </a:pPr>
            <a:r>
              <a:rPr lang="en-US" altLang="zh-CN" sz="2400" dirty="0"/>
              <a:t>			       </a:t>
            </a:r>
            <a:r>
              <a:rPr lang="zh-CN" altLang="en-US" sz="2400" dirty="0"/>
              <a:t>营业外支出			</a:t>
            </a:r>
            <a:r>
              <a:rPr lang="en-US" altLang="zh-CN" sz="2400" dirty="0"/>
              <a:t>450.00</a:t>
            </a:r>
            <a:endParaRPr lang="en-US" altLang="zh-CN" sz="24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86052">
                                            <p:txEl>
                                              <p:charRg st="0" end="17"/>
                                            </p:txEl>
                                          </p:spTgt>
                                        </p:tgtEl>
                                        <p:attrNameLst>
                                          <p:attrName>style.visibility</p:attrName>
                                        </p:attrNameLst>
                                      </p:cBhvr>
                                      <p:to>
                                        <p:strVal val="visible"/>
                                      </p:to>
                                    </p:set>
                                    <p:anim calcmode="lin" valueType="num">
                                      <p:cBhvr additive="base">
                                        <p:cTn id="7" dur="500" fill="hold"/>
                                        <p:tgtEl>
                                          <p:spTgt spid="386052">
                                            <p:txEl>
                                              <p:charRg st="0" end="17"/>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6052">
                                            <p:txEl>
                                              <p:charRg st="0" end="17"/>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86052">
                                            <p:txEl>
                                              <p:charRg st="17" end="42"/>
                                            </p:txEl>
                                          </p:spTgt>
                                        </p:tgtEl>
                                        <p:attrNameLst>
                                          <p:attrName>style.visibility</p:attrName>
                                        </p:attrNameLst>
                                      </p:cBhvr>
                                      <p:to>
                                        <p:strVal val="visible"/>
                                      </p:to>
                                    </p:set>
                                    <p:anim calcmode="lin" valueType="num">
                                      <p:cBhvr additive="base">
                                        <p:cTn id="13" dur="500" fill="hold"/>
                                        <p:tgtEl>
                                          <p:spTgt spid="386052">
                                            <p:txEl>
                                              <p:charRg st="17" end="4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86052">
                                            <p:txEl>
                                              <p:charRg st="17" end="4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386052">
                                            <p:txEl>
                                              <p:charRg st="42" end="65"/>
                                            </p:txEl>
                                          </p:spTgt>
                                        </p:tgtEl>
                                        <p:attrNameLst>
                                          <p:attrName>style.visibility</p:attrName>
                                        </p:attrNameLst>
                                      </p:cBhvr>
                                      <p:to>
                                        <p:strVal val="visible"/>
                                      </p:to>
                                    </p:set>
                                    <p:anim calcmode="lin" valueType="num">
                                      <p:cBhvr additive="base">
                                        <p:cTn id="17" dur="500" fill="hold"/>
                                        <p:tgtEl>
                                          <p:spTgt spid="386052">
                                            <p:txEl>
                                              <p:charRg st="42" end="65"/>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86052">
                                            <p:txEl>
                                              <p:charRg st="42" end="65"/>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86052">
                                            <p:txEl>
                                              <p:charRg st="65" end="85"/>
                                            </p:txEl>
                                          </p:spTgt>
                                        </p:tgtEl>
                                        <p:attrNameLst>
                                          <p:attrName>style.visibility</p:attrName>
                                        </p:attrNameLst>
                                      </p:cBhvr>
                                      <p:to>
                                        <p:strVal val="visible"/>
                                      </p:to>
                                    </p:set>
                                    <p:anim calcmode="lin" valueType="num">
                                      <p:cBhvr additive="base">
                                        <p:cTn id="21" dur="500" fill="hold"/>
                                        <p:tgtEl>
                                          <p:spTgt spid="386052">
                                            <p:txEl>
                                              <p:charRg st="65" end="85"/>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86052">
                                            <p:txEl>
                                              <p:charRg st="65" end="85"/>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386052">
                                            <p:txEl>
                                              <p:charRg st="85" end="107"/>
                                            </p:txEl>
                                          </p:spTgt>
                                        </p:tgtEl>
                                        <p:attrNameLst>
                                          <p:attrName>style.visibility</p:attrName>
                                        </p:attrNameLst>
                                      </p:cBhvr>
                                      <p:to>
                                        <p:strVal val="visible"/>
                                      </p:to>
                                    </p:set>
                                    <p:anim calcmode="lin" valueType="num">
                                      <p:cBhvr additive="base">
                                        <p:cTn id="25" dur="500" fill="hold"/>
                                        <p:tgtEl>
                                          <p:spTgt spid="386052">
                                            <p:txEl>
                                              <p:charRg st="85" end="107"/>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6052">
                                            <p:txEl>
                                              <p:charRg st="85" end="107"/>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86052">
                                            <p:txEl>
                                              <p:charRg st="110" end="139"/>
                                            </p:txEl>
                                          </p:spTgt>
                                        </p:tgtEl>
                                        <p:attrNameLst>
                                          <p:attrName>style.visibility</p:attrName>
                                        </p:attrNameLst>
                                      </p:cBhvr>
                                      <p:to>
                                        <p:strVal val="visible"/>
                                      </p:to>
                                    </p:set>
                                    <p:anim calcmode="lin" valueType="num">
                                      <p:cBhvr additive="base">
                                        <p:cTn id="31" dur="500" fill="hold"/>
                                        <p:tgtEl>
                                          <p:spTgt spid="386052">
                                            <p:txEl>
                                              <p:charRg st="110" end="13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86052">
                                            <p:txEl>
                                              <p:charRg st="110" end="139"/>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86052">
                                            <p:txEl>
                                              <p:charRg st="139" end="171"/>
                                            </p:txEl>
                                          </p:spTgt>
                                        </p:tgtEl>
                                        <p:attrNameLst>
                                          <p:attrName>style.visibility</p:attrName>
                                        </p:attrNameLst>
                                      </p:cBhvr>
                                      <p:to>
                                        <p:strVal val="visible"/>
                                      </p:to>
                                    </p:set>
                                    <p:anim calcmode="lin" valueType="num">
                                      <p:cBhvr additive="base">
                                        <p:cTn id="35" dur="500" fill="hold"/>
                                        <p:tgtEl>
                                          <p:spTgt spid="386052">
                                            <p:txEl>
                                              <p:charRg st="139" end="17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86052">
                                            <p:txEl>
                                              <p:charRg st="139" end="171"/>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86052">
                                            <p:txEl>
                                              <p:charRg st="171" end="199"/>
                                            </p:txEl>
                                          </p:spTgt>
                                        </p:tgtEl>
                                        <p:attrNameLst>
                                          <p:attrName>style.visibility</p:attrName>
                                        </p:attrNameLst>
                                      </p:cBhvr>
                                      <p:to>
                                        <p:strVal val="visible"/>
                                      </p:to>
                                    </p:set>
                                    <p:anim calcmode="lin" valueType="num">
                                      <p:cBhvr additive="base">
                                        <p:cTn id="39" dur="500" fill="hold"/>
                                        <p:tgtEl>
                                          <p:spTgt spid="386052">
                                            <p:txEl>
                                              <p:charRg st="171" end="19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86052">
                                            <p:txEl>
                                              <p:charRg st="171" end="199"/>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86052">
                                            <p:txEl>
                                              <p:charRg st="199" end="237"/>
                                            </p:txEl>
                                          </p:spTgt>
                                        </p:tgtEl>
                                        <p:attrNameLst>
                                          <p:attrName>style.visibility</p:attrName>
                                        </p:attrNameLst>
                                      </p:cBhvr>
                                      <p:to>
                                        <p:strVal val="visible"/>
                                      </p:to>
                                    </p:set>
                                    <p:anim calcmode="lin" valueType="num">
                                      <p:cBhvr additive="base">
                                        <p:cTn id="43" dur="500" fill="hold"/>
                                        <p:tgtEl>
                                          <p:spTgt spid="386052">
                                            <p:txEl>
                                              <p:charRg st="199" end="23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86052">
                                            <p:txEl>
                                              <p:charRg st="199" end="23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86052">
                                            <p:txEl>
                                              <p:charRg st="237" end="273"/>
                                            </p:txEl>
                                          </p:spTgt>
                                        </p:tgtEl>
                                        <p:attrNameLst>
                                          <p:attrName>style.visibility</p:attrName>
                                        </p:attrNameLst>
                                      </p:cBhvr>
                                      <p:to>
                                        <p:strVal val="visible"/>
                                      </p:to>
                                    </p:set>
                                    <p:anim calcmode="lin" valueType="num">
                                      <p:cBhvr additive="base">
                                        <p:cTn id="47" dur="500" fill="hold"/>
                                        <p:tgtEl>
                                          <p:spTgt spid="386052">
                                            <p:txEl>
                                              <p:charRg st="237" end="27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86052">
                                            <p:txEl>
                                              <p:charRg st="237" end="273"/>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86052">
                                            <p:txEl>
                                              <p:charRg st="273" end="300"/>
                                            </p:txEl>
                                          </p:spTgt>
                                        </p:tgtEl>
                                        <p:attrNameLst>
                                          <p:attrName>style.visibility</p:attrName>
                                        </p:attrNameLst>
                                      </p:cBhvr>
                                      <p:to>
                                        <p:strVal val="visible"/>
                                      </p:to>
                                    </p:set>
                                    <p:anim calcmode="lin" valueType="num">
                                      <p:cBhvr additive="base">
                                        <p:cTn id="51" dur="500" fill="hold"/>
                                        <p:tgtEl>
                                          <p:spTgt spid="386052">
                                            <p:txEl>
                                              <p:charRg st="273" end="30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86052">
                                            <p:txEl>
                                              <p:charRg st="273" end="30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86052">
                                            <p:txEl>
                                              <p:charRg st="300" end="341"/>
                                            </p:txEl>
                                          </p:spTgt>
                                        </p:tgtEl>
                                        <p:attrNameLst>
                                          <p:attrName>style.visibility</p:attrName>
                                        </p:attrNameLst>
                                      </p:cBhvr>
                                      <p:to>
                                        <p:strVal val="visible"/>
                                      </p:to>
                                    </p:set>
                                    <p:anim calcmode="lin" valueType="num">
                                      <p:cBhvr additive="base">
                                        <p:cTn id="55" dur="500" fill="hold"/>
                                        <p:tgtEl>
                                          <p:spTgt spid="386052">
                                            <p:txEl>
                                              <p:charRg st="300" end="34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86052">
                                            <p:txEl>
                                              <p:charRg st="300" end="341"/>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86052">
                                            <p:txEl>
                                              <p:charRg st="341" end="366"/>
                                            </p:txEl>
                                          </p:spTgt>
                                        </p:tgtEl>
                                        <p:attrNameLst>
                                          <p:attrName>style.visibility</p:attrName>
                                        </p:attrNameLst>
                                      </p:cBhvr>
                                      <p:to>
                                        <p:strVal val="visible"/>
                                      </p:to>
                                    </p:set>
                                    <p:anim calcmode="lin" valueType="num">
                                      <p:cBhvr additive="base">
                                        <p:cTn id="59" dur="500" fill="hold"/>
                                        <p:tgtEl>
                                          <p:spTgt spid="386052">
                                            <p:txEl>
                                              <p:charRg st="341" end="366"/>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86052">
                                            <p:txEl>
                                              <p:charRg st="341" end="36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87076" name="Rectangle 4"/>
          <p:cNvSpPr/>
          <p:nvPr/>
        </p:nvSpPr>
        <p:spPr>
          <a:xfrm>
            <a:off x="250825" y="1433513"/>
            <a:ext cx="8420100" cy="6172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eaLnBrk="1" hangingPunct="1">
              <a:lnSpc>
                <a:spcPct val="90000"/>
              </a:lnSpc>
              <a:buNone/>
            </a:pPr>
            <a:r>
              <a:rPr lang="zh-CN" altLang="en-US" sz="1800" dirty="0"/>
              <a:t>例</a:t>
            </a:r>
            <a:r>
              <a:rPr lang="en-US" altLang="zh-CN" sz="1800" dirty="0"/>
              <a:t>34-1</a:t>
            </a:r>
            <a:r>
              <a:rPr lang="zh-CN" altLang="en-US" sz="1800" dirty="0"/>
              <a:t>、按利润总额</a:t>
            </a:r>
            <a:r>
              <a:rPr lang="en-US" altLang="zh-CN" sz="1800" dirty="0"/>
              <a:t>15,990.00</a:t>
            </a:r>
            <a:r>
              <a:rPr lang="zh-CN" altLang="en-US" sz="1800" dirty="0"/>
              <a:t>元计算和结转应交所得税（所得税率为</a:t>
            </a:r>
            <a:r>
              <a:rPr lang="en-US" altLang="zh-CN" sz="1800" dirty="0"/>
              <a:t>25%</a:t>
            </a:r>
            <a:r>
              <a:rPr lang="zh-CN" altLang="en-US" sz="1800" dirty="0"/>
              <a:t>）。</a:t>
            </a:r>
            <a:endParaRPr lang="zh-CN" altLang="en-US" sz="1800" dirty="0"/>
          </a:p>
          <a:p>
            <a:pPr marL="342900" lvl="0" indent="-342900" eaLnBrk="1" hangingPunct="1">
              <a:lnSpc>
                <a:spcPct val="90000"/>
              </a:lnSpc>
              <a:buNone/>
            </a:pPr>
            <a:r>
              <a:rPr lang="zh-CN" altLang="en-US" sz="1800" dirty="0"/>
              <a:t>		</a:t>
            </a:r>
            <a:r>
              <a:rPr lang="en-US" altLang="zh-CN" sz="1800" dirty="0"/>
              <a:t>(34)-1</a:t>
            </a:r>
            <a:r>
              <a:rPr lang="zh-CN" altLang="en-US" sz="1800" dirty="0"/>
              <a:t>借：所得税费用			</a:t>
            </a:r>
            <a:r>
              <a:rPr lang="en-US" altLang="zh-CN" sz="1800" dirty="0"/>
              <a:t>3,997.50</a:t>
            </a:r>
            <a:endParaRPr lang="en-US" altLang="zh-CN" sz="1800" dirty="0"/>
          </a:p>
          <a:p>
            <a:pPr marL="342900" lvl="0" indent="-342900" eaLnBrk="1" hangingPunct="1">
              <a:lnSpc>
                <a:spcPct val="90000"/>
              </a:lnSpc>
              <a:buNone/>
            </a:pPr>
            <a:r>
              <a:rPr lang="en-US" altLang="zh-CN" sz="1800" dirty="0"/>
              <a:t>			</a:t>
            </a:r>
            <a:r>
              <a:rPr lang="zh-CN" altLang="en-US" sz="1800" dirty="0"/>
              <a:t>贷：应交税金</a:t>
            </a:r>
            <a:r>
              <a:rPr lang="en-US" altLang="zh-CN" sz="1800" dirty="0">
                <a:latin typeface="Times New Roman" panose="02020603050405020304" pitchFamily="18" charset="0"/>
              </a:rPr>
              <a:t>—</a:t>
            </a:r>
            <a:r>
              <a:rPr lang="zh-CN" altLang="en-US" sz="1800" dirty="0"/>
              <a:t>应交所得税	</a:t>
            </a:r>
            <a:r>
              <a:rPr lang="en-US" altLang="zh-CN" sz="1800" b="1" dirty="0"/>
              <a:t> 3,997.50</a:t>
            </a:r>
            <a:endParaRPr lang="en-US" altLang="zh-CN" sz="1800" dirty="0"/>
          </a:p>
          <a:p>
            <a:pPr marL="342900" lvl="0" indent="-342900" eaLnBrk="1" hangingPunct="1">
              <a:lnSpc>
                <a:spcPct val="90000"/>
              </a:lnSpc>
              <a:buNone/>
            </a:pPr>
            <a:r>
              <a:rPr lang="zh-CN" altLang="en-US" sz="1800" dirty="0"/>
              <a:t>例</a:t>
            </a:r>
            <a:r>
              <a:rPr lang="en-US" altLang="zh-CN" sz="1800" dirty="0"/>
              <a:t>34-2</a:t>
            </a:r>
            <a:r>
              <a:rPr lang="zh-CN" altLang="en-US" sz="1800" dirty="0"/>
              <a:t>、将</a:t>
            </a:r>
            <a:r>
              <a:rPr lang="zh-CN" altLang="en-US" sz="1800" dirty="0">
                <a:latin typeface="Times New Roman" panose="02020603050405020304" pitchFamily="18" charset="0"/>
              </a:rPr>
              <a:t>“</a:t>
            </a:r>
            <a:r>
              <a:rPr lang="zh-CN" altLang="en-US" sz="1800" dirty="0"/>
              <a:t>所得税</a:t>
            </a:r>
            <a:r>
              <a:rPr lang="zh-CN" altLang="en-US" sz="1800" dirty="0">
                <a:latin typeface="Times New Roman" panose="02020603050405020304" pitchFamily="18" charset="0"/>
              </a:rPr>
              <a:t>”</a:t>
            </a:r>
            <a:r>
              <a:rPr lang="zh-CN" altLang="en-US" sz="1800" dirty="0"/>
              <a:t>账户余额结转</a:t>
            </a:r>
            <a:r>
              <a:rPr lang="zh-CN" altLang="en-US" sz="1800" dirty="0">
                <a:latin typeface="Times New Roman" panose="02020603050405020304" pitchFamily="18" charset="0"/>
              </a:rPr>
              <a:t>“</a:t>
            </a:r>
            <a:r>
              <a:rPr lang="zh-CN" altLang="en-US" sz="1800" dirty="0"/>
              <a:t>本年利润</a:t>
            </a:r>
            <a:r>
              <a:rPr lang="zh-CN" altLang="en-US" sz="1800" dirty="0">
                <a:latin typeface="Times New Roman" panose="02020603050405020304" pitchFamily="18" charset="0"/>
              </a:rPr>
              <a:t>”</a:t>
            </a:r>
            <a:r>
              <a:rPr lang="zh-CN" altLang="en-US" sz="1800" dirty="0"/>
              <a:t>账户。</a:t>
            </a:r>
            <a:endParaRPr lang="zh-CN" altLang="en-US" sz="1800" dirty="0"/>
          </a:p>
          <a:p>
            <a:pPr marL="342900" lvl="0" indent="-342900" eaLnBrk="1" hangingPunct="1">
              <a:lnSpc>
                <a:spcPct val="90000"/>
              </a:lnSpc>
              <a:buNone/>
            </a:pPr>
            <a:r>
              <a:rPr lang="zh-CN" altLang="en-US" sz="1800" dirty="0"/>
              <a:t>		</a:t>
            </a:r>
            <a:r>
              <a:rPr lang="en-US" altLang="zh-CN" sz="1800" dirty="0"/>
              <a:t>(34)-2</a:t>
            </a:r>
            <a:r>
              <a:rPr lang="zh-CN" altLang="en-US" sz="1800" dirty="0"/>
              <a:t>借：本年利润			</a:t>
            </a:r>
            <a:r>
              <a:rPr lang="en-US" altLang="zh-CN" sz="1800" b="1" dirty="0"/>
              <a:t> 3,997.50</a:t>
            </a:r>
            <a:endParaRPr lang="en-US" altLang="zh-CN" sz="1800" dirty="0"/>
          </a:p>
          <a:p>
            <a:pPr marL="342900" lvl="0" indent="-342900" eaLnBrk="1" hangingPunct="1">
              <a:lnSpc>
                <a:spcPct val="90000"/>
              </a:lnSpc>
              <a:buNone/>
            </a:pPr>
            <a:r>
              <a:rPr lang="en-US" altLang="zh-CN" sz="1800" dirty="0"/>
              <a:t>			</a:t>
            </a:r>
            <a:r>
              <a:rPr lang="zh-CN" altLang="en-US" sz="1800" dirty="0"/>
              <a:t>贷：所得税			</a:t>
            </a:r>
            <a:r>
              <a:rPr lang="en-US" altLang="zh-CN" sz="1800" b="1" dirty="0"/>
              <a:t> 3,997.50</a:t>
            </a:r>
            <a:endParaRPr lang="en-US" altLang="zh-CN" sz="1800" dirty="0"/>
          </a:p>
          <a:p>
            <a:pPr marL="342900" lvl="0" indent="-342900" eaLnBrk="1" hangingPunct="1">
              <a:buNone/>
            </a:pPr>
            <a:r>
              <a:rPr lang="zh-CN" altLang="en-US" sz="1800" dirty="0"/>
              <a:t>例</a:t>
            </a:r>
            <a:r>
              <a:rPr lang="en-US" altLang="zh-CN" sz="1800" dirty="0"/>
              <a:t>35</a:t>
            </a:r>
            <a:r>
              <a:rPr lang="zh-CN" altLang="en-US" sz="1800" dirty="0"/>
              <a:t>、税后净利润</a:t>
            </a:r>
            <a:r>
              <a:rPr lang="en-US" altLang="zh-CN" sz="1800" dirty="0"/>
              <a:t>11,992.50</a:t>
            </a:r>
            <a:r>
              <a:rPr lang="zh-CN" altLang="en-US" sz="1800" dirty="0"/>
              <a:t>元（</a:t>
            </a:r>
            <a:r>
              <a:rPr lang="en-US" altLang="zh-CN" sz="1800" dirty="0"/>
              <a:t>15,990.00</a:t>
            </a:r>
            <a:r>
              <a:rPr lang="zh-CN" altLang="en-US" sz="1800" dirty="0"/>
              <a:t>－</a:t>
            </a:r>
            <a:r>
              <a:rPr lang="en-US" altLang="zh-CN" sz="1800" b="1" dirty="0"/>
              <a:t> 3,997.50 </a:t>
            </a:r>
            <a:r>
              <a:rPr lang="zh-CN" altLang="en-US" sz="1800" dirty="0"/>
              <a:t>）转入利润分配。</a:t>
            </a:r>
            <a:endParaRPr lang="zh-CN" altLang="en-US" sz="1800" dirty="0"/>
          </a:p>
          <a:p>
            <a:pPr marL="342900" lvl="0" indent="-342900" eaLnBrk="1" hangingPunct="1">
              <a:buNone/>
            </a:pPr>
            <a:r>
              <a:rPr lang="zh-CN" altLang="en-US" sz="1800" dirty="0"/>
              <a:t>		</a:t>
            </a:r>
            <a:r>
              <a:rPr lang="en-US" altLang="zh-CN" sz="1800" dirty="0"/>
              <a:t>(35)</a:t>
            </a:r>
            <a:r>
              <a:rPr lang="zh-CN" altLang="en-US" sz="1800" dirty="0"/>
              <a:t>借：本年利润			 	 </a:t>
            </a:r>
            <a:r>
              <a:rPr lang="en-US" altLang="zh-CN" sz="1800" b="1" dirty="0"/>
              <a:t>11,992.50</a:t>
            </a:r>
            <a:endParaRPr lang="en-US" altLang="zh-CN" sz="1800" dirty="0"/>
          </a:p>
          <a:p>
            <a:pPr marL="342900" lvl="0" indent="-342900" eaLnBrk="1" hangingPunct="1">
              <a:buNone/>
            </a:pPr>
            <a:r>
              <a:rPr lang="en-US" altLang="zh-CN" sz="1800" dirty="0"/>
              <a:t>			</a:t>
            </a:r>
            <a:r>
              <a:rPr lang="zh-CN" altLang="en-US" sz="1800" dirty="0"/>
              <a:t>贷：利润分配</a:t>
            </a:r>
            <a:r>
              <a:rPr lang="en-US" altLang="zh-CN" sz="1800" dirty="0">
                <a:latin typeface="Times New Roman" panose="02020603050405020304" pitchFamily="18" charset="0"/>
              </a:rPr>
              <a:t>—</a:t>
            </a:r>
            <a:r>
              <a:rPr lang="zh-CN" altLang="en-US" sz="1800" dirty="0"/>
              <a:t>未分配利润	 </a:t>
            </a:r>
            <a:r>
              <a:rPr lang="en-US" altLang="zh-CN" sz="1800" b="1" dirty="0"/>
              <a:t>11,992.50</a:t>
            </a:r>
            <a:endParaRPr lang="en-US" altLang="zh-CN" sz="1800" dirty="0"/>
          </a:p>
          <a:p>
            <a:pPr marL="342900" lvl="0" indent="-342900" eaLnBrk="1" hangingPunct="1">
              <a:buNone/>
            </a:pPr>
            <a:r>
              <a:rPr lang="zh-CN" altLang="en-US" sz="1800" dirty="0"/>
              <a:t>例</a:t>
            </a:r>
            <a:r>
              <a:rPr lang="en-US" altLang="zh-CN" sz="1800" dirty="0"/>
              <a:t>36</a:t>
            </a:r>
            <a:r>
              <a:rPr lang="zh-CN" altLang="en-US" sz="1800" dirty="0"/>
              <a:t>、按税后净利润</a:t>
            </a:r>
            <a:r>
              <a:rPr lang="en-US" altLang="zh-CN" sz="1800" b="1" dirty="0"/>
              <a:t>11,992.50</a:t>
            </a:r>
            <a:r>
              <a:rPr lang="zh-CN" altLang="en-US" sz="1800" dirty="0"/>
              <a:t>元的</a:t>
            </a:r>
            <a:r>
              <a:rPr lang="en-US" altLang="zh-CN" sz="1800" dirty="0"/>
              <a:t>10%</a:t>
            </a:r>
            <a:r>
              <a:rPr lang="zh-CN" altLang="en-US" sz="1800" dirty="0"/>
              <a:t>提取法定盈余公积。</a:t>
            </a:r>
            <a:endParaRPr lang="zh-CN" altLang="en-US" sz="1800" dirty="0"/>
          </a:p>
          <a:p>
            <a:pPr marL="342900" lvl="0" indent="-342900" eaLnBrk="1" hangingPunct="1">
              <a:buNone/>
            </a:pPr>
            <a:r>
              <a:rPr lang="zh-CN" altLang="en-US" sz="1800" dirty="0"/>
              <a:t>		</a:t>
            </a:r>
            <a:r>
              <a:rPr lang="en-US" altLang="zh-CN" sz="1800" dirty="0"/>
              <a:t>(36)</a:t>
            </a:r>
            <a:r>
              <a:rPr lang="zh-CN" altLang="en-US" sz="1800" dirty="0"/>
              <a:t>借：利润分配</a:t>
            </a:r>
            <a:r>
              <a:rPr lang="en-US" altLang="zh-CN" sz="1800" dirty="0">
                <a:latin typeface="Times New Roman" panose="02020603050405020304" pitchFamily="18" charset="0"/>
              </a:rPr>
              <a:t>—</a:t>
            </a:r>
            <a:r>
              <a:rPr lang="zh-CN" altLang="en-US" sz="1800" dirty="0"/>
              <a:t>提取法定公积金		 </a:t>
            </a:r>
            <a:r>
              <a:rPr lang="en-US" altLang="zh-CN" sz="1800" dirty="0"/>
              <a:t>1,199.25</a:t>
            </a:r>
            <a:endParaRPr lang="en-US" altLang="zh-CN" sz="1800" dirty="0"/>
          </a:p>
          <a:p>
            <a:pPr marL="342900" lvl="0" indent="-342900" eaLnBrk="1" hangingPunct="1">
              <a:buNone/>
            </a:pPr>
            <a:r>
              <a:rPr lang="en-US" altLang="zh-CN" sz="1800" dirty="0"/>
              <a:t>			</a:t>
            </a:r>
            <a:r>
              <a:rPr lang="zh-CN" altLang="en-US" sz="1800" dirty="0"/>
              <a:t>贷：盈余公积</a:t>
            </a:r>
            <a:r>
              <a:rPr lang="en-US" altLang="zh-CN" sz="1800" dirty="0">
                <a:latin typeface="Times New Roman" panose="02020603050405020304" pitchFamily="18" charset="0"/>
              </a:rPr>
              <a:t>—</a:t>
            </a:r>
            <a:r>
              <a:rPr lang="zh-CN" altLang="en-US" sz="1800" dirty="0"/>
              <a:t>法定公积金	 </a:t>
            </a:r>
            <a:r>
              <a:rPr lang="en-US" altLang="zh-CN" sz="1800" b="1" dirty="0"/>
              <a:t>1,199.25 </a:t>
            </a:r>
            <a:endParaRPr lang="en-US" altLang="zh-CN" sz="1800" dirty="0"/>
          </a:p>
          <a:p>
            <a:pPr marL="342900" lvl="0" indent="-342900" eaLnBrk="1" hangingPunct="1">
              <a:buNone/>
            </a:pPr>
            <a:r>
              <a:rPr lang="zh-CN" altLang="en-US" sz="1800" dirty="0"/>
              <a:t>例</a:t>
            </a:r>
            <a:r>
              <a:rPr lang="en-US" altLang="zh-CN" sz="1800" dirty="0"/>
              <a:t>37</a:t>
            </a:r>
            <a:r>
              <a:rPr lang="zh-CN" altLang="en-US" sz="1800" dirty="0"/>
              <a:t>、向投资者分配利润</a:t>
            </a:r>
            <a:r>
              <a:rPr lang="en-US" altLang="zh-CN" sz="1800" dirty="0"/>
              <a:t>4</a:t>
            </a:r>
            <a:r>
              <a:rPr lang="zh-CN" altLang="en-US" sz="1800" dirty="0"/>
              <a:t>，</a:t>
            </a:r>
            <a:r>
              <a:rPr lang="en-US" altLang="zh-CN" sz="1800" dirty="0"/>
              <a:t>000</a:t>
            </a:r>
            <a:r>
              <a:rPr lang="zh-CN" altLang="en-US" sz="1800" dirty="0"/>
              <a:t>元。</a:t>
            </a:r>
            <a:endParaRPr lang="zh-CN" altLang="en-US" sz="1800" dirty="0"/>
          </a:p>
          <a:p>
            <a:pPr marL="342900" lvl="0" indent="-342900" eaLnBrk="1" hangingPunct="1">
              <a:buNone/>
            </a:pPr>
            <a:r>
              <a:rPr lang="zh-CN" altLang="en-US" sz="1800" dirty="0"/>
              <a:t>		</a:t>
            </a:r>
            <a:r>
              <a:rPr lang="en-US" altLang="zh-CN" sz="1800" dirty="0"/>
              <a:t>(38)</a:t>
            </a:r>
            <a:r>
              <a:rPr lang="zh-CN" altLang="en-US" sz="1800" dirty="0"/>
              <a:t>借：利润分配</a:t>
            </a:r>
            <a:r>
              <a:rPr lang="en-US" altLang="zh-CN" sz="1800" dirty="0">
                <a:latin typeface="Times New Roman" panose="02020603050405020304" pitchFamily="18" charset="0"/>
              </a:rPr>
              <a:t>—</a:t>
            </a:r>
            <a:r>
              <a:rPr lang="zh-CN" altLang="en-US" sz="1800" dirty="0"/>
              <a:t>应付利润		</a:t>
            </a:r>
            <a:r>
              <a:rPr lang="en-US" altLang="zh-CN" sz="1800" dirty="0"/>
              <a:t>4</a:t>
            </a:r>
            <a:r>
              <a:rPr lang="zh-CN" altLang="en-US" sz="1800" dirty="0"/>
              <a:t>，</a:t>
            </a:r>
            <a:r>
              <a:rPr lang="en-US" altLang="zh-CN" sz="1800" dirty="0"/>
              <a:t>000.00</a:t>
            </a:r>
            <a:endParaRPr lang="en-US" altLang="zh-CN" sz="1800" dirty="0"/>
          </a:p>
          <a:p>
            <a:pPr marL="342900" lvl="0" indent="-342900" eaLnBrk="1" hangingPunct="1">
              <a:buNone/>
            </a:pPr>
            <a:r>
              <a:rPr lang="en-US" altLang="zh-CN" sz="1800" dirty="0"/>
              <a:t>			</a:t>
            </a:r>
            <a:r>
              <a:rPr lang="zh-CN" altLang="en-US" sz="1800" dirty="0"/>
              <a:t>贷：应付利润			</a:t>
            </a:r>
            <a:r>
              <a:rPr lang="en-US" altLang="zh-CN" sz="1800" dirty="0"/>
              <a:t>4</a:t>
            </a:r>
            <a:r>
              <a:rPr lang="zh-CN" altLang="en-US" sz="1800" dirty="0"/>
              <a:t>，</a:t>
            </a:r>
            <a:r>
              <a:rPr lang="en-US" altLang="zh-CN" sz="1800" dirty="0"/>
              <a:t>000.00</a:t>
            </a:r>
            <a:endParaRPr lang="en-US" altLang="zh-CN" sz="1800" dirty="0"/>
          </a:p>
          <a:p>
            <a:pPr marL="342900" lvl="0" indent="-342900" eaLnBrk="1" hangingPunct="1">
              <a:buFont typeface="Wingdings" panose="05000000000000000000" pitchFamily="2" charset="2"/>
              <a:buChar char="n"/>
            </a:pPr>
            <a:endParaRPr lang="zh-CN" altLang="en-US"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387076">
                                            <p:txEl>
                                              <p:charRg st="0" end="43"/>
                                            </p:txEl>
                                          </p:spTgt>
                                        </p:tgtEl>
                                        <p:attrNameLst>
                                          <p:attrName>style.visibility</p:attrName>
                                        </p:attrNameLst>
                                      </p:cBhvr>
                                      <p:to>
                                        <p:strVal val="visible"/>
                                      </p:to>
                                    </p:set>
                                    <p:anim to="" calcmode="lin" valueType="num">
                                      <p:cBhvr>
                                        <p:cTn id="7" dur="1" fill="hold"/>
                                        <p:tgtEl>
                                          <p:spTgt spid="387076">
                                            <p:txEl>
                                              <p:charRg st="0" end="43"/>
                                            </p:txEl>
                                          </p:spTgt>
                                        </p:tgtEl>
                                        <p:attrNameLst>
                                          <p:attrName>style.visibility</p:attrName>
                                        </p:attrNameLst>
                                      </p:cBhvr>
                                    </p:anim>
                                  </p:childTnLst>
                                </p:cTn>
                              </p:par>
                            </p:childTnLst>
                          </p:cTn>
                        </p:par>
                        <p:par>
                          <p:cTn id="8" fill="hold">
                            <p:stCondLst>
                              <p:cond delay="500"/>
                            </p:stCondLst>
                            <p:childTnLst>
                              <p:par>
                                <p:cTn id="9" presetID="24" presetClass="entr" presetSubtype="0" fill="hold" grpId="0" nodeType="afterEffect">
                                  <p:stCondLst>
                                    <p:cond delay="0"/>
                                  </p:stCondLst>
                                  <p:childTnLst>
                                    <p:set>
                                      <p:cBhvr>
                                        <p:cTn id="10" dur="1" fill="hold">
                                          <p:stCondLst>
                                            <p:cond delay="499"/>
                                          </p:stCondLst>
                                        </p:cTn>
                                        <p:tgtEl>
                                          <p:spTgt spid="387076">
                                            <p:txEl>
                                              <p:charRg st="43" end="70"/>
                                            </p:txEl>
                                          </p:spTgt>
                                        </p:tgtEl>
                                        <p:attrNameLst>
                                          <p:attrName>style.visibility</p:attrName>
                                        </p:attrNameLst>
                                      </p:cBhvr>
                                      <p:to>
                                        <p:strVal val="visible"/>
                                      </p:to>
                                    </p:set>
                                    <p:anim to="" calcmode="lin" valueType="num">
                                      <p:cBhvr>
                                        <p:cTn id="11" dur="1" fill="hold"/>
                                        <p:tgtEl>
                                          <p:spTgt spid="387076">
                                            <p:txEl>
                                              <p:charRg st="43" end="70"/>
                                            </p:txEl>
                                          </p:spTgt>
                                        </p:tgtEl>
                                        <p:attrNameLst>
                                          <p:attrName>style.visibility</p:attrName>
                                        </p:attrNameLst>
                                      </p:cBhvr>
                                    </p:anim>
                                  </p:childTnLst>
                                </p:cTn>
                              </p:par>
                            </p:childTnLst>
                          </p:cTn>
                        </p:par>
                        <p:par>
                          <p:cTn id="12" fill="hold">
                            <p:stCondLst>
                              <p:cond delay="1000"/>
                            </p:stCondLst>
                            <p:childTnLst>
                              <p:par>
                                <p:cTn id="13" presetID="24" presetClass="entr" presetSubtype="0" fill="hold" grpId="0" nodeType="afterEffect">
                                  <p:stCondLst>
                                    <p:cond delay="0"/>
                                  </p:stCondLst>
                                  <p:childTnLst>
                                    <p:set>
                                      <p:cBhvr>
                                        <p:cTn id="14" dur="1" fill="hold">
                                          <p:stCondLst>
                                            <p:cond delay="499"/>
                                          </p:stCondLst>
                                        </p:cTn>
                                        <p:tgtEl>
                                          <p:spTgt spid="387076">
                                            <p:txEl>
                                              <p:charRg st="70" end="96"/>
                                            </p:txEl>
                                          </p:spTgt>
                                        </p:tgtEl>
                                        <p:attrNameLst>
                                          <p:attrName>style.visibility</p:attrName>
                                        </p:attrNameLst>
                                      </p:cBhvr>
                                      <p:to>
                                        <p:strVal val="visible"/>
                                      </p:to>
                                    </p:set>
                                    <p:anim to="" calcmode="lin" valueType="num">
                                      <p:cBhvr>
                                        <p:cTn id="15" dur="1" fill="hold"/>
                                        <p:tgtEl>
                                          <p:spTgt spid="387076">
                                            <p:txEl>
                                              <p:charRg st="70" end="96"/>
                                            </p:txEl>
                                          </p:spTgt>
                                        </p:tgtEl>
                                        <p:attrNameLst>
                                          <p:attrName>style.visibility</p:attrName>
                                        </p:attrNameLst>
                                      </p:cBhvr>
                                    </p:anim>
                                  </p:childTnLst>
                                </p:cTn>
                              </p:par>
                            </p:childTnLst>
                          </p:cTn>
                        </p:par>
                        <p:par>
                          <p:cTn id="16" fill="hold">
                            <p:stCondLst>
                              <p:cond delay="1500"/>
                            </p:stCondLst>
                            <p:childTnLst>
                              <p:par>
                                <p:cTn id="17" presetID="24" presetClass="entr" presetSubtype="0" fill="hold" grpId="0" nodeType="afterEffect">
                                  <p:stCondLst>
                                    <p:cond delay="0"/>
                                  </p:stCondLst>
                                  <p:childTnLst>
                                    <p:set>
                                      <p:cBhvr>
                                        <p:cTn id="18" dur="1" fill="hold">
                                          <p:stCondLst>
                                            <p:cond delay="499"/>
                                          </p:stCondLst>
                                        </p:cTn>
                                        <p:tgtEl>
                                          <p:spTgt spid="387076">
                                            <p:txEl>
                                              <p:charRg st="96" end="124"/>
                                            </p:txEl>
                                          </p:spTgt>
                                        </p:tgtEl>
                                        <p:attrNameLst>
                                          <p:attrName>style.visibility</p:attrName>
                                        </p:attrNameLst>
                                      </p:cBhvr>
                                      <p:to>
                                        <p:strVal val="visible"/>
                                      </p:to>
                                    </p:set>
                                    <p:anim to="" calcmode="lin" valueType="num">
                                      <p:cBhvr>
                                        <p:cTn id="19" dur="1" fill="hold"/>
                                        <p:tgtEl>
                                          <p:spTgt spid="387076">
                                            <p:txEl>
                                              <p:charRg st="96" end="124"/>
                                            </p:txEl>
                                          </p:spTgt>
                                        </p:tgtEl>
                                        <p:attrNameLst>
                                          <p:attrName>style.visibility</p:attrName>
                                        </p:attrNameLst>
                                      </p:cBhvr>
                                    </p:anim>
                                  </p:childTnLst>
                                </p:cTn>
                              </p:par>
                            </p:childTnLst>
                          </p:cTn>
                        </p:par>
                        <p:par>
                          <p:cTn id="20" fill="hold">
                            <p:stCondLst>
                              <p:cond delay="2000"/>
                            </p:stCondLst>
                            <p:childTnLst>
                              <p:par>
                                <p:cTn id="21" presetID="24" presetClass="entr" presetSubtype="0" fill="hold" grpId="0" nodeType="afterEffect">
                                  <p:stCondLst>
                                    <p:cond delay="0"/>
                                  </p:stCondLst>
                                  <p:childTnLst>
                                    <p:set>
                                      <p:cBhvr>
                                        <p:cTn id="22" dur="1" fill="hold">
                                          <p:stCondLst>
                                            <p:cond delay="499"/>
                                          </p:stCondLst>
                                        </p:cTn>
                                        <p:tgtEl>
                                          <p:spTgt spid="387076">
                                            <p:txEl>
                                              <p:charRg st="124" end="151"/>
                                            </p:txEl>
                                          </p:spTgt>
                                        </p:tgtEl>
                                        <p:attrNameLst>
                                          <p:attrName>style.visibility</p:attrName>
                                        </p:attrNameLst>
                                      </p:cBhvr>
                                      <p:to>
                                        <p:strVal val="visible"/>
                                      </p:to>
                                    </p:set>
                                    <p:anim to="" calcmode="lin" valueType="num">
                                      <p:cBhvr>
                                        <p:cTn id="23" dur="1" fill="hold"/>
                                        <p:tgtEl>
                                          <p:spTgt spid="387076">
                                            <p:txEl>
                                              <p:charRg st="124" end="151"/>
                                            </p:txEl>
                                          </p:spTgt>
                                        </p:tgtEl>
                                        <p:attrNameLst>
                                          <p:attrName>style.visibility</p:attrName>
                                        </p:attrNameLst>
                                      </p:cBhvr>
                                    </p:anim>
                                  </p:childTnLst>
                                </p:cTn>
                              </p:par>
                            </p:childTnLst>
                          </p:cTn>
                        </p:par>
                        <p:par>
                          <p:cTn id="24" fill="hold">
                            <p:stCondLst>
                              <p:cond delay="2500"/>
                            </p:stCondLst>
                            <p:childTnLst>
                              <p:par>
                                <p:cTn id="25" presetID="24" presetClass="entr" presetSubtype="0" fill="hold" grpId="0" nodeType="afterEffect">
                                  <p:stCondLst>
                                    <p:cond delay="0"/>
                                  </p:stCondLst>
                                  <p:childTnLst>
                                    <p:set>
                                      <p:cBhvr>
                                        <p:cTn id="26" dur="1" fill="hold">
                                          <p:stCondLst>
                                            <p:cond delay="499"/>
                                          </p:stCondLst>
                                        </p:cTn>
                                        <p:tgtEl>
                                          <p:spTgt spid="387076">
                                            <p:txEl>
                                              <p:charRg st="151" end="172"/>
                                            </p:txEl>
                                          </p:spTgt>
                                        </p:tgtEl>
                                        <p:attrNameLst>
                                          <p:attrName>style.visibility</p:attrName>
                                        </p:attrNameLst>
                                      </p:cBhvr>
                                      <p:to>
                                        <p:strVal val="visible"/>
                                      </p:to>
                                    </p:set>
                                    <p:anim to="" calcmode="lin" valueType="num">
                                      <p:cBhvr>
                                        <p:cTn id="27" dur="1" fill="hold"/>
                                        <p:tgtEl>
                                          <p:spTgt spid="387076">
                                            <p:txEl>
                                              <p:charRg st="151" end="172"/>
                                            </p:txEl>
                                          </p:spTgt>
                                        </p:tgtEl>
                                        <p:attrNameLst>
                                          <p:attrName>style.visibility</p:attrName>
                                        </p:attrNameLst>
                                      </p:cBhvr>
                                    </p:anim>
                                  </p:childTnLst>
                                </p:cTn>
                              </p:par>
                            </p:childTnLst>
                          </p:cTn>
                        </p:par>
                        <p:par>
                          <p:cTn id="28" fill="hold">
                            <p:stCondLst>
                              <p:cond delay="3000"/>
                            </p:stCondLst>
                            <p:childTnLst>
                              <p:par>
                                <p:cTn id="29" presetID="24" presetClass="entr" presetSubtype="0" fill="hold" grpId="0" nodeType="afterEffect">
                                  <p:stCondLst>
                                    <p:cond delay="0"/>
                                  </p:stCondLst>
                                  <p:childTnLst>
                                    <p:set>
                                      <p:cBhvr>
                                        <p:cTn id="30" dur="1" fill="hold">
                                          <p:stCondLst>
                                            <p:cond delay="499"/>
                                          </p:stCondLst>
                                        </p:cTn>
                                        <p:tgtEl>
                                          <p:spTgt spid="387076">
                                            <p:txEl>
                                              <p:charRg st="172" end="221"/>
                                            </p:txEl>
                                          </p:spTgt>
                                        </p:tgtEl>
                                        <p:attrNameLst>
                                          <p:attrName>style.visibility</p:attrName>
                                        </p:attrNameLst>
                                      </p:cBhvr>
                                      <p:to>
                                        <p:strVal val="visible"/>
                                      </p:to>
                                    </p:set>
                                    <p:anim to="" calcmode="lin" valueType="num">
                                      <p:cBhvr>
                                        <p:cTn id="31" dur="1" fill="hold"/>
                                        <p:tgtEl>
                                          <p:spTgt spid="387076">
                                            <p:txEl>
                                              <p:charRg st="172" end="221"/>
                                            </p:txEl>
                                          </p:spTgt>
                                        </p:tgtEl>
                                        <p:attrNameLst>
                                          <p:attrName>style.visibility</p:attrName>
                                        </p:attrNameLst>
                                      </p:cBhvr>
                                    </p:anim>
                                  </p:childTnLst>
                                </p:cTn>
                              </p:par>
                            </p:childTnLst>
                          </p:cTn>
                        </p:par>
                        <p:par>
                          <p:cTn id="32" fill="hold">
                            <p:stCondLst>
                              <p:cond delay="3500"/>
                            </p:stCondLst>
                            <p:childTnLst>
                              <p:par>
                                <p:cTn id="33" presetID="24" presetClass="entr" presetSubtype="0" fill="hold" grpId="0" nodeType="afterEffect">
                                  <p:stCondLst>
                                    <p:cond delay="0"/>
                                  </p:stCondLst>
                                  <p:childTnLst>
                                    <p:set>
                                      <p:cBhvr>
                                        <p:cTn id="34" dur="1" fill="hold">
                                          <p:stCondLst>
                                            <p:cond delay="499"/>
                                          </p:stCondLst>
                                        </p:cTn>
                                        <p:tgtEl>
                                          <p:spTgt spid="387076">
                                            <p:txEl>
                                              <p:charRg st="221" end="249"/>
                                            </p:txEl>
                                          </p:spTgt>
                                        </p:tgtEl>
                                        <p:attrNameLst>
                                          <p:attrName>style.visibility</p:attrName>
                                        </p:attrNameLst>
                                      </p:cBhvr>
                                      <p:to>
                                        <p:strVal val="visible"/>
                                      </p:to>
                                    </p:set>
                                    <p:anim to="" calcmode="lin" valueType="num">
                                      <p:cBhvr>
                                        <p:cTn id="35" dur="1" fill="hold"/>
                                        <p:tgtEl>
                                          <p:spTgt spid="387076">
                                            <p:txEl>
                                              <p:charRg st="221" end="249"/>
                                            </p:txEl>
                                          </p:spTgt>
                                        </p:tgtEl>
                                        <p:attrNameLst>
                                          <p:attrName>style.visibility</p:attrName>
                                        </p:attrNameLst>
                                      </p:cBhvr>
                                    </p:anim>
                                  </p:childTnLst>
                                </p:cTn>
                              </p:par>
                            </p:childTnLst>
                          </p:cTn>
                        </p:par>
                        <p:par>
                          <p:cTn id="36" fill="hold">
                            <p:stCondLst>
                              <p:cond delay="4000"/>
                            </p:stCondLst>
                            <p:childTnLst>
                              <p:par>
                                <p:cTn id="37" presetID="24" presetClass="entr" presetSubtype="0" fill="hold" grpId="0" nodeType="afterEffect">
                                  <p:stCondLst>
                                    <p:cond delay="0"/>
                                  </p:stCondLst>
                                  <p:childTnLst>
                                    <p:set>
                                      <p:cBhvr>
                                        <p:cTn id="38" dur="1" fill="hold">
                                          <p:stCondLst>
                                            <p:cond delay="499"/>
                                          </p:stCondLst>
                                        </p:cTn>
                                        <p:tgtEl>
                                          <p:spTgt spid="387076">
                                            <p:txEl>
                                              <p:charRg st="249" end="276"/>
                                            </p:txEl>
                                          </p:spTgt>
                                        </p:tgtEl>
                                        <p:attrNameLst>
                                          <p:attrName>style.visibility</p:attrName>
                                        </p:attrNameLst>
                                      </p:cBhvr>
                                      <p:to>
                                        <p:strVal val="visible"/>
                                      </p:to>
                                    </p:set>
                                    <p:anim to="" calcmode="lin" valueType="num">
                                      <p:cBhvr>
                                        <p:cTn id="39" dur="1" fill="hold"/>
                                        <p:tgtEl>
                                          <p:spTgt spid="387076">
                                            <p:txEl>
                                              <p:charRg st="249" end="276"/>
                                            </p:txEl>
                                          </p:spTgt>
                                        </p:tgtEl>
                                        <p:attrNameLst>
                                          <p:attrName>style.visibility</p:attrName>
                                        </p:attrNameLst>
                                      </p:cBhvr>
                                    </p:anim>
                                  </p:childTnLst>
                                </p:cTn>
                              </p:par>
                            </p:childTnLst>
                          </p:cTn>
                        </p:par>
                        <p:par>
                          <p:cTn id="40" fill="hold">
                            <p:stCondLst>
                              <p:cond delay="4500"/>
                            </p:stCondLst>
                            <p:childTnLst>
                              <p:par>
                                <p:cTn id="41" presetID="24" presetClass="entr" presetSubtype="0" fill="hold" grpId="0" nodeType="afterEffect">
                                  <p:stCondLst>
                                    <p:cond delay="0"/>
                                  </p:stCondLst>
                                  <p:childTnLst>
                                    <p:set>
                                      <p:cBhvr>
                                        <p:cTn id="42" dur="1" fill="hold">
                                          <p:stCondLst>
                                            <p:cond delay="499"/>
                                          </p:stCondLst>
                                        </p:cTn>
                                        <p:tgtEl>
                                          <p:spTgt spid="387076">
                                            <p:txEl>
                                              <p:charRg st="276" end="310"/>
                                            </p:txEl>
                                          </p:spTgt>
                                        </p:tgtEl>
                                        <p:attrNameLst>
                                          <p:attrName>style.visibility</p:attrName>
                                        </p:attrNameLst>
                                      </p:cBhvr>
                                      <p:to>
                                        <p:strVal val="visible"/>
                                      </p:to>
                                    </p:set>
                                    <p:anim to="" calcmode="lin" valueType="num">
                                      <p:cBhvr>
                                        <p:cTn id="43" dur="1" fill="hold"/>
                                        <p:tgtEl>
                                          <p:spTgt spid="387076">
                                            <p:txEl>
                                              <p:charRg st="276" end="310"/>
                                            </p:txEl>
                                          </p:spTgt>
                                        </p:tgtEl>
                                        <p:attrNameLst>
                                          <p:attrName>style.visibility</p:attrName>
                                        </p:attrNameLst>
                                      </p:cBhvr>
                                    </p:anim>
                                  </p:childTnLst>
                                </p:cTn>
                              </p:par>
                            </p:childTnLst>
                          </p:cTn>
                        </p:par>
                        <p:par>
                          <p:cTn id="44" fill="hold">
                            <p:stCondLst>
                              <p:cond delay="5000"/>
                            </p:stCondLst>
                            <p:childTnLst>
                              <p:par>
                                <p:cTn id="45" presetID="24" presetClass="entr" presetSubtype="0" fill="hold" grpId="0" nodeType="afterEffect">
                                  <p:stCondLst>
                                    <p:cond delay="0"/>
                                  </p:stCondLst>
                                  <p:childTnLst>
                                    <p:set>
                                      <p:cBhvr>
                                        <p:cTn id="46" dur="1" fill="hold">
                                          <p:stCondLst>
                                            <p:cond delay="499"/>
                                          </p:stCondLst>
                                        </p:cTn>
                                        <p:tgtEl>
                                          <p:spTgt spid="387076">
                                            <p:txEl>
                                              <p:charRg st="310" end="342"/>
                                            </p:txEl>
                                          </p:spTgt>
                                        </p:tgtEl>
                                        <p:attrNameLst>
                                          <p:attrName>style.visibility</p:attrName>
                                        </p:attrNameLst>
                                      </p:cBhvr>
                                      <p:to>
                                        <p:strVal val="visible"/>
                                      </p:to>
                                    </p:set>
                                    <p:anim to="" calcmode="lin" valueType="num">
                                      <p:cBhvr>
                                        <p:cTn id="47" dur="1" fill="hold"/>
                                        <p:tgtEl>
                                          <p:spTgt spid="387076">
                                            <p:txEl>
                                              <p:charRg st="310" end="342"/>
                                            </p:txEl>
                                          </p:spTgt>
                                        </p:tgtEl>
                                        <p:attrNameLst>
                                          <p:attrName>style.visibility</p:attrName>
                                        </p:attrNameLst>
                                      </p:cBhvr>
                                    </p:anim>
                                  </p:childTnLst>
                                </p:cTn>
                              </p:par>
                            </p:childTnLst>
                          </p:cTn>
                        </p:par>
                        <p:par>
                          <p:cTn id="48" fill="hold">
                            <p:stCondLst>
                              <p:cond delay="5500"/>
                            </p:stCondLst>
                            <p:childTnLst>
                              <p:par>
                                <p:cTn id="49" presetID="24" presetClass="entr" presetSubtype="0" fill="hold" grpId="0" nodeType="afterEffect">
                                  <p:stCondLst>
                                    <p:cond delay="0"/>
                                  </p:stCondLst>
                                  <p:childTnLst>
                                    <p:set>
                                      <p:cBhvr>
                                        <p:cTn id="50" dur="1" fill="hold">
                                          <p:stCondLst>
                                            <p:cond delay="499"/>
                                          </p:stCondLst>
                                        </p:cTn>
                                        <p:tgtEl>
                                          <p:spTgt spid="387076">
                                            <p:txEl>
                                              <p:charRg st="342" end="369"/>
                                            </p:txEl>
                                          </p:spTgt>
                                        </p:tgtEl>
                                        <p:attrNameLst>
                                          <p:attrName>style.visibility</p:attrName>
                                        </p:attrNameLst>
                                      </p:cBhvr>
                                      <p:to>
                                        <p:strVal val="visible"/>
                                      </p:to>
                                    </p:set>
                                    <p:anim to="" calcmode="lin" valueType="num">
                                      <p:cBhvr>
                                        <p:cTn id="51" dur="1" fill="hold"/>
                                        <p:tgtEl>
                                          <p:spTgt spid="387076">
                                            <p:txEl>
                                              <p:charRg st="342" end="369"/>
                                            </p:txEl>
                                          </p:spTgt>
                                        </p:tgtEl>
                                        <p:attrNameLst>
                                          <p:attrName>style.visibility</p:attrName>
                                        </p:attrNameLst>
                                      </p:cBhvr>
                                    </p:anim>
                                  </p:childTnLst>
                                </p:cTn>
                              </p:par>
                            </p:childTnLst>
                          </p:cTn>
                        </p:par>
                        <p:par>
                          <p:cTn id="52" fill="hold">
                            <p:stCondLst>
                              <p:cond delay="6000"/>
                            </p:stCondLst>
                            <p:childTnLst>
                              <p:par>
                                <p:cTn id="53" presetID="24" presetClass="entr" presetSubtype="0" fill="hold" grpId="0" nodeType="afterEffect">
                                  <p:stCondLst>
                                    <p:cond delay="0"/>
                                  </p:stCondLst>
                                  <p:childTnLst>
                                    <p:set>
                                      <p:cBhvr>
                                        <p:cTn id="54" dur="1" fill="hold">
                                          <p:stCondLst>
                                            <p:cond delay="499"/>
                                          </p:stCondLst>
                                        </p:cTn>
                                        <p:tgtEl>
                                          <p:spTgt spid="387076">
                                            <p:txEl>
                                              <p:charRg st="369" end="389"/>
                                            </p:txEl>
                                          </p:spTgt>
                                        </p:tgtEl>
                                        <p:attrNameLst>
                                          <p:attrName>style.visibility</p:attrName>
                                        </p:attrNameLst>
                                      </p:cBhvr>
                                      <p:to>
                                        <p:strVal val="visible"/>
                                      </p:to>
                                    </p:set>
                                    <p:anim to="" calcmode="lin" valueType="num">
                                      <p:cBhvr>
                                        <p:cTn id="55" dur="1" fill="hold"/>
                                        <p:tgtEl>
                                          <p:spTgt spid="387076">
                                            <p:txEl>
                                              <p:charRg st="369" end="389"/>
                                            </p:txEl>
                                          </p:spTgt>
                                        </p:tgtEl>
                                        <p:attrNameLst>
                                          <p:attrName>style.visibility</p:attrName>
                                        </p:attrNameLst>
                                      </p:cBhvr>
                                    </p:anim>
                                  </p:childTnLst>
                                </p:cTn>
                              </p:par>
                            </p:childTnLst>
                          </p:cTn>
                        </p:par>
                        <p:par>
                          <p:cTn id="56" fill="hold">
                            <p:stCondLst>
                              <p:cond delay="6500"/>
                            </p:stCondLst>
                            <p:childTnLst>
                              <p:par>
                                <p:cTn id="57" presetID="24" presetClass="entr" presetSubtype="0" fill="hold" grpId="0" nodeType="afterEffect">
                                  <p:stCondLst>
                                    <p:cond delay="0"/>
                                  </p:stCondLst>
                                  <p:childTnLst>
                                    <p:set>
                                      <p:cBhvr>
                                        <p:cTn id="58" dur="1" fill="hold">
                                          <p:stCondLst>
                                            <p:cond delay="499"/>
                                          </p:stCondLst>
                                        </p:cTn>
                                        <p:tgtEl>
                                          <p:spTgt spid="387076">
                                            <p:txEl>
                                              <p:charRg st="389" end="417"/>
                                            </p:txEl>
                                          </p:spTgt>
                                        </p:tgtEl>
                                        <p:attrNameLst>
                                          <p:attrName>style.visibility</p:attrName>
                                        </p:attrNameLst>
                                      </p:cBhvr>
                                      <p:to>
                                        <p:strVal val="visible"/>
                                      </p:to>
                                    </p:set>
                                    <p:anim to="" calcmode="lin" valueType="num">
                                      <p:cBhvr>
                                        <p:cTn id="59" dur="1" fill="hold"/>
                                        <p:tgtEl>
                                          <p:spTgt spid="387076">
                                            <p:txEl>
                                              <p:charRg st="389" end="417"/>
                                            </p:txEl>
                                          </p:spTgt>
                                        </p:tgtEl>
                                        <p:attrNameLst>
                                          <p:attrName>style.visibility</p:attrName>
                                        </p:attrNameLst>
                                      </p:cBhvr>
                                    </p:anim>
                                  </p:childTnLst>
                                </p:cTn>
                              </p:par>
                            </p:childTnLst>
                          </p:cTn>
                        </p:par>
                        <p:par>
                          <p:cTn id="60" fill="hold">
                            <p:stCondLst>
                              <p:cond delay="7000"/>
                            </p:stCondLst>
                            <p:childTnLst>
                              <p:par>
                                <p:cTn id="61" presetID="24" presetClass="entr" presetSubtype="0" fill="hold" grpId="0" nodeType="afterEffect">
                                  <p:stCondLst>
                                    <p:cond delay="0"/>
                                  </p:stCondLst>
                                  <p:childTnLst>
                                    <p:set>
                                      <p:cBhvr>
                                        <p:cTn id="62" dur="1" fill="hold">
                                          <p:stCondLst>
                                            <p:cond delay="499"/>
                                          </p:stCondLst>
                                        </p:cTn>
                                        <p:tgtEl>
                                          <p:spTgt spid="387076">
                                            <p:txEl>
                                              <p:charRg st="417" end="438"/>
                                            </p:txEl>
                                          </p:spTgt>
                                        </p:tgtEl>
                                        <p:attrNameLst>
                                          <p:attrName>style.visibility</p:attrName>
                                        </p:attrNameLst>
                                      </p:cBhvr>
                                      <p:to>
                                        <p:strVal val="visible"/>
                                      </p:to>
                                    </p:set>
                                    <p:anim to="" calcmode="lin" valueType="num">
                                      <p:cBhvr>
                                        <p:cTn id="63" dur="1" fill="hold"/>
                                        <p:tgtEl>
                                          <p:spTgt spid="387076">
                                            <p:txEl>
                                              <p:charRg st="417" end="438"/>
                                            </p:txEl>
                                          </p:spTgt>
                                        </p:tgtEl>
                                        <p:attrNameLst>
                                          <p:attrName>style.visibility</p:attrName>
                                        </p:attrNameLst>
                                      </p:cBhvr>
                                    </p:anim>
                                  </p:childTnLst>
                                </p:cTn>
                              </p:par>
                              <p:par>
                                <p:cTn id="64" presetID="2" presetClass="entr" presetSubtype="8" fill="hold" nodeType="withEffect">
                                  <p:stCondLst>
                                    <p:cond delay="0"/>
                                  </p:stCondLst>
                                  <p:childTnLst>
                                    <p:set>
                                      <p:cBhvr>
                                        <p:cTn id="65" dur="1" fill="hold">
                                          <p:stCondLst>
                                            <p:cond delay="0"/>
                                          </p:stCondLst>
                                        </p:cTn>
                                        <p:tgtEl>
                                          <p:spTgt spid="387076">
                                            <p:txEl>
                                              <p:charRg st="0" end="43"/>
                                            </p:txEl>
                                          </p:spTgt>
                                        </p:tgtEl>
                                        <p:attrNameLst>
                                          <p:attrName>style.visibility</p:attrName>
                                        </p:attrNameLst>
                                      </p:cBhvr>
                                      <p:to>
                                        <p:strVal val="visible"/>
                                      </p:to>
                                    </p:set>
                                    <p:anim calcmode="lin" valueType="num">
                                      <p:cBhvr additive="base">
                                        <p:cTn id="66" dur="500" fill="hold"/>
                                        <p:tgtEl>
                                          <p:spTgt spid="387076">
                                            <p:txEl>
                                              <p:charRg st="0" end="43"/>
                                            </p:txEl>
                                          </p:spTgt>
                                        </p:tgtEl>
                                        <p:attrNameLst>
                                          <p:attrName>ppt_x</p:attrName>
                                        </p:attrNameLst>
                                      </p:cBhvr>
                                      <p:tavLst>
                                        <p:tav tm="0">
                                          <p:val>
                                            <p:strVal val="0-#ppt_w/2"/>
                                          </p:val>
                                        </p:tav>
                                        <p:tav tm="100000">
                                          <p:val>
                                            <p:strVal val="#ppt_x"/>
                                          </p:val>
                                        </p:tav>
                                      </p:tavLst>
                                    </p:anim>
                                    <p:anim calcmode="lin" valueType="num">
                                      <p:cBhvr additive="base">
                                        <p:cTn id="67" dur="500" fill="hold"/>
                                        <p:tgtEl>
                                          <p:spTgt spid="387076">
                                            <p:txEl>
                                              <p:charRg st="0" end="43"/>
                                            </p:txEl>
                                          </p:spTgt>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8" fill="hold" nodeType="clickEffect">
                                  <p:stCondLst>
                                    <p:cond delay="0"/>
                                  </p:stCondLst>
                                  <p:childTnLst>
                                    <p:set>
                                      <p:cBhvr>
                                        <p:cTn id="71" dur="1" fill="hold">
                                          <p:stCondLst>
                                            <p:cond delay="0"/>
                                          </p:stCondLst>
                                        </p:cTn>
                                        <p:tgtEl>
                                          <p:spTgt spid="387076">
                                            <p:txEl>
                                              <p:charRg st="43" end="70"/>
                                            </p:txEl>
                                          </p:spTgt>
                                        </p:tgtEl>
                                        <p:attrNameLst>
                                          <p:attrName>style.visibility</p:attrName>
                                        </p:attrNameLst>
                                      </p:cBhvr>
                                      <p:to>
                                        <p:strVal val="visible"/>
                                      </p:to>
                                    </p:set>
                                    <p:anim calcmode="lin" valueType="num">
                                      <p:cBhvr additive="base">
                                        <p:cTn id="72" dur="500" fill="hold"/>
                                        <p:tgtEl>
                                          <p:spTgt spid="387076">
                                            <p:txEl>
                                              <p:charRg st="43" end="70"/>
                                            </p:txEl>
                                          </p:spTgt>
                                        </p:tgtEl>
                                        <p:attrNameLst>
                                          <p:attrName>ppt_x</p:attrName>
                                        </p:attrNameLst>
                                      </p:cBhvr>
                                      <p:tavLst>
                                        <p:tav tm="0">
                                          <p:val>
                                            <p:strVal val="0-#ppt_w/2"/>
                                          </p:val>
                                        </p:tav>
                                        <p:tav tm="100000">
                                          <p:val>
                                            <p:strVal val="#ppt_x"/>
                                          </p:val>
                                        </p:tav>
                                      </p:tavLst>
                                    </p:anim>
                                    <p:anim calcmode="lin" valueType="num">
                                      <p:cBhvr additive="base">
                                        <p:cTn id="73" dur="500" fill="hold"/>
                                        <p:tgtEl>
                                          <p:spTgt spid="387076">
                                            <p:txEl>
                                              <p:charRg st="43" end="70"/>
                                            </p:txEl>
                                          </p:spTgt>
                                        </p:tgtEl>
                                        <p:attrNameLst>
                                          <p:attrName>ppt_y</p:attrName>
                                        </p:attrNameLst>
                                      </p:cBhvr>
                                      <p:tavLst>
                                        <p:tav tm="0">
                                          <p:val>
                                            <p:strVal val="#ppt_y"/>
                                          </p:val>
                                        </p:tav>
                                        <p:tav tm="100000">
                                          <p:val>
                                            <p:strVal val="#ppt_y"/>
                                          </p:val>
                                        </p:tav>
                                      </p:tavLst>
                                    </p:anim>
                                  </p:childTnLst>
                                </p:cTn>
                              </p:par>
                              <p:par>
                                <p:cTn id="74" presetID="2" presetClass="entr" presetSubtype="8" fill="hold" nodeType="withEffect">
                                  <p:stCondLst>
                                    <p:cond delay="0"/>
                                  </p:stCondLst>
                                  <p:childTnLst>
                                    <p:set>
                                      <p:cBhvr>
                                        <p:cTn id="75" dur="1" fill="hold">
                                          <p:stCondLst>
                                            <p:cond delay="0"/>
                                          </p:stCondLst>
                                        </p:cTn>
                                        <p:tgtEl>
                                          <p:spTgt spid="387076">
                                            <p:txEl>
                                              <p:charRg st="70" end="96"/>
                                            </p:txEl>
                                          </p:spTgt>
                                        </p:tgtEl>
                                        <p:attrNameLst>
                                          <p:attrName>style.visibility</p:attrName>
                                        </p:attrNameLst>
                                      </p:cBhvr>
                                      <p:to>
                                        <p:strVal val="visible"/>
                                      </p:to>
                                    </p:set>
                                    <p:anim calcmode="lin" valueType="num">
                                      <p:cBhvr additive="base">
                                        <p:cTn id="76" dur="500" fill="hold"/>
                                        <p:tgtEl>
                                          <p:spTgt spid="387076">
                                            <p:txEl>
                                              <p:charRg st="70" end="96"/>
                                            </p:txEl>
                                          </p:spTgt>
                                        </p:tgtEl>
                                        <p:attrNameLst>
                                          <p:attrName>ppt_x</p:attrName>
                                        </p:attrNameLst>
                                      </p:cBhvr>
                                      <p:tavLst>
                                        <p:tav tm="0">
                                          <p:val>
                                            <p:strVal val="0-#ppt_w/2"/>
                                          </p:val>
                                        </p:tav>
                                        <p:tav tm="100000">
                                          <p:val>
                                            <p:strVal val="#ppt_x"/>
                                          </p:val>
                                        </p:tav>
                                      </p:tavLst>
                                    </p:anim>
                                    <p:anim calcmode="lin" valueType="num">
                                      <p:cBhvr additive="base">
                                        <p:cTn id="77" dur="500" fill="hold"/>
                                        <p:tgtEl>
                                          <p:spTgt spid="387076">
                                            <p:txEl>
                                              <p:charRg st="70" end="96"/>
                                            </p:txEl>
                                          </p:spTgt>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 presetClass="entr" presetSubtype="16" fill="hold" nodeType="clickEffect">
                                  <p:stCondLst>
                                    <p:cond delay="0"/>
                                  </p:stCondLst>
                                  <p:childTnLst>
                                    <p:set>
                                      <p:cBhvr>
                                        <p:cTn id="81" dur="1" fill="hold">
                                          <p:stCondLst>
                                            <p:cond delay="0"/>
                                          </p:stCondLst>
                                        </p:cTn>
                                        <p:tgtEl>
                                          <p:spTgt spid="387076">
                                            <p:txEl>
                                              <p:charRg st="96" end="124"/>
                                            </p:txEl>
                                          </p:spTgt>
                                        </p:tgtEl>
                                        <p:attrNameLst>
                                          <p:attrName>style.visibility</p:attrName>
                                        </p:attrNameLst>
                                      </p:cBhvr>
                                      <p:to>
                                        <p:strVal val="visible"/>
                                      </p:to>
                                    </p:set>
                                    <p:animEffect transition="in" filter="box(in)">
                                      <p:cBhvr>
                                        <p:cTn id="82" dur="500"/>
                                        <p:tgtEl>
                                          <p:spTgt spid="387076">
                                            <p:txEl>
                                              <p:charRg st="96" end="124"/>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 presetClass="entr" presetSubtype="8" fill="hold" nodeType="clickEffect">
                                  <p:stCondLst>
                                    <p:cond delay="0"/>
                                  </p:stCondLst>
                                  <p:childTnLst>
                                    <p:set>
                                      <p:cBhvr>
                                        <p:cTn id="86" dur="1" fill="hold">
                                          <p:stCondLst>
                                            <p:cond delay="0"/>
                                          </p:stCondLst>
                                        </p:cTn>
                                        <p:tgtEl>
                                          <p:spTgt spid="387076">
                                            <p:txEl>
                                              <p:charRg st="124" end="151"/>
                                            </p:txEl>
                                          </p:spTgt>
                                        </p:tgtEl>
                                        <p:attrNameLst>
                                          <p:attrName>style.visibility</p:attrName>
                                        </p:attrNameLst>
                                      </p:cBhvr>
                                      <p:to>
                                        <p:strVal val="visible"/>
                                      </p:to>
                                    </p:set>
                                    <p:anim calcmode="lin" valueType="num">
                                      <p:cBhvr additive="base">
                                        <p:cTn id="87" dur="500" fill="hold"/>
                                        <p:tgtEl>
                                          <p:spTgt spid="387076">
                                            <p:txEl>
                                              <p:charRg st="124" end="151"/>
                                            </p:txEl>
                                          </p:spTgt>
                                        </p:tgtEl>
                                        <p:attrNameLst>
                                          <p:attrName>ppt_x</p:attrName>
                                        </p:attrNameLst>
                                      </p:cBhvr>
                                      <p:tavLst>
                                        <p:tav tm="0">
                                          <p:val>
                                            <p:strVal val="0-#ppt_w/2"/>
                                          </p:val>
                                        </p:tav>
                                        <p:tav tm="100000">
                                          <p:val>
                                            <p:strVal val="#ppt_x"/>
                                          </p:val>
                                        </p:tav>
                                      </p:tavLst>
                                    </p:anim>
                                    <p:anim calcmode="lin" valueType="num">
                                      <p:cBhvr additive="base">
                                        <p:cTn id="88" dur="500" fill="hold"/>
                                        <p:tgtEl>
                                          <p:spTgt spid="387076">
                                            <p:txEl>
                                              <p:charRg st="124" end="151"/>
                                            </p:txEl>
                                          </p:spTgt>
                                        </p:tgtEl>
                                        <p:attrNameLst>
                                          <p:attrName>ppt_y</p:attrName>
                                        </p:attrNameLst>
                                      </p:cBhvr>
                                      <p:tavLst>
                                        <p:tav tm="0">
                                          <p:val>
                                            <p:strVal val="#ppt_y"/>
                                          </p:val>
                                        </p:tav>
                                        <p:tav tm="100000">
                                          <p:val>
                                            <p:strVal val="#ppt_y"/>
                                          </p:val>
                                        </p:tav>
                                      </p:tavLst>
                                    </p:anim>
                                  </p:childTnLst>
                                </p:cTn>
                              </p:par>
                              <p:par>
                                <p:cTn id="89" presetID="2" presetClass="entr" presetSubtype="8" fill="hold" nodeType="withEffect">
                                  <p:stCondLst>
                                    <p:cond delay="0"/>
                                  </p:stCondLst>
                                  <p:childTnLst>
                                    <p:set>
                                      <p:cBhvr>
                                        <p:cTn id="90" dur="1" fill="hold">
                                          <p:stCondLst>
                                            <p:cond delay="0"/>
                                          </p:stCondLst>
                                        </p:cTn>
                                        <p:tgtEl>
                                          <p:spTgt spid="387076">
                                            <p:txEl>
                                              <p:charRg st="151" end="172"/>
                                            </p:txEl>
                                          </p:spTgt>
                                        </p:tgtEl>
                                        <p:attrNameLst>
                                          <p:attrName>style.visibility</p:attrName>
                                        </p:attrNameLst>
                                      </p:cBhvr>
                                      <p:to>
                                        <p:strVal val="visible"/>
                                      </p:to>
                                    </p:set>
                                    <p:anim calcmode="lin" valueType="num">
                                      <p:cBhvr additive="base">
                                        <p:cTn id="91" dur="500" fill="hold"/>
                                        <p:tgtEl>
                                          <p:spTgt spid="387076">
                                            <p:txEl>
                                              <p:charRg st="151" end="172"/>
                                            </p:txEl>
                                          </p:spTgt>
                                        </p:tgtEl>
                                        <p:attrNameLst>
                                          <p:attrName>ppt_x</p:attrName>
                                        </p:attrNameLst>
                                      </p:cBhvr>
                                      <p:tavLst>
                                        <p:tav tm="0">
                                          <p:val>
                                            <p:strVal val="0-#ppt_w/2"/>
                                          </p:val>
                                        </p:tav>
                                        <p:tav tm="100000">
                                          <p:val>
                                            <p:strVal val="#ppt_x"/>
                                          </p:val>
                                        </p:tav>
                                      </p:tavLst>
                                    </p:anim>
                                    <p:anim calcmode="lin" valueType="num">
                                      <p:cBhvr additive="base">
                                        <p:cTn id="92" dur="500" fill="hold"/>
                                        <p:tgtEl>
                                          <p:spTgt spid="387076">
                                            <p:txEl>
                                              <p:charRg st="151" end="17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076" grpId="0" advAuto="100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88100" name="Rectangle 4"/>
          <p:cNvSpPr/>
          <p:nvPr/>
        </p:nvSpPr>
        <p:spPr>
          <a:xfrm>
            <a:off x="508000" y="1649413"/>
            <a:ext cx="8420100" cy="6172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algn="ctr" eaLnBrk="1" hangingPunct="1">
              <a:buNone/>
            </a:pPr>
            <a:r>
              <a:rPr lang="zh-CN" altLang="en-US" sz="2000" b="1" dirty="0">
                <a:hlinkClick r:id="" action="ppaction://noaction"/>
              </a:rPr>
              <a:t>六、	资金退出企业的核算</a:t>
            </a:r>
            <a:endParaRPr lang="zh-CN" altLang="en-US" sz="2000" b="1" dirty="0"/>
          </a:p>
          <a:p>
            <a:pPr marL="342900" lvl="0" indent="-342900" eaLnBrk="1" hangingPunct="1">
              <a:buNone/>
            </a:pPr>
            <a:r>
              <a:rPr lang="zh-CN" altLang="en-US" sz="1800" dirty="0"/>
              <a:t>一、账户的设置</a:t>
            </a:r>
            <a:endParaRPr lang="zh-CN" altLang="en-US" sz="1800" dirty="0"/>
          </a:p>
        </p:txBody>
      </p:sp>
      <p:grpSp>
        <p:nvGrpSpPr>
          <p:cNvPr id="2" name="Group 5"/>
          <p:cNvGrpSpPr/>
          <p:nvPr/>
        </p:nvGrpSpPr>
        <p:grpSpPr>
          <a:xfrm>
            <a:off x="1617663" y="2449513"/>
            <a:ext cx="2667000" cy="1879600"/>
            <a:chOff x="324" y="708"/>
            <a:chExt cx="1680" cy="1184"/>
          </a:xfrm>
        </p:grpSpPr>
        <p:sp>
          <p:nvSpPr>
            <p:cNvPr id="96285" name="Line 6"/>
            <p:cNvSpPr/>
            <p:nvPr/>
          </p:nvSpPr>
          <p:spPr>
            <a:xfrm>
              <a:off x="336" y="936"/>
              <a:ext cx="1536" cy="0"/>
            </a:xfrm>
            <a:prstGeom prst="line">
              <a:avLst/>
            </a:prstGeom>
            <a:ln w="9525" cap="flat" cmpd="sng">
              <a:solidFill>
                <a:schemeClr val="tx1"/>
              </a:solidFill>
              <a:prstDash val="solid"/>
              <a:headEnd type="none" w="med" len="med"/>
              <a:tailEnd type="none" w="med" len="med"/>
            </a:ln>
          </p:spPr>
        </p:sp>
        <p:sp>
          <p:nvSpPr>
            <p:cNvPr id="96286" name="Line 7"/>
            <p:cNvSpPr/>
            <p:nvPr/>
          </p:nvSpPr>
          <p:spPr>
            <a:xfrm>
              <a:off x="324" y="1452"/>
              <a:ext cx="1536" cy="0"/>
            </a:xfrm>
            <a:prstGeom prst="line">
              <a:avLst/>
            </a:prstGeom>
            <a:ln w="9525" cap="flat" cmpd="sng">
              <a:solidFill>
                <a:schemeClr val="tx1"/>
              </a:solidFill>
              <a:prstDash val="solid"/>
              <a:headEnd type="none" w="med" len="med"/>
              <a:tailEnd type="none" w="med" len="med"/>
            </a:ln>
          </p:spPr>
        </p:sp>
        <p:sp>
          <p:nvSpPr>
            <p:cNvPr id="96287" name="Line 8"/>
            <p:cNvSpPr/>
            <p:nvPr/>
          </p:nvSpPr>
          <p:spPr>
            <a:xfrm>
              <a:off x="1032" y="936"/>
              <a:ext cx="0" cy="900"/>
            </a:xfrm>
            <a:prstGeom prst="line">
              <a:avLst/>
            </a:prstGeom>
            <a:ln w="9525" cap="flat" cmpd="sng">
              <a:solidFill>
                <a:schemeClr val="tx1"/>
              </a:solidFill>
              <a:prstDash val="solid"/>
              <a:headEnd type="none" w="med" len="med"/>
              <a:tailEnd type="none" w="med" len="med"/>
            </a:ln>
          </p:spPr>
        </p:sp>
        <p:sp>
          <p:nvSpPr>
            <p:cNvPr id="96288" name="Text Box 9"/>
            <p:cNvSpPr txBox="1"/>
            <p:nvPr/>
          </p:nvSpPr>
          <p:spPr>
            <a:xfrm>
              <a:off x="720" y="708"/>
              <a:ext cx="756"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应付利润</a:t>
              </a:r>
              <a:endParaRPr lang="zh-CN" altLang="en-US" sz="1800" dirty="0">
                <a:latin typeface="Times New Roman" panose="02020603050405020304" pitchFamily="18" charset="0"/>
              </a:endParaRPr>
            </a:p>
          </p:txBody>
        </p:sp>
        <p:sp>
          <p:nvSpPr>
            <p:cNvPr id="96289" name="Text Box 10"/>
            <p:cNvSpPr txBox="1"/>
            <p:nvPr/>
          </p:nvSpPr>
          <p:spPr>
            <a:xfrm>
              <a:off x="432" y="948"/>
              <a:ext cx="564"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已支付的利润</a:t>
              </a:r>
              <a:endParaRPr lang="zh-CN" altLang="en-US" sz="1800" dirty="0">
                <a:latin typeface="Times New Roman" panose="02020603050405020304" pitchFamily="18" charset="0"/>
              </a:endParaRPr>
            </a:p>
          </p:txBody>
        </p:sp>
        <p:sp>
          <p:nvSpPr>
            <p:cNvPr id="96290" name="Text Box 11"/>
            <p:cNvSpPr txBox="1"/>
            <p:nvPr/>
          </p:nvSpPr>
          <p:spPr>
            <a:xfrm>
              <a:off x="1068" y="972"/>
              <a:ext cx="936"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应向投资者支付的利润</a:t>
              </a:r>
              <a:endParaRPr lang="zh-CN" altLang="en-US" sz="1800" dirty="0">
                <a:latin typeface="Times New Roman" panose="02020603050405020304" pitchFamily="18" charset="0"/>
              </a:endParaRPr>
            </a:p>
          </p:txBody>
        </p:sp>
        <p:sp>
          <p:nvSpPr>
            <p:cNvPr id="96291" name="Text Box 12"/>
            <p:cNvSpPr txBox="1"/>
            <p:nvPr/>
          </p:nvSpPr>
          <p:spPr>
            <a:xfrm>
              <a:off x="1080" y="1488"/>
              <a:ext cx="840"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尚未支付的应付利润</a:t>
              </a:r>
              <a:endParaRPr lang="zh-CN" altLang="en-US" sz="1800" dirty="0">
                <a:latin typeface="Times New Roman" panose="02020603050405020304" pitchFamily="18" charset="0"/>
              </a:endParaRPr>
            </a:p>
          </p:txBody>
        </p:sp>
      </p:grpSp>
      <p:grpSp>
        <p:nvGrpSpPr>
          <p:cNvPr id="3" name="Group 13"/>
          <p:cNvGrpSpPr/>
          <p:nvPr/>
        </p:nvGrpSpPr>
        <p:grpSpPr>
          <a:xfrm>
            <a:off x="5600700" y="2430463"/>
            <a:ext cx="2571750" cy="1898650"/>
            <a:chOff x="1968" y="696"/>
            <a:chExt cx="1620" cy="1196"/>
          </a:xfrm>
        </p:grpSpPr>
        <p:sp>
          <p:nvSpPr>
            <p:cNvPr id="96278" name="Line 14"/>
            <p:cNvSpPr/>
            <p:nvPr/>
          </p:nvSpPr>
          <p:spPr>
            <a:xfrm>
              <a:off x="2016" y="1464"/>
              <a:ext cx="1536" cy="0"/>
            </a:xfrm>
            <a:prstGeom prst="line">
              <a:avLst/>
            </a:prstGeom>
            <a:ln w="9525" cap="flat" cmpd="sng">
              <a:solidFill>
                <a:schemeClr val="tx1"/>
              </a:solidFill>
              <a:prstDash val="solid"/>
              <a:headEnd type="none" w="med" len="med"/>
              <a:tailEnd type="none" w="med" len="med"/>
            </a:ln>
          </p:spPr>
        </p:sp>
        <p:sp>
          <p:nvSpPr>
            <p:cNvPr id="96279" name="Line 15"/>
            <p:cNvSpPr/>
            <p:nvPr/>
          </p:nvSpPr>
          <p:spPr>
            <a:xfrm>
              <a:off x="1980" y="936"/>
              <a:ext cx="1536" cy="0"/>
            </a:xfrm>
            <a:prstGeom prst="line">
              <a:avLst/>
            </a:prstGeom>
            <a:ln w="9525" cap="flat" cmpd="sng">
              <a:solidFill>
                <a:schemeClr val="tx1"/>
              </a:solidFill>
              <a:prstDash val="solid"/>
              <a:headEnd type="none" w="med" len="med"/>
              <a:tailEnd type="none" w="med" len="med"/>
            </a:ln>
          </p:spPr>
        </p:sp>
        <p:sp>
          <p:nvSpPr>
            <p:cNvPr id="96280" name="Line 16"/>
            <p:cNvSpPr/>
            <p:nvPr/>
          </p:nvSpPr>
          <p:spPr>
            <a:xfrm>
              <a:off x="2700" y="936"/>
              <a:ext cx="0" cy="876"/>
            </a:xfrm>
            <a:prstGeom prst="line">
              <a:avLst/>
            </a:prstGeom>
            <a:ln w="9525" cap="flat" cmpd="sng">
              <a:solidFill>
                <a:schemeClr val="tx1"/>
              </a:solidFill>
              <a:prstDash val="solid"/>
              <a:headEnd type="none" w="med" len="med"/>
              <a:tailEnd type="none" w="med" len="med"/>
            </a:ln>
          </p:spPr>
        </p:sp>
        <p:sp>
          <p:nvSpPr>
            <p:cNvPr id="96281" name="Text Box 17"/>
            <p:cNvSpPr txBox="1"/>
            <p:nvPr/>
          </p:nvSpPr>
          <p:spPr>
            <a:xfrm>
              <a:off x="2304" y="696"/>
              <a:ext cx="1068"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短期借款</a:t>
              </a:r>
              <a:endParaRPr lang="zh-CN" altLang="en-US" sz="1800" dirty="0">
                <a:latin typeface="Times New Roman" panose="02020603050405020304" pitchFamily="18" charset="0"/>
              </a:endParaRPr>
            </a:p>
          </p:txBody>
        </p:sp>
        <p:sp>
          <p:nvSpPr>
            <p:cNvPr id="96282" name="Text Box 18"/>
            <p:cNvSpPr txBox="1"/>
            <p:nvPr/>
          </p:nvSpPr>
          <p:spPr>
            <a:xfrm>
              <a:off x="1968" y="948"/>
              <a:ext cx="804"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偿还的短期借款</a:t>
              </a:r>
              <a:endParaRPr lang="zh-CN" altLang="en-US" sz="1800" dirty="0">
                <a:latin typeface="Times New Roman" panose="02020603050405020304" pitchFamily="18" charset="0"/>
              </a:endParaRPr>
            </a:p>
          </p:txBody>
        </p:sp>
        <p:sp>
          <p:nvSpPr>
            <p:cNvPr id="96283" name="Text Box 19"/>
            <p:cNvSpPr txBox="1"/>
            <p:nvPr/>
          </p:nvSpPr>
          <p:spPr>
            <a:xfrm>
              <a:off x="2748" y="960"/>
              <a:ext cx="696"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取得的短期借款</a:t>
              </a:r>
              <a:endParaRPr lang="zh-CN" altLang="en-US" sz="1800" dirty="0">
                <a:latin typeface="Times New Roman" panose="02020603050405020304" pitchFamily="18" charset="0"/>
              </a:endParaRPr>
            </a:p>
          </p:txBody>
        </p:sp>
        <p:sp>
          <p:nvSpPr>
            <p:cNvPr id="96284" name="Text Box 20"/>
            <p:cNvSpPr txBox="1"/>
            <p:nvPr/>
          </p:nvSpPr>
          <p:spPr>
            <a:xfrm>
              <a:off x="2724" y="1488"/>
              <a:ext cx="864"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尚未偿还的短期借款</a:t>
              </a:r>
              <a:endParaRPr lang="zh-CN" altLang="en-US" sz="1800" dirty="0">
                <a:latin typeface="Times New Roman" panose="02020603050405020304" pitchFamily="18" charset="0"/>
              </a:endParaRPr>
            </a:p>
          </p:txBody>
        </p:sp>
      </p:grpSp>
      <p:grpSp>
        <p:nvGrpSpPr>
          <p:cNvPr id="4" name="Group 21"/>
          <p:cNvGrpSpPr/>
          <p:nvPr/>
        </p:nvGrpSpPr>
        <p:grpSpPr>
          <a:xfrm>
            <a:off x="1187450" y="4703763"/>
            <a:ext cx="3619500" cy="2038350"/>
            <a:chOff x="3804" y="696"/>
            <a:chExt cx="2280" cy="1284"/>
          </a:xfrm>
        </p:grpSpPr>
        <p:sp>
          <p:nvSpPr>
            <p:cNvPr id="96271" name="Line 22"/>
            <p:cNvSpPr/>
            <p:nvPr/>
          </p:nvSpPr>
          <p:spPr>
            <a:xfrm>
              <a:off x="4044" y="1680"/>
              <a:ext cx="1536" cy="0"/>
            </a:xfrm>
            <a:prstGeom prst="line">
              <a:avLst/>
            </a:prstGeom>
            <a:ln w="9525" cap="flat" cmpd="sng">
              <a:solidFill>
                <a:schemeClr val="tx1"/>
              </a:solidFill>
              <a:prstDash val="solid"/>
              <a:headEnd type="none" w="med" len="med"/>
              <a:tailEnd type="none" w="med" len="med"/>
            </a:ln>
          </p:spPr>
        </p:sp>
        <p:sp>
          <p:nvSpPr>
            <p:cNvPr id="96272" name="Line 23"/>
            <p:cNvSpPr/>
            <p:nvPr/>
          </p:nvSpPr>
          <p:spPr>
            <a:xfrm>
              <a:off x="3996" y="924"/>
              <a:ext cx="1536" cy="0"/>
            </a:xfrm>
            <a:prstGeom prst="line">
              <a:avLst/>
            </a:prstGeom>
            <a:ln w="9525" cap="flat" cmpd="sng">
              <a:solidFill>
                <a:schemeClr val="tx1"/>
              </a:solidFill>
              <a:prstDash val="solid"/>
              <a:headEnd type="none" w="med" len="med"/>
              <a:tailEnd type="none" w="med" len="med"/>
            </a:ln>
          </p:spPr>
        </p:sp>
        <p:sp>
          <p:nvSpPr>
            <p:cNvPr id="96273" name="Line 24"/>
            <p:cNvSpPr/>
            <p:nvPr/>
          </p:nvSpPr>
          <p:spPr>
            <a:xfrm>
              <a:off x="4812" y="924"/>
              <a:ext cx="0" cy="1056"/>
            </a:xfrm>
            <a:prstGeom prst="line">
              <a:avLst/>
            </a:prstGeom>
            <a:ln w="9525" cap="flat" cmpd="sng">
              <a:solidFill>
                <a:schemeClr val="tx1"/>
              </a:solidFill>
              <a:prstDash val="solid"/>
              <a:headEnd type="none" w="med" len="med"/>
              <a:tailEnd type="none" w="med" len="med"/>
            </a:ln>
          </p:spPr>
        </p:sp>
        <p:sp>
          <p:nvSpPr>
            <p:cNvPr id="96274" name="Text Box 25"/>
            <p:cNvSpPr txBox="1"/>
            <p:nvPr/>
          </p:nvSpPr>
          <p:spPr>
            <a:xfrm>
              <a:off x="4368" y="696"/>
              <a:ext cx="1404"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固定资产清理</a:t>
              </a:r>
              <a:endParaRPr lang="zh-CN" altLang="en-US" sz="1800" dirty="0">
                <a:latin typeface="Times New Roman" panose="02020603050405020304" pitchFamily="18" charset="0"/>
              </a:endParaRPr>
            </a:p>
          </p:txBody>
        </p:sp>
        <p:sp>
          <p:nvSpPr>
            <p:cNvPr id="96275" name="Text Box 26"/>
            <p:cNvSpPr txBox="1"/>
            <p:nvPr/>
          </p:nvSpPr>
          <p:spPr>
            <a:xfrm>
              <a:off x="3804" y="972"/>
              <a:ext cx="1284" cy="66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50000"/>
                </a:lnSpc>
                <a:spcBef>
                  <a:spcPct val="50000"/>
                </a:spcBef>
                <a:buClrTx/>
                <a:buSzTx/>
                <a:buFontTx/>
                <a:buNone/>
              </a:pPr>
              <a:r>
                <a:rPr lang="zh-CN" altLang="en-US" sz="1800" dirty="0">
                  <a:latin typeface="Times New Roman" panose="02020603050405020304" pitchFamily="18" charset="0"/>
                </a:rPr>
                <a:t>转入清理的固</a:t>
              </a:r>
              <a:endParaRPr lang="zh-CN" altLang="en-US" sz="1800" dirty="0">
                <a:latin typeface="Times New Roman" panose="02020603050405020304" pitchFamily="18" charset="0"/>
              </a:endParaRPr>
            </a:p>
            <a:p>
              <a:pPr marL="0" lvl="0" indent="0" eaLnBrk="1" hangingPunct="1">
                <a:lnSpc>
                  <a:spcPct val="50000"/>
                </a:lnSpc>
                <a:spcBef>
                  <a:spcPct val="50000"/>
                </a:spcBef>
                <a:buClrTx/>
                <a:buSzTx/>
                <a:buFontTx/>
                <a:buNone/>
              </a:pPr>
              <a:r>
                <a:rPr lang="zh-CN" altLang="en-US" sz="1800" dirty="0">
                  <a:latin typeface="Times New Roman" panose="02020603050405020304" pitchFamily="18" charset="0"/>
                </a:rPr>
                <a:t>定资产净值、</a:t>
              </a:r>
              <a:endParaRPr lang="zh-CN" altLang="en-US" sz="1800" dirty="0">
                <a:latin typeface="Times New Roman" panose="02020603050405020304" pitchFamily="18" charset="0"/>
              </a:endParaRPr>
            </a:p>
            <a:p>
              <a:pPr marL="0" lvl="0" indent="0" eaLnBrk="1" hangingPunct="1">
                <a:lnSpc>
                  <a:spcPct val="50000"/>
                </a:lnSpc>
                <a:spcBef>
                  <a:spcPct val="50000"/>
                </a:spcBef>
                <a:buClrTx/>
                <a:buSzTx/>
                <a:buFontTx/>
                <a:buNone/>
              </a:pPr>
              <a:r>
                <a:rPr lang="zh-CN" altLang="en-US" sz="1800" dirty="0">
                  <a:latin typeface="Times New Roman" panose="02020603050405020304" pitchFamily="18" charset="0"/>
                </a:rPr>
                <a:t>发生的清理费</a:t>
              </a:r>
              <a:endParaRPr lang="zh-CN" altLang="en-US" sz="1800" dirty="0">
                <a:latin typeface="Times New Roman" panose="02020603050405020304" pitchFamily="18" charset="0"/>
              </a:endParaRPr>
            </a:p>
            <a:p>
              <a:pPr marL="0" lvl="0" indent="0" eaLnBrk="1" hangingPunct="1">
                <a:lnSpc>
                  <a:spcPct val="50000"/>
                </a:lnSpc>
                <a:spcBef>
                  <a:spcPct val="50000"/>
                </a:spcBef>
                <a:buClrTx/>
                <a:buSzTx/>
                <a:buFontTx/>
                <a:buNone/>
              </a:pPr>
              <a:r>
                <a:rPr lang="zh-CN" altLang="en-US" sz="1800" dirty="0">
                  <a:latin typeface="Times New Roman" panose="02020603050405020304" pitchFamily="18" charset="0"/>
                </a:rPr>
                <a:t>用转出净收益</a:t>
              </a:r>
              <a:endParaRPr lang="zh-CN" altLang="en-US" sz="1800" dirty="0">
                <a:latin typeface="Times New Roman" panose="02020603050405020304" pitchFamily="18" charset="0"/>
              </a:endParaRPr>
            </a:p>
          </p:txBody>
        </p:sp>
        <p:sp>
          <p:nvSpPr>
            <p:cNvPr id="96276" name="Text Box 27"/>
            <p:cNvSpPr txBox="1"/>
            <p:nvPr/>
          </p:nvSpPr>
          <p:spPr>
            <a:xfrm>
              <a:off x="4788" y="936"/>
              <a:ext cx="1296" cy="7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出售固定资产取得的价款、变价收入、残值收入、保险赔款、转处境损失</a:t>
              </a:r>
              <a:endParaRPr lang="zh-CN" altLang="en-US" sz="1800" dirty="0">
                <a:latin typeface="Times New Roman" panose="02020603050405020304" pitchFamily="18" charset="0"/>
              </a:endParaRPr>
            </a:p>
          </p:txBody>
        </p:sp>
        <p:sp>
          <p:nvSpPr>
            <p:cNvPr id="96277" name="Text Box 28"/>
            <p:cNvSpPr txBox="1"/>
            <p:nvPr/>
          </p:nvSpPr>
          <p:spPr>
            <a:xfrm>
              <a:off x="4380" y="1716"/>
              <a:ext cx="42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1800" dirty="0">
                  <a:latin typeface="Times New Roman" panose="02020603050405020304" pitchFamily="18" charset="0"/>
                </a:rPr>
                <a:t>0</a:t>
              </a:r>
              <a:endParaRPr lang="en-US" altLang="zh-CN" sz="1800" dirty="0">
                <a:latin typeface="Times New Roman" panose="02020603050405020304" pitchFamily="18" charset="0"/>
              </a:endParaRPr>
            </a:p>
          </p:txBody>
        </p:sp>
      </p:grpSp>
      <p:grpSp>
        <p:nvGrpSpPr>
          <p:cNvPr id="5" name="Group 29"/>
          <p:cNvGrpSpPr/>
          <p:nvPr/>
        </p:nvGrpSpPr>
        <p:grpSpPr>
          <a:xfrm>
            <a:off x="5649913" y="4602163"/>
            <a:ext cx="2667000" cy="2165350"/>
            <a:chOff x="204" y="2064"/>
            <a:chExt cx="1680" cy="1364"/>
          </a:xfrm>
        </p:grpSpPr>
        <p:sp>
          <p:nvSpPr>
            <p:cNvPr id="96264" name="Line 30"/>
            <p:cNvSpPr/>
            <p:nvPr/>
          </p:nvSpPr>
          <p:spPr>
            <a:xfrm>
              <a:off x="336" y="2340"/>
              <a:ext cx="1536" cy="0"/>
            </a:xfrm>
            <a:prstGeom prst="line">
              <a:avLst/>
            </a:prstGeom>
            <a:ln w="9525" cap="flat" cmpd="sng">
              <a:solidFill>
                <a:schemeClr val="tx1"/>
              </a:solidFill>
              <a:prstDash val="solid"/>
              <a:headEnd type="none" w="med" len="med"/>
              <a:tailEnd type="none" w="med" len="med"/>
            </a:ln>
          </p:spPr>
        </p:sp>
        <p:sp>
          <p:nvSpPr>
            <p:cNvPr id="96265" name="Line 31"/>
            <p:cNvSpPr/>
            <p:nvPr/>
          </p:nvSpPr>
          <p:spPr>
            <a:xfrm>
              <a:off x="348" y="2988"/>
              <a:ext cx="1536" cy="0"/>
            </a:xfrm>
            <a:prstGeom prst="line">
              <a:avLst/>
            </a:prstGeom>
            <a:ln w="9525" cap="flat" cmpd="sng">
              <a:solidFill>
                <a:schemeClr val="tx1"/>
              </a:solidFill>
              <a:prstDash val="solid"/>
              <a:headEnd type="none" w="med" len="med"/>
              <a:tailEnd type="none" w="med" len="med"/>
            </a:ln>
          </p:spPr>
        </p:sp>
        <p:sp>
          <p:nvSpPr>
            <p:cNvPr id="96266" name="Line 32"/>
            <p:cNvSpPr/>
            <p:nvPr/>
          </p:nvSpPr>
          <p:spPr>
            <a:xfrm>
              <a:off x="1044" y="2340"/>
              <a:ext cx="0" cy="1056"/>
            </a:xfrm>
            <a:prstGeom prst="line">
              <a:avLst/>
            </a:prstGeom>
            <a:ln w="9525" cap="flat" cmpd="sng">
              <a:solidFill>
                <a:schemeClr val="tx1"/>
              </a:solidFill>
              <a:prstDash val="solid"/>
              <a:headEnd type="none" w="med" len="med"/>
              <a:tailEnd type="none" w="med" len="med"/>
            </a:ln>
          </p:spPr>
        </p:sp>
        <p:sp>
          <p:nvSpPr>
            <p:cNvPr id="96267" name="Text Box 33"/>
            <p:cNvSpPr txBox="1"/>
            <p:nvPr/>
          </p:nvSpPr>
          <p:spPr>
            <a:xfrm>
              <a:off x="624" y="2064"/>
              <a:ext cx="1008"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长期股权投资</a:t>
              </a:r>
              <a:endParaRPr lang="zh-CN" altLang="en-US" sz="1800" dirty="0">
                <a:latin typeface="Times New Roman" panose="02020603050405020304" pitchFamily="18" charset="0"/>
              </a:endParaRPr>
            </a:p>
          </p:txBody>
        </p:sp>
        <p:sp>
          <p:nvSpPr>
            <p:cNvPr id="96268" name="Text Box 34"/>
            <p:cNvSpPr txBox="1"/>
            <p:nvPr/>
          </p:nvSpPr>
          <p:spPr>
            <a:xfrm>
              <a:off x="204" y="2364"/>
              <a:ext cx="948" cy="57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向其他单位投资、转出的资金</a:t>
              </a:r>
              <a:endParaRPr lang="zh-CN" altLang="en-US" sz="1800" dirty="0">
                <a:latin typeface="Times New Roman" panose="02020603050405020304" pitchFamily="18" charset="0"/>
              </a:endParaRPr>
            </a:p>
          </p:txBody>
        </p:sp>
        <p:sp>
          <p:nvSpPr>
            <p:cNvPr id="96269" name="Text Box 35"/>
            <p:cNvSpPr txBox="1"/>
            <p:nvPr/>
          </p:nvSpPr>
          <p:spPr>
            <a:xfrm>
              <a:off x="1104" y="2364"/>
              <a:ext cx="732"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收回的投资</a:t>
              </a:r>
              <a:endParaRPr lang="zh-CN" altLang="en-US" sz="1800" dirty="0">
                <a:latin typeface="Times New Roman" panose="02020603050405020304" pitchFamily="18" charset="0"/>
              </a:endParaRPr>
            </a:p>
          </p:txBody>
        </p:sp>
        <p:sp>
          <p:nvSpPr>
            <p:cNvPr id="96270" name="Text Box 36"/>
            <p:cNvSpPr txBox="1"/>
            <p:nvPr/>
          </p:nvSpPr>
          <p:spPr>
            <a:xfrm>
              <a:off x="228" y="3024"/>
              <a:ext cx="912"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1800" dirty="0">
                  <a:latin typeface="Times New Roman" panose="02020603050405020304" pitchFamily="18" charset="0"/>
                </a:rPr>
                <a:t>尚未收回的投资数额</a:t>
              </a:r>
              <a:endParaRPr lang="zh-CN" altLang="en-US" sz="1800" dirty="0">
                <a:latin typeface="Times New Roman" panose="02020603050405020304" pitchFamily="18" charset="0"/>
              </a:endParaRP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388100">
                                            <p:txEl>
                                              <p:charRg st="0" end="13"/>
                                            </p:txEl>
                                          </p:spTgt>
                                        </p:tgtEl>
                                        <p:attrNameLst>
                                          <p:attrName>style.visibility</p:attrName>
                                        </p:attrNameLst>
                                      </p:cBhvr>
                                      <p:to>
                                        <p:strVal val="visible"/>
                                      </p:to>
                                    </p:set>
                                    <p:anim calcmode="lin" valueType="num">
                                      <p:cBhvr additive="base">
                                        <p:cTn id="7" dur="500" fill="hold"/>
                                        <p:tgtEl>
                                          <p:spTgt spid="388100">
                                            <p:txEl>
                                              <p:charRg st="0" end="1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8100">
                                            <p:txEl>
                                              <p:charRg st="0" end="13"/>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2" fill="hold" grpId="0" nodeType="afterEffect">
                                  <p:stCondLst>
                                    <p:cond delay="0"/>
                                  </p:stCondLst>
                                  <p:childTnLst>
                                    <p:set>
                                      <p:cBhvr>
                                        <p:cTn id="11" dur="1" fill="hold">
                                          <p:stCondLst>
                                            <p:cond delay="0"/>
                                          </p:stCondLst>
                                        </p:cTn>
                                        <p:tgtEl>
                                          <p:spTgt spid="388100">
                                            <p:txEl>
                                              <p:charRg st="13" end="21"/>
                                            </p:txEl>
                                          </p:spTgt>
                                        </p:tgtEl>
                                        <p:attrNameLst>
                                          <p:attrName>style.visibility</p:attrName>
                                        </p:attrNameLst>
                                      </p:cBhvr>
                                      <p:to>
                                        <p:strVal val="visible"/>
                                      </p:to>
                                    </p:set>
                                    <p:anim calcmode="lin" valueType="num">
                                      <p:cBhvr additive="base">
                                        <p:cTn id="12" dur="500" fill="hold"/>
                                        <p:tgtEl>
                                          <p:spTgt spid="388100">
                                            <p:txEl>
                                              <p:charRg st="13" end="2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88100">
                                            <p:txEl>
                                              <p:charRg st="13" end="2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4" presetClass="entr" presetSubtype="0" fill="hold" nodeType="afterEffect">
                                  <p:stCondLst>
                                    <p:cond delay="0"/>
                                  </p:stCondLst>
                                  <p:childTnLst>
                                    <p:set>
                                      <p:cBhvr>
                                        <p:cTn id="16" dur="1" fill="hold">
                                          <p:stCondLst>
                                            <p:cond delay="499"/>
                                          </p:stCondLst>
                                        </p:cTn>
                                        <p:tgtEl>
                                          <p:spTgt spid="2"/>
                                        </p:tgtEl>
                                        <p:attrNameLst>
                                          <p:attrName>style.visibility</p:attrName>
                                        </p:attrNameLst>
                                      </p:cBhvr>
                                      <p:to>
                                        <p:strVal val="visible"/>
                                      </p:to>
                                    </p:set>
                                    <p:anim to="" calcmode="lin" valueType="num">
                                      <p:cBhvr>
                                        <p:cTn id="17" dur="1" fill="hold"/>
                                        <p:tgtEl>
                                          <p:spTgt spid="2"/>
                                        </p:tgtEl>
                                        <p:attrNameLst>
                                          <p:attrName>style.visibility</p:attrName>
                                        </p:attrNameLst>
                                      </p:cBhvr>
                                    </p:anim>
                                  </p:childTnLst>
                                </p:cTn>
                              </p:par>
                            </p:childTnLst>
                          </p:cTn>
                        </p:par>
                        <p:par>
                          <p:cTn id="18" fill="hold">
                            <p:stCondLst>
                              <p:cond delay="1500"/>
                            </p:stCondLst>
                            <p:childTnLst>
                              <p:par>
                                <p:cTn id="19" presetID="24" presetClass="entr" presetSubtype="0" fill="hold" nodeType="afterEffect">
                                  <p:stCondLst>
                                    <p:cond delay="0"/>
                                  </p:stCondLst>
                                  <p:childTnLst>
                                    <p:set>
                                      <p:cBhvr>
                                        <p:cTn id="20" dur="1" fill="hold">
                                          <p:stCondLst>
                                            <p:cond delay="499"/>
                                          </p:stCondLst>
                                        </p:cTn>
                                        <p:tgtEl>
                                          <p:spTgt spid="3"/>
                                        </p:tgtEl>
                                        <p:attrNameLst>
                                          <p:attrName>style.visibility</p:attrName>
                                        </p:attrNameLst>
                                      </p:cBhvr>
                                      <p:to>
                                        <p:strVal val="visible"/>
                                      </p:to>
                                    </p:set>
                                    <p:anim to="" calcmode="lin" valueType="num">
                                      <p:cBhvr>
                                        <p:cTn id="21" dur="1" fill="hold"/>
                                        <p:tgtEl>
                                          <p:spTgt spid="3"/>
                                        </p:tgtEl>
                                        <p:attrNameLst>
                                          <p:attrName>style.visibility</p:attrName>
                                        </p:attrNameLst>
                                      </p:cBhvr>
                                    </p:anim>
                                  </p:childTnLst>
                                </p:cTn>
                              </p:par>
                            </p:childTnLst>
                          </p:cTn>
                        </p:par>
                        <p:par>
                          <p:cTn id="22" fill="hold">
                            <p:stCondLst>
                              <p:cond delay="2000"/>
                            </p:stCondLst>
                            <p:childTnLst>
                              <p:par>
                                <p:cTn id="23" presetID="24" presetClass="entr" presetSubtype="0" fill="hold" nodeType="afterEffect">
                                  <p:stCondLst>
                                    <p:cond delay="0"/>
                                  </p:stCondLst>
                                  <p:childTnLst>
                                    <p:set>
                                      <p:cBhvr>
                                        <p:cTn id="24" dur="1" fill="hold">
                                          <p:stCondLst>
                                            <p:cond delay="499"/>
                                          </p:stCondLst>
                                        </p:cTn>
                                        <p:tgtEl>
                                          <p:spTgt spid="4"/>
                                        </p:tgtEl>
                                        <p:attrNameLst>
                                          <p:attrName>style.visibility</p:attrName>
                                        </p:attrNameLst>
                                      </p:cBhvr>
                                      <p:to>
                                        <p:strVal val="visible"/>
                                      </p:to>
                                    </p:set>
                                    <p:anim to="" calcmode="lin" valueType="num">
                                      <p:cBhvr>
                                        <p:cTn id="25" dur="1" fill="hold"/>
                                        <p:tgtEl>
                                          <p:spTgt spid="4"/>
                                        </p:tgtEl>
                                        <p:attrNameLst>
                                          <p:attrName>style.visibility</p:attrName>
                                        </p:attrNameLst>
                                      </p:cBhvr>
                                    </p:anim>
                                  </p:childTnLst>
                                </p:cTn>
                              </p:par>
                            </p:childTnLst>
                          </p:cTn>
                        </p:par>
                        <p:par>
                          <p:cTn id="26" fill="hold">
                            <p:stCondLst>
                              <p:cond delay="2500"/>
                            </p:stCondLst>
                            <p:childTnLst>
                              <p:par>
                                <p:cTn id="27" presetID="24" presetClass="entr" presetSubtype="0" fill="hold" nodeType="afterEffect">
                                  <p:stCondLst>
                                    <p:cond delay="0"/>
                                  </p:stCondLst>
                                  <p:childTnLst>
                                    <p:set>
                                      <p:cBhvr>
                                        <p:cTn id="28" dur="1" fill="hold">
                                          <p:stCondLst>
                                            <p:cond delay="499"/>
                                          </p:stCondLst>
                                        </p:cTn>
                                        <p:tgtEl>
                                          <p:spTgt spid="5"/>
                                        </p:tgtEl>
                                        <p:attrNameLst>
                                          <p:attrName>style.visibility</p:attrName>
                                        </p:attrNameLst>
                                      </p:cBhvr>
                                      <p:to>
                                        <p:strVal val="visible"/>
                                      </p:to>
                                    </p:set>
                                    <p:anim to="" calcmode="lin" valueType="num">
                                      <p:cBhvr>
                                        <p:cTn id="29" dur="1" fill="hold"/>
                                        <p:tgtEl>
                                          <p:spTgt spid="5"/>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100" grpId="0" advAuto="100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灯片编号占位符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4339" name="矩形 4"/>
          <p:cNvSpPr/>
          <p:nvPr/>
        </p:nvSpPr>
        <p:spPr>
          <a:xfrm>
            <a:off x="755650" y="1916113"/>
            <a:ext cx="7632700" cy="29559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90000"/>
              </a:lnSpc>
              <a:buClr>
                <a:schemeClr val="hlink"/>
              </a:buClr>
              <a:buSzPct val="80000"/>
              <a:buFont typeface="Monotype Sorts" pitchFamily="2" charset="2"/>
              <a:buChar char="w"/>
            </a:pPr>
            <a:r>
              <a:rPr lang="zh-CN" altLang="en-US" sz="2000" b="1" dirty="0">
                <a:ea typeface="华文宋体" pitchFamily="2" charset="-122"/>
              </a:rPr>
              <a:t>一月份卖了三栋伴侣房,每栋1500美元,收到现金.</a:t>
            </a:r>
            <a:endParaRPr lang="zh-CN" altLang="en-US" sz="2000" b="1" dirty="0">
              <a:ea typeface="华文宋体" pitchFamily="2" charset="-122"/>
            </a:endParaRPr>
          </a:p>
          <a:p>
            <a:pPr marL="0" lvl="0" indent="0" eaLnBrk="1" hangingPunct="1">
              <a:lnSpc>
                <a:spcPct val="90000"/>
              </a:lnSpc>
              <a:buClr>
                <a:schemeClr val="hlink"/>
              </a:buClr>
              <a:buSzPct val="80000"/>
              <a:buFont typeface="Monotype Sorts" pitchFamily="2" charset="2"/>
              <a:buChar char="w"/>
            </a:pPr>
            <a:r>
              <a:rPr lang="zh-CN" altLang="en-US" sz="2000" b="1" dirty="0">
                <a:ea typeface="华文宋体" pitchFamily="2" charset="-122"/>
              </a:rPr>
              <a:t>以900美元的价格从生产商买来.已经支付了两栋的钱,承诺2月5号支付第三栋的货款.</a:t>
            </a:r>
            <a:endParaRPr lang="zh-CN" altLang="en-US" sz="2000" b="1" dirty="0">
              <a:ea typeface="华文宋体" pitchFamily="2" charset="-122"/>
            </a:endParaRPr>
          </a:p>
          <a:p>
            <a:pPr marL="0" lvl="0" indent="0" eaLnBrk="1" hangingPunct="1">
              <a:lnSpc>
                <a:spcPct val="90000"/>
              </a:lnSpc>
              <a:buClr>
                <a:schemeClr val="hlink"/>
              </a:buClr>
              <a:buSzPct val="80000"/>
              <a:buFont typeface="Monotype Sorts" pitchFamily="2" charset="2"/>
              <a:buChar char="w"/>
            </a:pPr>
            <a:r>
              <a:rPr lang="zh-CN" altLang="en-US" sz="2000" b="1" dirty="0">
                <a:ea typeface="华文宋体" pitchFamily="2" charset="-122"/>
              </a:rPr>
              <a:t>租办公室800美元,(其中400美元是一月份的租金,400美元是保证金)</a:t>
            </a:r>
            <a:endParaRPr lang="zh-CN" altLang="en-US" sz="2000" b="1" dirty="0">
              <a:ea typeface="华文宋体" pitchFamily="2" charset="-122"/>
            </a:endParaRPr>
          </a:p>
          <a:p>
            <a:pPr marL="0" lvl="0" indent="0" eaLnBrk="1" hangingPunct="1">
              <a:lnSpc>
                <a:spcPct val="90000"/>
              </a:lnSpc>
              <a:buClr>
                <a:schemeClr val="hlink"/>
              </a:buClr>
              <a:buSzPct val="80000"/>
              <a:buFont typeface="Monotype Sorts" pitchFamily="2" charset="2"/>
              <a:buChar char="w"/>
            </a:pPr>
            <a:r>
              <a:rPr lang="zh-CN" altLang="en-US" sz="2000" b="1" dirty="0">
                <a:ea typeface="华文宋体" pitchFamily="2" charset="-122"/>
              </a:rPr>
              <a:t>买传真电话</a:t>
            </a:r>
            <a:r>
              <a:rPr lang="en-US" altLang="zh-CN" sz="2000" b="1" dirty="0">
                <a:ea typeface="华文宋体" pitchFamily="2" charset="-122"/>
              </a:rPr>
              <a:t>150</a:t>
            </a:r>
            <a:r>
              <a:rPr lang="zh-CN" altLang="en-US" sz="2000" b="1" dirty="0">
                <a:ea typeface="华文宋体" pitchFamily="2" charset="-122"/>
              </a:rPr>
              <a:t>美元（使用期很长）,一月份话费30美元.</a:t>
            </a:r>
            <a:endParaRPr lang="zh-CN" altLang="en-US" sz="2000" b="1" dirty="0">
              <a:ea typeface="华文宋体" pitchFamily="2" charset="-122"/>
            </a:endParaRPr>
          </a:p>
          <a:p>
            <a:pPr marL="0" lvl="0" indent="0" eaLnBrk="1" hangingPunct="1">
              <a:lnSpc>
                <a:spcPct val="90000"/>
              </a:lnSpc>
              <a:buClr>
                <a:schemeClr val="hlink"/>
              </a:buClr>
              <a:buSzPct val="80000"/>
              <a:buFont typeface="Monotype Sorts" pitchFamily="2" charset="2"/>
              <a:buChar char="w"/>
            </a:pPr>
            <a:r>
              <a:rPr lang="zh-CN" altLang="en-US" sz="2000" b="1" dirty="0">
                <a:ea typeface="华文宋体" pitchFamily="2" charset="-122"/>
              </a:rPr>
              <a:t>在报纸上打广告300美元.</a:t>
            </a:r>
            <a:endParaRPr lang="zh-CN" altLang="en-US" sz="2000" b="1" dirty="0">
              <a:ea typeface="华文宋体" pitchFamily="2" charset="-122"/>
            </a:endParaRPr>
          </a:p>
          <a:p>
            <a:pPr marL="0" lvl="0" indent="0" eaLnBrk="1" hangingPunct="1">
              <a:lnSpc>
                <a:spcPct val="90000"/>
              </a:lnSpc>
              <a:buClr>
                <a:schemeClr val="hlink"/>
              </a:buClr>
              <a:buSzPct val="80000"/>
              <a:buFont typeface="Monotype Sorts" pitchFamily="2" charset="2"/>
              <a:buChar char="w"/>
            </a:pPr>
            <a:r>
              <a:rPr lang="zh-CN" altLang="en-US" sz="2000" b="1" dirty="0">
                <a:ea typeface="华文宋体" pitchFamily="2" charset="-122"/>
              </a:rPr>
              <a:t>2月5号,收到电费账单,一月份电费100美元.</a:t>
            </a:r>
            <a:endParaRPr lang="zh-CN" altLang="en-US" sz="2000" b="1" dirty="0">
              <a:ea typeface="华文宋体" pitchFamily="2" charset="-122"/>
            </a:endParaRPr>
          </a:p>
          <a:p>
            <a:pPr marL="0" lvl="0" indent="0" eaLnBrk="1" hangingPunct="1">
              <a:lnSpc>
                <a:spcPct val="90000"/>
              </a:lnSpc>
              <a:buClr>
                <a:schemeClr val="hlink"/>
              </a:buClr>
              <a:buSzPct val="80000"/>
              <a:buFont typeface="Monotype Sorts" pitchFamily="2" charset="2"/>
              <a:buChar char="w"/>
            </a:pPr>
            <a:r>
              <a:rPr lang="zh-CN" altLang="en-US" sz="2000" b="1" dirty="0">
                <a:ea typeface="华文宋体" pitchFamily="2" charset="-122"/>
              </a:rPr>
              <a:t>1月20日用信用卡透支付了汽车租金280美元.透支期为40天。</a:t>
            </a:r>
            <a:endParaRPr lang="zh-CN" altLang="en-US" sz="2000" b="1" dirty="0">
              <a:ea typeface="华文宋体" pitchFamily="2" charset="-122"/>
            </a:endParaRPr>
          </a:p>
        </p:txBody>
      </p:sp>
    </p:spTree>
  </p:cSld>
  <p:clrMapOvr>
    <a:masterClrMapping/>
  </p:clrMapOvr>
  <p:transition spd="med">
    <p:random/>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89124" name="Rectangle 4"/>
          <p:cNvSpPr/>
          <p:nvPr/>
        </p:nvSpPr>
        <p:spPr>
          <a:xfrm>
            <a:off x="457200" y="1557338"/>
            <a:ext cx="8686800" cy="6172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eaLnBrk="1" hangingPunct="1">
              <a:buNone/>
            </a:pPr>
            <a:r>
              <a:rPr lang="zh-CN" altLang="en-US" sz="1800" dirty="0"/>
              <a:t>二、主要经济业务核算</a:t>
            </a:r>
            <a:r>
              <a:rPr lang="en-US" altLang="zh-CN" sz="1800" dirty="0"/>
              <a:t>.</a:t>
            </a:r>
            <a:endParaRPr lang="en-US" altLang="zh-CN" sz="1800" dirty="0"/>
          </a:p>
          <a:p>
            <a:pPr marL="342900" lvl="0" indent="-342900" eaLnBrk="1" hangingPunct="1">
              <a:buNone/>
            </a:pPr>
            <a:r>
              <a:rPr lang="zh-CN" altLang="en-US" sz="1800" dirty="0"/>
              <a:t>例</a:t>
            </a:r>
            <a:r>
              <a:rPr lang="en-US" altLang="zh-CN" sz="1800" dirty="0"/>
              <a:t>38</a:t>
            </a:r>
            <a:r>
              <a:rPr lang="zh-CN" altLang="en-US" sz="1800" dirty="0"/>
              <a:t>、用银行存款归还银行临时借款</a:t>
            </a:r>
            <a:r>
              <a:rPr lang="en-US" altLang="zh-CN" sz="1800" dirty="0"/>
              <a:t>50</a:t>
            </a:r>
            <a:r>
              <a:rPr lang="zh-CN" altLang="en-US" sz="1800" dirty="0"/>
              <a:t>，</a:t>
            </a:r>
            <a:r>
              <a:rPr lang="en-US" altLang="zh-CN" sz="1800" dirty="0"/>
              <a:t>000</a:t>
            </a:r>
            <a:r>
              <a:rPr lang="zh-CN" altLang="en-US" sz="1800" dirty="0"/>
              <a:t>元。</a:t>
            </a:r>
            <a:endParaRPr lang="zh-CN" altLang="en-US" sz="1800" dirty="0"/>
          </a:p>
          <a:p>
            <a:pPr marL="342900" lvl="0" indent="-342900" eaLnBrk="1" hangingPunct="1">
              <a:buNone/>
            </a:pPr>
            <a:r>
              <a:rPr lang="en-US" altLang="zh-CN" sz="1800" dirty="0"/>
              <a:t>                      (38)</a:t>
            </a:r>
            <a:r>
              <a:rPr lang="zh-CN" altLang="en-US" sz="1800" dirty="0"/>
              <a:t>借：短期借款    </a:t>
            </a:r>
            <a:r>
              <a:rPr lang="en-US" altLang="zh-CN" sz="1800" dirty="0"/>
              <a:t>	           50</a:t>
            </a:r>
            <a:r>
              <a:rPr lang="zh-CN" altLang="en-US" sz="1800" dirty="0"/>
              <a:t>，</a:t>
            </a:r>
            <a:r>
              <a:rPr lang="en-US" altLang="zh-CN" sz="1800" dirty="0"/>
              <a:t>000.00.</a:t>
            </a:r>
            <a:endParaRPr lang="en-US" altLang="zh-CN" sz="1800" dirty="0"/>
          </a:p>
          <a:p>
            <a:pPr marL="342900" lvl="0" indent="-342900" eaLnBrk="1" hangingPunct="1">
              <a:buNone/>
            </a:pPr>
            <a:r>
              <a:rPr lang="en-US" altLang="zh-CN" sz="1800" dirty="0"/>
              <a:t>			</a:t>
            </a:r>
            <a:r>
              <a:rPr lang="zh-CN" altLang="en-US" sz="1800" dirty="0"/>
              <a:t>贷：银行存款	           </a:t>
            </a:r>
            <a:r>
              <a:rPr lang="en-US" altLang="zh-CN" sz="1800" dirty="0"/>
              <a:t>50</a:t>
            </a:r>
            <a:r>
              <a:rPr lang="zh-CN" altLang="en-US" sz="1800" dirty="0"/>
              <a:t>，</a:t>
            </a:r>
            <a:r>
              <a:rPr lang="en-US" altLang="zh-CN" sz="1800" dirty="0"/>
              <a:t>000.00</a:t>
            </a:r>
            <a:endParaRPr lang="zh-CN" altLang="en-US" sz="1800" dirty="0"/>
          </a:p>
          <a:p>
            <a:pPr marL="342900" lvl="0" indent="-342900" eaLnBrk="1" hangingPunct="1">
              <a:buNone/>
            </a:pPr>
            <a:r>
              <a:rPr lang="zh-CN" altLang="en-US" sz="1800" dirty="0"/>
              <a:t>例</a:t>
            </a:r>
            <a:r>
              <a:rPr lang="en-US" altLang="zh-CN" sz="1800" dirty="0"/>
              <a:t>39</a:t>
            </a:r>
            <a:r>
              <a:rPr lang="zh-CN" altLang="en-US" sz="1800" dirty="0"/>
              <a:t>、经上级批准，出售旧机器一台，计价</a:t>
            </a:r>
            <a:r>
              <a:rPr lang="en-US" altLang="zh-CN" sz="1800" dirty="0"/>
              <a:t>30</a:t>
            </a:r>
            <a:r>
              <a:rPr lang="zh-CN" altLang="en-US" sz="1800" dirty="0"/>
              <a:t>，</a:t>
            </a:r>
            <a:r>
              <a:rPr lang="en-US" altLang="zh-CN" sz="1800" dirty="0"/>
              <a:t>150</a:t>
            </a:r>
            <a:r>
              <a:rPr lang="zh-CN" altLang="en-US" sz="1800" dirty="0"/>
              <a:t>元，原值</a:t>
            </a:r>
            <a:r>
              <a:rPr lang="en-US" altLang="zh-CN" sz="1800" dirty="0"/>
              <a:t>40</a:t>
            </a:r>
            <a:r>
              <a:rPr lang="zh-CN" altLang="en-US" sz="1800" dirty="0"/>
              <a:t>，</a:t>
            </a:r>
            <a:r>
              <a:rPr lang="en-US" altLang="zh-CN" sz="1800" dirty="0"/>
              <a:t>000</a:t>
            </a:r>
            <a:r>
              <a:rPr lang="zh-CN" altLang="en-US" sz="1800" dirty="0"/>
              <a:t>元，已提折旧</a:t>
            </a:r>
            <a:r>
              <a:rPr lang="en-US" altLang="zh-CN" sz="1800" dirty="0"/>
              <a:t>. 10</a:t>
            </a:r>
            <a:r>
              <a:rPr lang="zh-CN" altLang="en-US" sz="1800" dirty="0"/>
              <a:t>，</a:t>
            </a:r>
            <a:r>
              <a:rPr lang="en-US" altLang="zh-CN" sz="1800" dirty="0"/>
              <a:t>000</a:t>
            </a:r>
            <a:r>
              <a:rPr lang="zh-CN" altLang="en-US" sz="1800" dirty="0"/>
              <a:t>元，价款已收到。</a:t>
            </a:r>
            <a:endParaRPr lang="zh-CN" altLang="en-US" sz="1800" dirty="0"/>
          </a:p>
          <a:p>
            <a:pPr marL="342900" lvl="0" indent="-342900" eaLnBrk="1" hangingPunct="1">
              <a:buNone/>
            </a:pPr>
            <a:r>
              <a:rPr lang="zh-CN" altLang="en-US" sz="1800" dirty="0"/>
              <a:t>		</a:t>
            </a:r>
            <a:r>
              <a:rPr lang="en-US" altLang="zh-CN" sz="1800" dirty="0"/>
              <a:t>(41)-1</a:t>
            </a:r>
            <a:r>
              <a:rPr lang="zh-CN" altLang="en-US" sz="1800" dirty="0"/>
              <a:t>借：固定资产清理		</a:t>
            </a:r>
            <a:r>
              <a:rPr lang="en-US" altLang="zh-CN" sz="1800" dirty="0"/>
              <a:t>30</a:t>
            </a:r>
            <a:r>
              <a:rPr lang="zh-CN" altLang="en-US" sz="1800" dirty="0"/>
              <a:t>，</a:t>
            </a:r>
            <a:r>
              <a:rPr lang="en-US" altLang="zh-CN" sz="1800" dirty="0"/>
              <a:t>000.00.</a:t>
            </a:r>
            <a:endParaRPr lang="en-US" altLang="zh-CN" sz="1800" dirty="0"/>
          </a:p>
          <a:p>
            <a:pPr marL="342900" lvl="0" indent="-342900" eaLnBrk="1" hangingPunct="1">
              <a:buNone/>
            </a:pPr>
            <a:r>
              <a:rPr lang="en-US" altLang="zh-CN" sz="1800" dirty="0"/>
              <a:t>			  </a:t>
            </a:r>
            <a:r>
              <a:rPr lang="zh-CN" altLang="en-US" sz="1800" dirty="0"/>
              <a:t>累计折旧		</a:t>
            </a:r>
            <a:r>
              <a:rPr lang="en-US" altLang="zh-CN" sz="1800" dirty="0"/>
              <a:t>10</a:t>
            </a:r>
            <a:r>
              <a:rPr lang="zh-CN" altLang="en-US" sz="1800" dirty="0"/>
              <a:t>，</a:t>
            </a:r>
            <a:r>
              <a:rPr lang="en-US" altLang="zh-CN" sz="1800" dirty="0"/>
              <a:t>000.00.</a:t>
            </a:r>
            <a:endParaRPr lang="en-US" altLang="zh-CN" sz="1800" dirty="0"/>
          </a:p>
          <a:p>
            <a:pPr marL="342900" lvl="0" indent="-342900" eaLnBrk="1" hangingPunct="1">
              <a:buNone/>
            </a:pPr>
            <a:r>
              <a:rPr lang="en-US" altLang="zh-CN" sz="1800" dirty="0"/>
              <a:t>			</a:t>
            </a:r>
            <a:r>
              <a:rPr lang="zh-CN" altLang="en-US" sz="1800" dirty="0"/>
              <a:t>贷：固定资产		</a:t>
            </a:r>
            <a:r>
              <a:rPr lang="en-US" altLang="zh-CN" sz="1800" dirty="0"/>
              <a:t>40</a:t>
            </a:r>
            <a:r>
              <a:rPr lang="zh-CN" altLang="en-US" sz="1800" dirty="0"/>
              <a:t>，</a:t>
            </a:r>
            <a:r>
              <a:rPr lang="en-US" altLang="zh-CN" sz="1800" dirty="0"/>
              <a:t>000.00.</a:t>
            </a:r>
            <a:endParaRPr lang="en-US" altLang="zh-CN" sz="1800" dirty="0"/>
          </a:p>
          <a:p>
            <a:pPr marL="342900" lvl="0" indent="-342900" eaLnBrk="1" hangingPunct="1">
              <a:buNone/>
            </a:pPr>
            <a:r>
              <a:rPr lang="en-US" altLang="zh-CN" sz="1800" dirty="0"/>
              <a:t>		(41)-2</a:t>
            </a:r>
            <a:r>
              <a:rPr lang="zh-CN" altLang="en-US" sz="1800" dirty="0"/>
              <a:t>借：银行存款		</a:t>
            </a:r>
            <a:r>
              <a:rPr lang="en-US" altLang="zh-CN" sz="1800" dirty="0"/>
              <a:t>30</a:t>
            </a:r>
            <a:r>
              <a:rPr lang="zh-CN" altLang="en-US" sz="1800" dirty="0"/>
              <a:t>，</a:t>
            </a:r>
            <a:r>
              <a:rPr lang="en-US" altLang="zh-CN" sz="1800" dirty="0"/>
              <a:t>150.00.</a:t>
            </a:r>
            <a:endParaRPr lang="en-US" altLang="zh-CN" sz="1800" dirty="0"/>
          </a:p>
          <a:p>
            <a:pPr marL="342900" lvl="0" indent="-342900" eaLnBrk="1" hangingPunct="1">
              <a:buNone/>
            </a:pPr>
            <a:r>
              <a:rPr lang="en-US" altLang="zh-CN" sz="1800" dirty="0"/>
              <a:t>			</a:t>
            </a:r>
            <a:r>
              <a:rPr lang="zh-CN" altLang="en-US" sz="1800" dirty="0"/>
              <a:t>贷：固定资产清理	</a:t>
            </a:r>
            <a:r>
              <a:rPr lang="en-US" altLang="zh-CN" sz="1800" dirty="0"/>
              <a:t>30</a:t>
            </a:r>
            <a:r>
              <a:rPr lang="zh-CN" altLang="en-US" sz="1800" dirty="0"/>
              <a:t>，</a:t>
            </a:r>
            <a:r>
              <a:rPr lang="en-US" altLang="zh-CN" sz="1800" dirty="0"/>
              <a:t>150.00.</a:t>
            </a:r>
            <a:endParaRPr lang="en-US" altLang="zh-CN" sz="18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389124">
                                            <p:txEl>
                                              <p:charRg st="0" end="12"/>
                                            </p:txEl>
                                          </p:spTgt>
                                        </p:tgtEl>
                                        <p:attrNameLst>
                                          <p:attrName>style.visibility</p:attrName>
                                        </p:attrNameLst>
                                      </p:cBhvr>
                                      <p:to>
                                        <p:strVal val="visible"/>
                                      </p:to>
                                    </p:set>
                                    <p:anim to="" calcmode="lin" valueType="num">
                                      <p:cBhvr>
                                        <p:cTn id="7" dur="1" fill="hold"/>
                                        <p:tgtEl>
                                          <p:spTgt spid="389124">
                                            <p:txEl>
                                              <p:charRg st="0" end="12"/>
                                            </p:txEl>
                                          </p:spTgt>
                                        </p:tgtEl>
                                        <p:attrNameLst>
                                          <p:attrName>style.visibility</p:attrName>
                                        </p:attrNameLst>
                                      </p:cBhvr>
                                    </p:anim>
                                  </p:childTnLst>
                                </p:cTn>
                              </p:par>
                            </p:childTnLst>
                          </p:cTn>
                        </p:par>
                        <p:par>
                          <p:cTn id="8" fill="hold">
                            <p:stCondLst>
                              <p:cond delay="500"/>
                            </p:stCondLst>
                            <p:childTnLst>
                              <p:par>
                                <p:cTn id="9" presetID="24" presetClass="entr" presetSubtype="0" fill="hold" grpId="0" nodeType="afterEffect">
                                  <p:stCondLst>
                                    <p:cond delay="0"/>
                                  </p:stCondLst>
                                  <p:childTnLst>
                                    <p:set>
                                      <p:cBhvr>
                                        <p:cTn id="10" dur="1" fill="hold">
                                          <p:stCondLst>
                                            <p:cond delay="499"/>
                                          </p:stCondLst>
                                        </p:cTn>
                                        <p:tgtEl>
                                          <p:spTgt spid="389124">
                                            <p:txEl>
                                              <p:charRg st="12" end="38"/>
                                            </p:txEl>
                                          </p:spTgt>
                                        </p:tgtEl>
                                        <p:attrNameLst>
                                          <p:attrName>style.visibility</p:attrName>
                                        </p:attrNameLst>
                                      </p:cBhvr>
                                      <p:to>
                                        <p:strVal val="visible"/>
                                      </p:to>
                                    </p:set>
                                    <p:anim to="" calcmode="lin" valueType="num">
                                      <p:cBhvr>
                                        <p:cTn id="11" dur="1" fill="hold"/>
                                        <p:tgtEl>
                                          <p:spTgt spid="389124">
                                            <p:txEl>
                                              <p:charRg st="12" end="38"/>
                                            </p:txEl>
                                          </p:spTgt>
                                        </p:tgtEl>
                                        <p:attrNameLst>
                                          <p:attrName>style.visibility</p:attrName>
                                        </p:attrNameLst>
                                      </p:cBhvr>
                                    </p:anim>
                                  </p:childTnLst>
                                </p:cTn>
                              </p:par>
                            </p:childTnLst>
                          </p:cTn>
                        </p:par>
                        <p:par>
                          <p:cTn id="12" fill="hold">
                            <p:stCondLst>
                              <p:cond delay="1000"/>
                            </p:stCondLst>
                            <p:childTnLst>
                              <p:par>
                                <p:cTn id="13" presetID="24" presetClass="entr" presetSubtype="0" fill="hold" grpId="0" nodeType="afterEffect">
                                  <p:stCondLst>
                                    <p:cond delay="0"/>
                                  </p:stCondLst>
                                  <p:childTnLst>
                                    <p:set>
                                      <p:cBhvr>
                                        <p:cTn id="14" dur="1" fill="hold">
                                          <p:stCondLst>
                                            <p:cond delay="499"/>
                                          </p:stCondLst>
                                        </p:cTn>
                                        <p:tgtEl>
                                          <p:spTgt spid="389124">
                                            <p:txEl>
                                              <p:charRg st="38" end="97"/>
                                            </p:txEl>
                                          </p:spTgt>
                                        </p:tgtEl>
                                        <p:attrNameLst>
                                          <p:attrName>style.visibility</p:attrName>
                                        </p:attrNameLst>
                                      </p:cBhvr>
                                      <p:to>
                                        <p:strVal val="visible"/>
                                      </p:to>
                                    </p:set>
                                    <p:anim to="" calcmode="lin" valueType="num">
                                      <p:cBhvr>
                                        <p:cTn id="15" dur="1" fill="hold"/>
                                        <p:tgtEl>
                                          <p:spTgt spid="389124">
                                            <p:txEl>
                                              <p:charRg st="38" end="97"/>
                                            </p:txEl>
                                          </p:spTgt>
                                        </p:tgtEl>
                                        <p:attrNameLst>
                                          <p:attrName>style.visibility</p:attrName>
                                        </p:attrNameLst>
                                      </p:cBhvr>
                                    </p:anim>
                                  </p:childTnLst>
                                </p:cTn>
                              </p:par>
                            </p:childTnLst>
                          </p:cTn>
                        </p:par>
                        <p:par>
                          <p:cTn id="16" fill="hold">
                            <p:stCondLst>
                              <p:cond delay="1500"/>
                            </p:stCondLst>
                            <p:childTnLst>
                              <p:par>
                                <p:cTn id="17" presetID="24" presetClass="entr" presetSubtype="0" fill="hold" grpId="0" nodeType="afterEffect">
                                  <p:stCondLst>
                                    <p:cond delay="0"/>
                                  </p:stCondLst>
                                  <p:childTnLst>
                                    <p:set>
                                      <p:cBhvr>
                                        <p:cTn id="18" dur="1" fill="hold">
                                          <p:stCondLst>
                                            <p:cond delay="499"/>
                                          </p:stCondLst>
                                        </p:cTn>
                                        <p:tgtEl>
                                          <p:spTgt spid="389124">
                                            <p:txEl>
                                              <p:charRg st="97" end="128"/>
                                            </p:txEl>
                                          </p:spTgt>
                                        </p:tgtEl>
                                        <p:attrNameLst>
                                          <p:attrName>style.visibility</p:attrName>
                                        </p:attrNameLst>
                                      </p:cBhvr>
                                      <p:to>
                                        <p:strVal val="visible"/>
                                      </p:to>
                                    </p:set>
                                    <p:anim to="" calcmode="lin" valueType="num">
                                      <p:cBhvr>
                                        <p:cTn id="19" dur="1" fill="hold"/>
                                        <p:tgtEl>
                                          <p:spTgt spid="389124">
                                            <p:txEl>
                                              <p:charRg st="97" end="128"/>
                                            </p:txEl>
                                          </p:spTgt>
                                        </p:tgtEl>
                                        <p:attrNameLst>
                                          <p:attrName>style.visibility</p:attrName>
                                        </p:attrNameLst>
                                      </p:cBhvr>
                                    </p:anim>
                                  </p:childTnLst>
                                </p:cTn>
                              </p:par>
                            </p:childTnLst>
                          </p:cTn>
                        </p:par>
                        <p:par>
                          <p:cTn id="20" fill="hold">
                            <p:stCondLst>
                              <p:cond delay="2000"/>
                            </p:stCondLst>
                            <p:childTnLst>
                              <p:par>
                                <p:cTn id="21" presetID="24" presetClass="entr" presetSubtype="0" fill="hold" grpId="0" nodeType="afterEffect">
                                  <p:stCondLst>
                                    <p:cond delay="0"/>
                                  </p:stCondLst>
                                  <p:childTnLst>
                                    <p:set>
                                      <p:cBhvr>
                                        <p:cTn id="22" dur="1" fill="hold">
                                          <p:stCondLst>
                                            <p:cond delay="499"/>
                                          </p:stCondLst>
                                        </p:cTn>
                                        <p:tgtEl>
                                          <p:spTgt spid="389124">
                                            <p:txEl>
                                              <p:charRg st="128" end="187"/>
                                            </p:txEl>
                                          </p:spTgt>
                                        </p:tgtEl>
                                        <p:attrNameLst>
                                          <p:attrName>style.visibility</p:attrName>
                                        </p:attrNameLst>
                                      </p:cBhvr>
                                      <p:to>
                                        <p:strVal val="visible"/>
                                      </p:to>
                                    </p:set>
                                    <p:anim to="" calcmode="lin" valueType="num">
                                      <p:cBhvr>
                                        <p:cTn id="23" dur="1" fill="hold"/>
                                        <p:tgtEl>
                                          <p:spTgt spid="389124">
                                            <p:txEl>
                                              <p:charRg st="128" end="187"/>
                                            </p:txEl>
                                          </p:spTgt>
                                        </p:tgtEl>
                                        <p:attrNameLst>
                                          <p:attrName>style.visibility</p:attrName>
                                        </p:attrNameLst>
                                      </p:cBhvr>
                                    </p:anim>
                                  </p:childTnLst>
                                </p:cTn>
                              </p:par>
                            </p:childTnLst>
                          </p:cTn>
                        </p:par>
                        <p:par>
                          <p:cTn id="24" fill="hold">
                            <p:stCondLst>
                              <p:cond delay="2500"/>
                            </p:stCondLst>
                            <p:childTnLst>
                              <p:par>
                                <p:cTn id="25" presetID="24" presetClass="entr" presetSubtype="0" fill="hold" grpId="0" nodeType="afterEffect">
                                  <p:stCondLst>
                                    <p:cond delay="0"/>
                                  </p:stCondLst>
                                  <p:childTnLst>
                                    <p:set>
                                      <p:cBhvr>
                                        <p:cTn id="26" dur="1" fill="hold">
                                          <p:stCondLst>
                                            <p:cond delay="499"/>
                                          </p:stCondLst>
                                        </p:cTn>
                                        <p:tgtEl>
                                          <p:spTgt spid="389124">
                                            <p:txEl>
                                              <p:charRg st="187" end="216"/>
                                            </p:txEl>
                                          </p:spTgt>
                                        </p:tgtEl>
                                        <p:attrNameLst>
                                          <p:attrName>style.visibility</p:attrName>
                                        </p:attrNameLst>
                                      </p:cBhvr>
                                      <p:to>
                                        <p:strVal val="visible"/>
                                      </p:to>
                                    </p:set>
                                    <p:anim to="" calcmode="lin" valueType="num">
                                      <p:cBhvr>
                                        <p:cTn id="27" dur="1" fill="hold"/>
                                        <p:tgtEl>
                                          <p:spTgt spid="389124">
                                            <p:txEl>
                                              <p:charRg st="187" end="216"/>
                                            </p:txEl>
                                          </p:spTgt>
                                        </p:tgtEl>
                                        <p:attrNameLst>
                                          <p:attrName>style.visibility</p:attrName>
                                        </p:attrNameLst>
                                      </p:cBhvr>
                                    </p:anim>
                                  </p:childTnLst>
                                </p:cTn>
                              </p:par>
                            </p:childTnLst>
                          </p:cTn>
                        </p:par>
                        <p:par>
                          <p:cTn id="28" fill="hold">
                            <p:stCondLst>
                              <p:cond delay="3000"/>
                            </p:stCondLst>
                            <p:childTnLst>
                              <p:par>
                                <p:cTn id="29" presetID="24" presetClass="entr" presetSubtype="0" fill="hold" grpId="0" nodeType="afterEffect">
                                  <p:stCondLst>
                                    <p:cond delay="0"/>
                                  </p:stCondLst>
                                  <p:childTnLst>
                                    <p:set>
                                      <p:cBhvr>
                                        <p:cTn id="30" dur="1" fill="hold">
                                          <p:stCondLst>
                                            <p:cond delay="499"/>
                                          </p:stCondLst>
                                        </p:cTn>
                                        <p:tgtEl>
                                          <p:spTgt spid="389124">
                                            <p:txEl>
                                              <p:charRg st="216" end="238"/>
                                            </p:txEl>
                                          </p:spTgt>
                                        </p:tgtEl>
                                        <p:attrNameLst>
                                          <p:attrName>style.visibility</p:attrName>
                                        </p:attrNameLst>
                                      </p:cBhvr>
                                      <p:to>
                                        <p:strVal val="visible"/>
                                      </p:to>
                                    </p:set>
                                    <p:anim to="" calcmode="lin" valueType="num">
                                      <p:cBhvr>
                                        <p:cTn id="31" dur="1" fill="hold"/>
                                        <p:tgtEl>
                                          <p:spTgt spid="389124">
                                            <p:txEl>
                                              <p:charRg st="216" end="238"/>
                                            </p:txEl>
                                          </p:spTgt>
                                        </p:tgtEl>
                                        <p:attrNameLst>
                                          <p:attrName>style.visibility</p:attrName>
                                        </p:attrNameLst>
                                      </p:cBhvr>
                                    </p:anim>
                                  </p:childTnLst>
                                </p:cTn>
                              </p:par>
                            </p:childTnLst>
                          </p:cTn>
                        </p:par>
                        <p:par>
                          <p:cTn id="32" fill="hold">
                            <p:stCondLst>
                              <p:cond delay="3500"/>
                            </p:stCondLst>
                            <p:childTnLst>
                              <p:par>
                                <p:cTn id="33" presetID="24" presetClass="entr" presetSubtype="0" fill="hold" grpId="0" nodeType="afterEffect">
                                  <p:stCondLst>
                                    <p:cond delay="0"/>
                                  </p:stCondLst>
                                  <p:childTnLst>
                                    <p:set>
                                      <p:cBhvr>
                                        <p:cTn id="34" dur="1" fill="hold">
                                          <p:stCondLst>
                                            <p:cond delay="499"/>
                                          </p:stCondLst>
                                        </p:cTn>
                                        <p:tgtEl>
                                          <p:spTgt spid="389124">
                                            <p:txEl>
                                              <p:charRg st="238" end="260"/>
                                            </p:txEl>
                                          </p:spTgt>
                                        </p:tgtEl>
                                        <p:attrNameLst>
                                          <p:attrName>style.visibility</p:attrName>
                                        </p:attrNameLst>
                                      </p:cBhvr>
                                      <p:to>
                                        <p:strVal val="visible"/>
                                      </p:to>
                                    </p:set>
                                    <p:anim to="" calcmode="lin" valueType="num">
                                      <p:cBhvr>
                                        <p:cTn id="35" dur="1" fill="hold"/>
                                        <p:tgtEl>
                                          <p:spTgt spid="389124">
                                            <p:txEl>
                                              <p:charRg st="238" end="260"/>
                                            </p:txEl>
                                          </p:spTgt>
                                        </p:tgtEl>
                                        <p:attrNameLst>
                                          <p:attrName>style.visibility</p:attrName>
                                        </p:attrNameLst>
                                      </p:cBhvr>
                                    </p:anim>
                                  </p:childTnLst>
                                </p:cTn>
                              </p:par>
                            </p:childTnLst>
                          </p:cTn>
                        </p:par>
                        <p:par>
                          <p:cTn id="36" fill="hold">
                            <p:stCondLst>
                              <p:cond delay="4000"/>
                            </p:stCondLst>
                            <p:childTnLst>
                              <p:par>
                                <p:cTn id="37" presetID="24" presetClass="entr" presetSubtype="0" fill="hold" grpId="0" nodeType="afterEffect">
                                  <p:stCondLst>
                                    <p:cond delay="0"/>
                                  </p:stCondLst>
                                  <p:childTnLst>
                                    <p:set>
                                      <p:cBhvr>
                                        <p:cTn id="38" dur="1" fill="hold">
                                          <p:stCondLst>
                                            <p:cond delay="499"/>
                                          </p:stCondLst>
                                        </p:cTn>
                                        <p:tgtEl>
                                          <p:spTgt spid="389124">
                                            <p:txEl>
                                              <p:charRg st="260" end="287"/>
                                            </p:txEl>
                                          </p:spTgt>
                                        </p:tgtEl>
                                        <p:attrNameLst>
                                          <p:attrName>style.visibility</p:attrName>
                                        </p:attrNameLst>
                                      </p:cBhvr>
                                      <p:to>
                                        <p:strVal val="visible"/>
                                      </p:to>
                                    </p:set>
                                    <p:anim to="" calcmode="lin" valueType="num">
                                      <p:cBhvr>
                                        <p:cTn id="39" dur="1" fill="hold"/>
                                        <p:tgtEl>
                                          <p:spTgt spid="389124">
                                            <p:txEl>
                                              <p:charRg st="260" end="287"/>
                                            </p:txEl>
                                          </p:spTgt>
                                        </p:tgtEl>
                                        <p:attrNameLst>
                                          <p:attrName>style.visibility</p:attrName>
                                        </p:attrNameLst>
                                      </p:cBhvr>
                                    </p:anim>
                                  </p:childTnLst>
                                </p:cTn>
                              </p:par>
                            </p:childTnLst>
                          </p:cTn>
                        </p:par>
                        <p:par>
                          <p:cTn id="40" fill="hold">
                            <p:stCondLst>
                              <p:cond delay="4500"/>
                            </p:stCondLst>
                            <p:childTnLst>
                              <p:par>
                                <p:cTn id="41" presetID="24" presetClass="entr" presetSubtype="0" fill="hold" grpId="0" nodeType="afterEffect">
                                  <p:stCondLst>
                                    <p:cond delay="0"/>
                                  </p:stCondLst>
                                  <p:childTnLst>
                                    <p:set>
                                      <p:cBhvr>
                                        <p:cTn id="42" dur="1" fill="hold">
                                          <p:stCondLst>
                                            <p:cond delay="499"/>
                                          </p:stCondLst>
                                        </p:cTn>
                                        <p:tgtEl>
                                          <p:spTgt spid="389124">
                                            <p:txEl>
                                              <p:charRg st="287" end="310"/>
                                            </p:txEl>
                                          </p:spTgt>
                                        </p:tgtEl>
                                        <p:attrNameLst>
                                          <p:attrName>style.visibility</p:attrName>
                                        </p:attrNameLst>
                                      </p:cBhvr>
                                      <p:to>
                                        <p:strVal val="visible"/>
                                      </p:to>
                                    </p:set>
                                    <p:anim to="" calcmode="lin" valueType="num">
                                      <p:cBhvr>
                                        <p:cTn id="43" dur="1" fill="hold"/>
                                        <p:tgtEl>
                                          <p:spTgt spid="389124">
                                            <p:txEl>
                                              <p:charRg st="287" end="310"/>
                                            </p:txEl>
                                          </p:spTgt>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24" grpId="0" advAuto="100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6" name="Slide Number Placeholder 3"/>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390148" name="Rectangle 4"/>
          <p:cNvSpPr/>
          <p:nvPr/>
        </p:nvSpPr>
        <p:spPr>
          <a:xfrm>
            <a:off x="179388" y="1125538"/>
            <a:ext cx="8420100" cy="6172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eaLnBrk="1" hangingPunct="1">
              <a:lnSpc>
                <a:spcPct val="80000"/>
              </a:lnSpc>
            </a:pPr>
            <a:endParaRPr lang="zh-CN" altLang="en-US" sz="2000" dirty="0"/>
          </a:p>
          <a:p>
            <a:pPr marL="342900" lvl="0" indent="-342900" eaLnBrk="1" hangingPunct="1">
              <a:buNone/>
            </a:pPr>
            <a:r>
              <a:rPr lang="zh-CN" altLang="en-US" sz="2000" dirty="0"/>
              <a:t>例</a:t>
            </a:r>
            <a:r>
              <a:rPr lang="en-US" altLang="zh-CN" sz="2000" dirty="0"/>
              <a:t>40</a:t>
            </a:r>
            <a:r>
              <a:rPr lang="zh-CN" altLang="en-US" sz="2000" dirty="0"/>
              <a:t>、将闲置的机器一台，向其他单位投资。原值</a:t>
            </a:r>
            <a:r>
              <a:rPr lang="en-US" altLang="zh-CN" sz="2000" dirty="0"/>
              <a:t>60</a:t>
            </a:r>
            <a:r>
              <a:rPr lang="zh-CN" altLang="en-US" sz="2000" dirty="0"/>
              <a:t>，</a:t>
            </a:r>
            <a:r>
              <a:rPr lang="en-US" altLang="zh-CN" sz="2000" dirty="0"/>
              <a:t>000</a:t>
            </a:r>
            <a:r>
              <a:rPr lang="zh-CN" altLang="en-US" sz="2000" dirty="0"/>
              <a:t>元，已提折旧</a:t>
            </a:r>
            <a:r>
              <a:rPr lang="en-US" altLang="zh-CN" sz="2000" dirty="0"/>
              <a:t>20</a:t>
            </a:r>
            <a:r>
              <a:rPr lang="zh-CN" altLang="en-US" sz="2000" dirty="0"/>
              <a:t>，</a:t>
            </a:r>
            <a:r>
              <a:rPr lang="en-US" altLang="zh-CN" sz="2000" dirty="0"/>
              <a:t>000</a:t>
            </a:r>
            <a:r>
              <a:rPr lang="zh-CN" altLang="en-US" sz="2000" dirty="0"/>
              <a:t>元。</a:t>
            </a:r>
            <a:endParaRPr lang="zh-CN" altLang="en-US" sz="2000" dirty="0"/>
          </a:p>
          <a:p>
            <a:pPr marL="342900" lvl="0" indent="-342900" eaLnBrk="1" hangingPunct="1">
              <a:buNone/>
            </a:pPr>
            <a:r>
              <a:rPr lang="zh-CN" altLang="en-US" sz="2000" dirty="0"/>
              <a:t>		</a:t>
            </a:r>
            <a:r>
              <a:rPr lang="en-US" altLang="zh-CN" sz="2000" dirty="0"/>
              <a:t>(40)-1</a:t>
            </a:r>
            <a:r>
              <a:rPr lang="zh-CN" altLang="en-US" sz="2000" dirty="0"/>
              <a:t>借：固定资产清理</a:t>
            </a:r>
            <a:r>
              <a:rPr lang="en-US" altLang="zh-CN" sz="2000" dirty="0"/>
              <a:t>		40</a:t>
            </a:r>
            <a:r>
              <a:rPr lang="zh-CN" altLang="en-US" sz="2000" dirty="0"/>
              <a:t>，</a:t>
            </a:r>
            <a:r>
              <a:rPr lang="en-US" altLang="zh-CN" sz="2000" dirty="0"/>
              <a:t>000.00.</a:t>
            </a:r>
            <a:endParaRPr lang="en-US" altLang="zh-CN" sz="2000" dirty="0"/>
          </a:p>
          <a:p>
            <a:pPr marL="342900" lvl="0" indent="-342900" eaLnBrk="1" hangingPunct="1">
              <a:buNone/>
            </a:pPr>
            <a:r>
              <a:rPr lang="en-US" altLang="zh-CN" sz="2000" dirty="0"/>
              <a:t>		               </a:t>
            </a:r>
            <a:r>
              <a:rPr lang="zh-CN" altLang="en-US" sz="2000" dirty="0"/>
              <a:t>累计折旧			</a:t>
            </a:r>
            <a:r>
              <a:rPr lang="en-US" altLang="zh-CN" sz="2000" dirty="0"/>
              <a:t>20</a:t>
            </a:r>
            <a:r>
              <a:rPr lang="zh-CN" altLang="en-US" sz="2000" dirty="0"/>
              <a:t>，</a:t>
            </a:r>
            <a:r>
              <a:rPr lang="en-US" altLang="zh-CN" sz="2000" dirty="0"/>
              <a:t>000.00.</a:t>
            </a:r>
            <a:endParaRPr lang="en-US" altLang="zh-CN" sz="2000" dirty="0"/>
          </a:p>
          <a:p>
            <a:pPr marL="342900" lvl="0" indent="-342900" eaLnBrk="1" hangingPunct="1">
              <a:buNone/>
            </a:pPr>
            <a:r>
              <a:rPr lang="zh-CN" altLang="en-US" sz="2000" dirty="0"/>
              <a:t>                            贷：固定资产</a:t>
            </a:r>
            <a:r>
              <a:rPr lang="en-US" altLang="zh-CN" sz="2000" dirty="0"/>
              <a:t>		60</a:t>
            </a:r>
            <a:r>
              <a:rPr lang="zh-CN" altLang="en-US" sz="2000" dirty="0"/>
              <a:t>，</a:t>
            </a:r>
            <a:r>
              <a:rPr lang="en-US" altLang="zh-CN" sz="2000" dirty="0"/>
              <a:t>000.00</a:t>
            </a:r>
            <a:endParaRPr lang="en-US" altLang="zh-CN" sz="2000" dirty="0"/>
          </a:p>
          <a:p>
            <a:pPr marL="342900" lvl="0" indent="-342900" eaLnBrk="1" hangingPunct="1">
              <a:buNone/>
            </a:pPr>
            <a:r>
              <a:rPr lang="en-US" altLang="zh-CN" sz="2000" dirty="0"/>
              <a:t>	         (40)-2</a:t>
            </a:r>
            <a:r>
              <a:rPr lang="zh-CN" altLang="en-US" sz="2000" dirty="0"/>
              <a:t>借：长期股权投资              </a:t>
            </a:r>
            <a:r>
              <a:rPr lang="en-US" altLang="zh-CN" sz="2000" dirty="0"/>
              <a:t>40</a:t>
            </a:r>
            <a:r>
              <a:rPr lang="zh-CN" altLang="en-US" sz="2000" dirty="0"/>
              <a:t>，</a:t>
            </a:r>
            <a:r>
              <a:rPr lang="en-US" altLang="zh-CN" sz="2000" dirty="0"/>
              <a:t>000.00.</a:t>
            </a:r>
            <a:endParaRPr lang="en-US" altLang="zh-CN" sz="2000" dirty="0"/>
          </a:p>
          <a:p>
            <a:pPr marL="342900" lvl="0" indent="-342900" eaLnBrk="1" hangingPunct="1">
              <a:buNone/>
            </a:pPr>
            <a:r>
              <a:rPr lang="en-US" altLang="zh-CN" sz="2000" dirty="0"/>
              <a:t>		            </a:t>
            </a:r>
            <a:r>
              <a:rPr lang="zh-CN" altLang="en-US" sz="2000" dirty="0"/>
              <a:t>贷：固定资产清理</a:t>
            </a:r>
            <a:r>
              <a:rPr lang="en-US" altLang="zh-CN" sz="2000" dirty="0"/>
              <a:t>		40</a:t>
            </a:r>
            <a:r>
              <a:rPr lang="zh-CN" altLang="en-US" sz="2000" dirty="0"/>
              <a:t>，</a:t>
            </a:r>
            <a:r>
              <a:rPr lang="en-US" altLang="zh-CN" sz="2000" dirty="0"/>
              <a:t>000.00</a:t>
            </a:r>
            <a:endParaRPr lang="en-US" altLang="zh-CN" sz="2000" dirty="0"/>
          </a:p>
          <a:p>
            <a:pPr marL="342900" lvl="0" indent="-342900" eaLnBrk="1" hangingPunct="1">
              <a:buNone/>
            </a:pPr>
            <a:endParaRPr lang="en-US" altLang="zh-CN" sz="2000" dirty="0"/>
          </a:p>
          <a:p>
            <a:pPr marL="342900" lvl="0" indent="-342900" eaLnBrk="1" hangingPunct="1">
              <a:lnSpc>
                <a:spcPct val="80000"/>
              </a:lnSpc>
              <a:buNone/>
            </a:pPr>
            <a:r>
              <a:rPr lang="zh-CN" altLang="en-US" sz="2000" dirty="0"/>
              <a:t>例</a:t>
            </a:r>
            <a:r>
              <a:rPr lang="en-US" altLang="zh-CN" sz="2000" dirty="0"/>
              <a:t>41</a:t>
            </a:r>
            <a:r>
              <a:rPr lang="zh-CN" altLang="en-US" sz="2000" dirty="0"/>
              <a:t>、企业购入面值</a:t>
            </a:r>
            <a:r>
              <a:rPr lang="en-US" altLang="zh-CN" sz="2000" dirty="0"/>
              <a:t>1000</a:t>
            </a:r>
            <a:r>
              <a:rPr lang="zh-CN" altLang="en-US" sz="2000" dirty="0"/>
              <a:t>元的一年期债券</a:t>
            </a:r>
            <a:r>
              <a:rPr lang="en-US" altLang="zh-CN" sz="2000" dirty="0"/>
              <a:t>10</a:t>
            </a:r>
            <a:r>
              <a:rPr lang="zh-CN" altLang="en-US" sz="2000" dirty="0"/>
              <a:t>张，年利率</a:t>
            </a:r>
            <a:r>
              <a:rPr lang="en-US" altLang="zh-CN" sz="2000" dirty="0"/>
              <a:t>5%</a:t>
            </a:r>
            <a:r>
              <a:rPr lang="zh-CN" altLang="en-US" sz="2000" dirty="0"/>
              <a:t>，以银行存款支付。</a:t>
            </a:r>
            <a:endParaRPr lang="zh-CN" altLang="en-US" sz="2000" dirty="0"/>
          </a:p>
          <a:p>
            <a:pPr marL="342900" lvl="0" indent="-342900" eaLnBrk="1" hangingPunct="1">
              <a:lnSpc>
                <a:spcPct val="80000"/>
              </a:lnSpc>
              <a:buNone/>
            </a:pPr>
            <a:r>
              <a:rPr lang="zh-CN" altLang="en-US" sz="2000" dirty="0"/>
              <a:t>		</a:t>
            </a:r>
            <a:r>
              <a:rPr lang="en-US" altLang="zh-CN" sz="2000" dirty="0"/>
              <a:t>(41)</a:t>
            </a:r>
            <a:r>
              <a:rPr lang="zh-CN" altLang="en-US" sz="2000" dirty="0"/>
              <a:t>借：交易性金融资产</a:t>
            </a:r>
            <a:r>
              <a:rPr lang="en-US" altLang="zh-CN" sz="2000" dirty="0"/>
              <a:t>		10</a:t>
            </a:r>
            <a:r>
              <a:rPr lang="zh-CN" altLang="en-US" sz="2000" dirty="0"/>
              <a:t>，</a:t>
            </a:r>
            <a:r>
              <a:rPr lang="en-US" altLang="zh-CN" sz="2000" dirty="0"/>
              <a:t>000.00.</a:t>
            </a:r>
            <a:endParaRPr lang="en-US" altLang="zh-CN" sz="2000" dirty="0"/>
          </a:p>
          <a:p>
            <a:pPr marL="342900" lvl="0" indent="-342900" eaLnBrk="1" hangingPunct="1">
              <a:lnSpc>
                <a:spcPct val="80000"/>
              </a:lnSpc>
              <a:buNone/>
            </a:pPr>
            <a:r>
              <a:rPr lang="en-US" altLang="zh-CN" sz="2000" dirty="0"/>
              <a:t>			</a:t>
            </a:r>
            <a:r>
              <a:rPr lang="zh-CN" altLang="en-US" sz="2000" dirty="0"/>
              <a:t>贷：银行存款			</a:t>
            </a:r>
            <a:r>
              <a:rPr lang="en-US" altLang="zh-CN" sz="2000" dirty="0"/>
              <a:t>10</a:t>
            </a:r>
            <a:r>
              <a:rPr lang="zh-CN" altLang="en-US" sz="2000" dirty="0"/>
              <a:t>，</a:t>
            </a:r>
            <a:r>
              <a:rPr lang="en-US" altLang="zh-CN" sz="2000" dirty="0"/>
              <a:t>000.00.</a:t>
            </a:r>
            <a:endParaRPr lang="en-US" altLang="zh-CN" sz="2000" dirty="0"/>
          </a:p>
          <a:p>
            <a:pPr marL="342900" lvl="0" indent="-342900" eaLnBrk="1" hangingPunct="1">
              <a:buNone/>
            </a:pPr>
            <a:endParaRPr lang="en-US" altLang="zh-CN" sz="2000" dirty="0"/>
          </a:p>
          <a:p>
            <a:pPr marL="342900" lvl="0" indent="-342900" eaLnBrk="1" hangingPunct="1">
              <a:lnSpc>
                <a:spcPct val="80000"/>
              </a:lnSpc>
              <a:buNone/>
            </a:pPr>
            <a:r>
              <a:rPr lang="zh-CN" altLang="en-US" sz="2000" dirty="0"/>
              <a:t>例</a:t>
            </a:r>
            <a:r>
              <a:rPr lang="en-US" altLang="zh-CN" sz="2000" dirty="0"/>
              <a:t>42</a:t>
            </a:r>
            <a:r>
              <a:rPr lang="zh-CN" altLang="en-US" sz="2000" dirty="0"/>
              <a:t>、以现金购入医药用品</a:t>
            </a:r>
            <a:r>
              <a:rPr lang="en-US" altLang="zh-CN" sz="2000" dirty="0"/>
              <a:t>600</a:t>
            </a:r>
            <a:r>
              <a:rPr lang="zh-CN" altLang="en-US" sz="2000" dirty="0"/>
              <a:t>元，支付职工困难补助费</a:t>
            </a:r>
            <a:r>
              <a:rPr lang="en-US" altLang="zh-CN" sz="2000" dirty="0"/>
              <a:t>400</a:t>
            </a:r>
            <a:r>
              <a:rPr lang="zh-CN" altLang="en-US" sz="2000" dirty="0"/>
              <a:t>元。</a:t>
            </a:r>
            <a:endParaRPr lang="zh-CN" altLang="en-US" sz="2000" dirty="0"/>
          </a:p>
          <a:p>
            <a:pPr marL="342900" lvl="0" indent="-342900" eaLnBrk="1" hangingPunct="1">
              <a:lnSpc>
                <a:spcPct val="80000"/>
              </a:lnSpc>
              <a:buNone/>
            </a:pPr>
            <a:r>
              <a:rPr lang="zh-CN" altLang="en-US" sz="2000" dirty="0"/>
              <a:t>		</a:t>
            </a:r>
            <a:r>
              <a:rPr lang="en-US" altLang="zh-CN" sz="2000" dirty="0"/>
              <a:t>(41)</a:t>
            </a:r>
            <a:r>
              <a:rPr lang="zh-CN" altLang="en-US" sz="2000" dirty="0"/>
              <a:t>借：应付职工薪酬			</a:t>
            </a:r>
            <a:r>
              <a:rPr lang="en-US" altLang="zh-CN" sz="2000" dirty="0"/>
              <a:t>1</a:t>
            </a:r>
            <a:r>
              <a:rPr lang="zh-CN" altLang="en-US" sz="2000" dirty="0"/>
              <a:t>，</a:t>
            </a:r>
            <a:r>
              <a:rPr lang="en-US" altLang="zh-CN" sz="2000" dirty="0"/>
              <a:t>000.00.</a:t>
            </a:r>
            <a:endParaRPr lang="en-US" altLang="zh-CN" sz="2000" dirty="0"/>
          </a:p>
          <a:p>
            <a:pPr marL="342900" lvl="0" indent="-342900" eaLnBrk="1" hangingPunct="1">
              <a:lnSpc>
                <a:spcPct val="80000"/>
              </a:lnSpc>
              <a:buNone/>
            </a:pPr>
            <a:r>
              <a:rPr lang="en-US" altLang="zh-CN" sz="2000" dirty="0"/>
              <a:t>			</a:t>
            </a:r>
            <a:r>
              <a:rPr lang="zh-CN" altLang="en-US" sz="2000" dirty="0"/>
              <a:t>贷：库存现金			</a:t>
            </a:r>
            <a:r>
              <a:rPr lang="en-US" altLang="zh-CN" sz="2000" dirty="0"/>
              <a:t>1</a:t>
            </a:r>
            <a:r>
              <a:rPr lang="zh-CN" altLang="en-US" sz="2000" dirty="0"/>
              <a:t>，</a:t>
            </a:r>
            <a:r>
              <a:rPr lang="en-US" altLang="zh-CN" sz="2000" dirty="0"/>
              <a:t>000.00.</a:t>
            </a:r>
            <a:endParaRPr lang="en-US" altLang="zh-CN" sz="2000" dirty="0"/>
          </a:p>
          <a:p>
            <a:pPr marL="342900" lvl="0" indent="-342900" eaLnBrk="1" hangingPunct="1">
              <a:buNone/>
            </a:pPr>
            <a:endParaRPr lang="en-US" altLang="zh-CN" sz="2000" dirty="0"/>
          </a:p>
          <a:p>
            <a:pPr marL="342900" lvl="0" indent="-342900" eaLnBrk="1" hangingPunct="1">
              <a:buNone/>
            </a:pPr>
            <a:endParaRPr lang="en-US" altLang="zh-CN" sz="2000" dirty="0"/>
          </a:p>
          <a:p>
            <a:pPr marL="342900" lvl="0" indent="-342900" eaLnBrk="1" hangingPunct="1">
              <a:buNone/>
            </a:pPr>
            <a:endParaRPr lang="zh-CN" altLang="en-US" sz="20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390148">
                                            <p:txEl>
                                              <p:charRg st="1" end="45"/>
                                            </p:txEl>
                                          </p:spTgt>
                                        </p:tgtEl>
                                        <p:attrNameLst>
                                          <p:attrName>style.visibility</p:attrName>
                                        </p:attrNameLst>
                                      </p:cBhvr>
                                      <p:to>
                                        <p:strVal val="visible"/>
                                      </p:to>
                                    </p:set>
                                    <p:animEffect transition="in" filter="slide(fromRight)">
                                      <p:cBhvr>
                                        <p:cTn id="7" dur="500"/>
                                        <p:tgtEl>
                                          <p:spTgt spid="390148">
                                            <p:txEl>
                                              <p:charRg st="1" end="45"/>
                                            </p:txEl>
                                          </p:spTgt>
                                        </p:tgtEl>
                                      </p:cBhvr>
                                    </p:animEffect>
                                  </p:childTnLst>
                                </p:cTn>
                              </p:par>
                            </p:childTnLst>
                          </p:cTn>
                        </p:par>
                        <p:par>
                          <p:cTn id="8" fill="hold">
                            <p:stCondLst>
                              <p:cond delay="500"/>
                            </p:stCondLst>
                            <p:childTnLst>
                              <p:par>
                                <p:cTn id="9" presetID="12" presetClass="entr" presetSubtype="2" fill="hold" grpId="0" nodeType="afterEffect">
                                  <p:stCondLst>
                                    <p:cond delay="0"/>
                                  </p:stCondLst>
                                  <p:childTnLst>
                                    <p:set>
                                      <p:cBhvr>
                                        <p:cTn id="10" dur="1" fill="hold">
                                          <p:stCondLst>
                                            <p:cond delay="0"/>
                                          </p:stCondLst>
                                        </p:cTn>
                                        <p:tgtEl>
                                          <p:spTgt spid="390148">
                                            <p:txEl>
                                              <p:charRg st="45" end="74"/>
                                            </p:txEl>
                                          </p:spTgt>
                                        </p:tgtEl>
                                        <p:attrNameLst>
                                          <p:attrName>style.visibility</p:attrName>
                                        </p:attrNameLst>
                                      </p:cBhvr>
                                      <p:to>
                                        <p:strVal val="visible"/>
                                      </p:to>
                                    </p:set>
                                    <p:animEffect transition="in" filter="slide(fromRight)">
                                      <p:cBhvr>
                                        <p:cTn id="11" dur="500"/>
                                        <p:tgtEl>
                                          <p:spTgt spid="390148">
                                            <p:txEl>
                                              <p:charRg st="45" end="74"/>
                                            </p:txEl>
                                          </p:spTgt>
                                        </p:tgtEl>
                                      </p:cBhvr>
                                    </p:animEffect>
                                  </p:childTnLst>
                                </p:cTn>
                              </p:par>
                            </p:childTnLst>
                          </p:cTn>
                        </p:par>
                        <p:par>
                          <p:cTn id="12" fill="hold">
                            <p:stCondLst>
                              <p:cond delay="1000"/>
                            </p:stCondLst>
                            <p:childTnLst>
                              <p:par>
                                <p:cTn id="13" presetID="12" presetClass="entr" presetSubtype="2" fill="hold" grpId="0" nodeType="afterEffect">
                                  <p:stCondLst>
                                    <p:cond delay="0"/>
                                  </p:stCondLst>
                                  <p:childTnLst>
                                    <p:set>
                                      <p:cBhvr>
                                        <p:cTn id="14" dur="1" fill="hold">
                                          <p:stCondLst>
                                            <p:cond delay="0"/>
                                          </p:stCondLst>
                                        </p:cTn>
                                        <p:tgtEl>
                                          <p:spTgt spid="390148">
                                            <p:txEl>
                                              <p:charRg st="74" end="109"/>
                                            </p:txEl>
                                          </p:spTgt>
                                        </p:tgtEl>
                                        <p:attrNameLst>
                                          <p:attrName>style.visibility</p:attrName>
                                        </p:attrNameLst>
                                      </p:cBhvr>
                                      <p:to>
                                        <p:strVal val="visible"/>
                                      </p:to>
                                    </p:set>
                                    <p:animEffect transition="in" filter="slide(fromRight)">
                                      <p:cBhvr>
                                        <p:cTn id="15" dur="500"/>
                                        <p:tgtEl>
                                          <p:spTgt spid="390148">
                                            <p:txEl>
                                              <p:charRg st="74" end="109"/>
                                            </p:txEl>
                                          </p:spTgt>
                                        </p:tgtEl>
                                      </p:cBhvr>
                                    </p:animEffect>
                                  </p:childTnLst>
                                </p:cTn>
                              </p:par>
                            </p:childTnLst>
                          </p:cTn>
                        </p:par>
                        <p:par>
                          <p:cTn id="16" fill="hold">
                            <p:stCondLst>
                              <p:cond delay="1500"/>
                            </p:stCondLst>
                            <p:childTnLst>
                              <p:par>
                                <p:cTn id="17" presetID="12" presetClass="entr" presetSubtype="2" fill="hold" grpId="0" nodeType="afterEffect">
                                  <p:stCondLst>
                                    <p:cond delay="0"/>
                                  </p:stCondLst>
                                  <p:childTnLst>
                                    <p:set>
                                      <p:cBhvr>
                                        <p:cTn id="18" dur="1" fill="hold">
                                          <p:stCondLst>
                                            <p:cond delay="0"/>
                                          </p:stCondLst>
                                        </p:cTn>
                                        <p:tgtEl>
                                          <p:spTgt spid="390148">
                                            <p:txEl>
                                              <p:charRg st="109" end="155"/>
                                            </p:txEl>
                                          </p:spTgt>
                                        </p:tgtEl>
                                        <p:attrNameLst>
                                          <p:attrName>style.visibility</p:attrName>
                                        </p:attrNameLst>
                                      </p:cBhvr>
                                      <p:to>
                                        <p:strVal val="visible"/>
                                      </p:to>
                                    </p:set>
                                    <p:animEffect transition="in" filter="slide(fromRight)">
                                      <p:cBhvr>
                                        <p:cTn id="19" dur="500"/>
                                        <p:tgtEl>
                                          <p:spTgt spid="390148">
                                            <p:txEl>
                                              <p:charRg st="109" end="155"/>
                                            </p:txEl>
                                          </p:spTgt>
                                        </p:tgtEl>
                                      </p:cBhvr>
                                    </p:animEffect>
                                  </p:childTnLst>
                                </p:cTn>
                              </p:par>
                            </p:childTnLst>
                          </p:cTn>
                        </p:par>
                        <p:par>
                          <p:cTn id="20" fill="hold">
                            <p:stCondLst>
                              <p:cond delay="2000"/>
                            </p:stCondLst>
                            <p:childTnLst>
                              <p:par>
                                <p:cTn id="21" presetID="12" presetClass="entr" presetSubtype="2" fill="hold" grpId="0" nodeType="afterEffect">
                                  <p:stCondLst>
                                    <p:cond delay="0"/>
                                  </p:stCondLst>
                                  <p:childTnLst>
                                    <p:set>
                                      <p:cBhvr>
                                        <p:cTn id="22" dur="1" fill="hold">
                                          <p:stCondLst>
                                            <p:cond delay="0"/>
                                          </p:stCondLst>
                                        </p:cTn>
                                        <p:tgtEl>
                                          <p:spTgt spid="390148">
                                            <p:txEl>
                                              <p:charRg st="155" end="204"/>
                                            </p:txEl>
                                          </p:spTgt>
                                        </p:tgtEl>
                                        <p:attrNameLst>
                                          <p:attrName>style.visibility</p:attrName>
                                        </p:attrNameLst>
                                      </p:cBhvr>
                                      <p:to>
                                        <p:strVal val="visible"/>
                                      </p:to>
                                    </p:set>
                                    <p:animEffect transition="in" filter="slide(fromRight)">
                                      <p:cBhvr>
                                        <p:cTn id="23" dur="500"/>
                                        <p:tgtEl>
                                          <p:spTgt spid="390148">
                                            <p:txEl>
                                              <p:charRg st="155" end="204"/>
                                            </p:txEl>
                                          </p:spTgt>
                                        </p:tgtEl>
                                      </p:cBhvr>
                                    </p:animEffect>
                                  </p:childTnLst>
                                </p:cTn>
                              </p:par>
                            </p:childTnLst>
                          </p:cTn>
                        </p:par>
                        <p:par>
                          <p:cTn id="24" fill="hold">
                            <p:stCondLst>
                              <p:cond delay="2500"/>
                            </p:stCondLst>
                            <p:childTnLst>
                              <p:par>
                                <p:cTn id="25" presetID="12" presetClass="entr" presetSubtype="2" fill="hold" grpId="0" nodeType="afterEffect">
                                  <p:stCondLst>
                                    <p:cond delay="0"/>
                                  </p:stCondLst>
                                  <p:childTnLst>
                                    <p:set>
                                      <p:cBhvr>
                                        <p:cTn id="26" dur="1" fill="hold">
                                          <p:stCondLst>
                                            <p:cond delay="0"/>
                                          </p:stCondLst>
                                        </p:cTn>
                                        <p:tgtEl>
                                          <p:spTgt spid="390148">
                                            <p:txEl>
                                              <p:charRg st="204" end="238"/>
                                            </p:txEl>
                                          </p:spTgt>
                                        </p:tgtEl>
                                        <p:attrNameLst>
                                          <p:attrName>style.visibility</p:attrName>
                                        </p:attrNameLst>
                                      </p:cBhvr>
                                      <p:to>
                                        <p:strVal val="visible"/>
                                      </p:to>
                                    </p:set>
                                    <p:animEffect transition="in" filter="slide(fromRight)">
                                      <p:cBhvr>
                                        <p:cTn id="27" dur="500"/>
                                        <p:tgtEl>
                                          <p:spTgt spid="390148">
                                            <p:txEl>
                                              <p:charRg st="204" end="238"/>
                                            </p:txEl>
                                          </p:spTgt>
                                        </p:tgtEl>
                                      </p:cBhvr>
                                    </p:animEffect>
                                  </p:childTnLst>
                                </p:cTn>
                              </p:par>
                            </p:childTnLst>
                          </p:cTn>
                        </p:par>
                        <p:par>
                          <p:cTn id="28" fill="hold">
                            <p:stCondLst>
                              <p:cond delay="3000"/>
                            </p:stCondLst>
                            <p:childTnLst>
                              <p:par>
                                <p:cTn id="29" presetID="12" presetClass="entr" presetSubtype="2" fill="hold" grpId="0" nodeType="afterEffect">
                                  <p:stCondLst>
                                    <p:cond delay="0"/>
                                  </p:stCondLst>
                                  <p:childTnLst>
                                    <p:set>
                                      <p:cBhvr>
                                        <p:cTn id="30" dur="1" fill="hold">
                                          <p:stCondLst>
                                            <p:cond delay="0"/>
                                          </p:stCondLst>
                                        </p:cTn>
                                        <p:tgtEl>
                                          <p:spTgt spid="390148">
                                            <p:txEl>
                                              <p:charRg st="239" end="279"/>
                                            </p:txEl>
                                          </p:spTgt>
                                        </p:tgtEl>
                                        <p:attrNameLst>
                                          <p:attrName>style.visibility</p:attrName>
                                        </p:attrNameLst>
                                      </p:cBhvr>
                                      <p:to>
                                        <p:strVal val="visible"/>
                                      </p:to>
                                    </p:set>
                                    <p:animEffect transition="in" filter="slide(fromRight)">
                                      <p:cBhvr>
                                        <p:cTn id="31" dur="500"/>
                                        <p:tgtEl>
                                          <p:spTgt spid="390148">
                                            <p:txEl>
                                              <p:charRg st="239" end="279"/>
                                            </p:txEl>
                                          </p:spTgt>
                                        </p:tgtEl>
                                      </p:cBhvr>
                                    </p:animEffect>
                                  </p:childTnLst>
                                </p:cTn>
                              </p:par>
                            </p:childTnLst>
                          </p:cTn>
                        </p:par>
                        <p:par>
                          <p:cTn id="32" fill="hold">
                            <p:stCondLst>
                              <p:cond delay="3500"/>
                            </p:stCondLst>
                            <p:childTnLst>
                              <p:par>
                                <p:cTn id="33" presetID="12" presetClass="entr" presetSubtype="2" fill="hold" grpId="0" nodeType="afterEffect">
                                  <p:stCondLst>
                                    <p:cond delay="0"/>
                                  </p:stCondLst>
                                  <p:childTnLst>
                                    <p:set>
                                      <p:cBhvr>
                                        <p:cTn id="34" dur="1" fill="hold">
                                          <p:stCondLst>
                                            <p:cond delay="0"/>
                                          </p:stCondLst>
                                        </p:cTn>
                                        <p:tgtEl>
                                          <p:spTgt spid="390148">
                                            <p:txEl>
                                              <p:charRg st="279" end="307"/>
                                            </p:txEl>
                                          </p:spTgt>
                                        </p:tgtEl>
                                        <p:attrNameLst>
                                          <p:attrName>style.visibility</p:attrName>
                                        </p:attrNameLst>
                                      </p:cBhvr>
                                      <p:to>
                                        <p:strVal val="visible"/>
                                      </p:to>
                                    </p:set>
                                    <p:animEffect transition="in" filter="slide(fromRight)">
                                      <p:cBhvr>
                                        <p:cTn id="35" dur="500"/>
                                        <p:tgtEl>
                                          <p:spTgt spid="390148">
                                            <p:txEl>
                                              <p:charRg st="279" end="307"/>
                                            </p:txEl>
                                          </p:spTgt>
                                        </p:tgtEl>
                                      </p:cBhvr>
                                    </p:animEffect>
                                  </p:childTnLst>
                                </p:cTn>
                              </p:par>
                            </p:childTnLst>
                          </p:cTn>
                        </p:par>
                        <p:par>
                          <p:cTn id="36" fill="hold">
                            <p:stCondLst>
                              <p:cond delay="4000"/>
                            </p:stCondLst>
                            <p:childTnLst>
                              <p:par>
                                <p:cTn id="37" presetID="12" presetClass="entr" presetSubtype="2" fill="hold" grpId="0" nodeType="afterEffect">
                                  <p:stCondLst>
                                    <p:cond delay="0"/>
                                  </p:stCondLst>
                                  <p:childTnLst>
                                    <p:set>
                                      <p:cBhvr>
                                        <p:cTn id="38" dur="1" fill="hold">
                                          <p:stCondLst>
                                            <p:cond delay="0"/>
                                          </p:stCondLst>
                                        </p:cTn>
                                        <p:tgtEl>
                                          <p:spTgt spid="390148">
                                            <p:txEl>
                                              <p:charRg st="307" end="330"/>
                                            </p:txEl>
                                          </p:spTgt>
                                        </p:tgtEl>
                                        <p:attrNameLst>
                                          <p:attrName>style.visibility</p:attrName>
                                        </p:attrNameLst>
                                      </p:cBhvr>
                                      <p:to>
                                        <p:strVal val="visible"/>
                                      </p:to>
                                    </p:set>
                                    <p:animEffect transition="in" filter="slide(fromRight)">
                                      <p:cBhvr>
                                        <p:cTn id="39" dur="500"/>
                                        <p:tgtEl>
                                          <p:spTgt spid="390148">
                                            <p:txEl>
                                              <p:charRg st="307" end="330"/>
                                            </p:txEl>
                                          </p:spTgt>
                                        </p:tgtEl>
                                      </p:cBhvr>
                                    </p:animEffect>
                                  </p:childTnLst>
                                </p:cTn>
                              </p:par>
                            </p:childTnLst>
                          </p:cTn>
                        </p:par>
                        <p:par>
                          <p:cTn id="40" fill="hold">
                            <p:stCondLst>
                              <p:cond delay="4500"/>
                            </p:stCondLst>
                            <p:childTnLst>
                              <p:par>
                                <p:cTn id="41" presetID="12" presetClass="entr" presetSubtype="2" fill="hold" grpId="0" nodeType="afterEffect">
                                  <p:stCondLst>
                                    <p:cond delay="0"/>
                                  </p:stCondLst>
                                  <p:childTnLst>
                                    <p:set>
                                      <p:cBhvr>
                                        <p:cTn id="42" dur="1" fill="hold">
                                          <p:stCondLst>
                                            <p:cond delay="0"/>
                                          </p:stCondLst>
                                        </p:cTn>
                                        <p:tgtEl>
                                          <p:spTgt spid="390148">
                                            <p:txEl>
                                              <p:charRg st="331" end="364"/>
                                            </p:txEl>
                                          </p:spTgt>
                                        </p:tgtEl>
                                        <p:attrNameLst>
                                          <p:attrName>style.visibility</p:attrName>
                                        </p:attrNameLst>
                                      </p:cBhvr>
                                      <p:to>
                                        <p:strVal val="visible"/>
                                      </p:to>
                                    </p:set>
                                    <p:animEffect transition="in" filter="slide(fromRight)">
                                      <p:cBhvr>
                                        <p:cTn id="43" dur="500"/>
                                        <p:tgtEl>
                                          <p:spTgt spid="390148">
                                            <p:txEl>
                                              <p:charRg st="331" end="364"/>
                                            </p:txEl>
                                          </p:spTgt>
                                        </p:tgtEl>
                                      </p:cBhvr>
                                    </p:animEffect>
                                  </p:childTnLst>
                                </p:cTn>
                              </p:par>
                            </p:childTnLst>
                          </p:cTn>
                        </p:par>
                        <p:par>
                          <p:cTn id="44" fill="hold">
                            <p:stCondLst>
                              <p:cond delay="5000"/>
                            </p:stCondLst>
                            <p:childTnLst>
                              <p:par>
                                <p:cTn id="45" presetID="12" presetClass="entr" presetSubtype="2" fill="hold" grpId="0" nodeType="afterEffect">
                                  <p:stCondLst>
                                    <p:cond delay="0"/>
                                  </p:stCondLst>
                                  <p:childTnLst>
                                    <p:set>
                                      <p:cBhvr>
                                        <p:cTn id="46" dur="1" fill="hold">
                                          <p:stCondLst>
                                            <p:cond delay="0"/>
                                          </p:stCondLst>
                                        </p:cTn>
                                        <p:tgtEl>
                                          <p:spTgt spid="390148">
                                            <p:txEl>
                                              <p:charRg st="364" end="391"/>
                                            </p:txEl>
                                          </p:spTgt>
                                        </p:tgtEl>
                                        <p:attrNameLst>
                                          <p:attrName>style.visibility</p:attrName>
                                        </p:attrNameLst>
                                      </p:cBhvr>
                                      <p:to>
                                        <p:strVal val="visible"/>
                                      </p:to>
                                    </p:set>
                                    <p:animEffect transition="in" filter="slide(fromRight)">
                                      <p:cBhvr>
                                        <p:cTn id="47" dur="500"/>
                                        <p:tgtEl>
                                          <p:spTgt spid="390148">
                                            <p:txEl>
                                              <p:charRg st="364" end="391"/>
                                            </p:txEl>
                                          </p:spTgt>
                                        </p:tgtEl>
                                      </p:cBhvr>
                                    </p:animEffect>
                                  </p:childTnLst>
                                </p:cTn>
                              </p:par>
                            </p:childTnLst>
                          </p:cTn>
                        </p:par>
                        <p:par>
                          <p:cTn id="48" fill="hold">
                            <p:stCondLst>
                              <p:cond delay="5500"/>
                            </p:stCondLst>
                            <p:childTnLst>
                              <p:par>
                                <p:cTn id="49" presetID="12" presetClass="entr" presetSubtype="2" fill="hold" grpId="0" nodeType="afterEffect">
                                  <p:stCondLst>
                                    <p:cond delay="0"/>
                                  </p:stCondLst>
                                  <p:childTnLst>
                                    <p:set>
                                      <p:cBhvr>
                                        <p:cTn id="50" dur="1" fill="hold">
                                          <p:stCondLst>
                                            <p:cond delay="0"/>
                                          </p:stCondLst>
                                        </p:cTn>
                                        <p:tgtEl>
                                          <p:spTgt spid="390148">
                                            <p:txEl>
                                              <p:charRg st="391" end="413"/>
                                            </p:txEl>
                                          </p:spTgt>
                                        </p:tgtEl>
                                        <p:attrNameLst>
                                          <p:attrName>style.visibility</p:attrName>
                                        </p:attrNameLst>
                                      </p:cBhvr>
                                      <p:to>
                                        <p:strVal val="visible"/>
                                      </p:to>
                                    </p:set>
                                    <p:animEffect transition="in" filter="slide(fromRight)">
                                      <p:cBhvr>
                                        <p:cTn id="51" dur="500"/>
                                        <p:tgtEl>
                                          <p:spTgt spid="390148">
                                            <p:txEl>
                                              <p:charRg st="391" end="4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8" grpId="0" advAuto="100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99331" name="Rectangle 2"/>
          <p:cNvSpPr>
            <a:spLocks noGrp="1"/>
          </p:cNvSpPr>
          <p:nvPr>
            <p:ph type="title"/>
          </p:nvPr>
        </p:nvSpPr>
        <p:spPr>
          <a:xfrm>
            <a:off x="755650" y="620713"/>
            <a:ext cx="7793038" cy="1143000"/>
          </a:xfrm>
        </p:spPr>
        <p:txBody>
          <a:bodyPr vert="horz" wrap="square" lIns="91440" tIns="45720" rIns="91440" bIns="45720" anchor="b" anchorCtr="0"/>
          <a:p>
            <a:pPr eaLnBrk="1" hangingPunct="1"/>
            <a:r>
              <a:rPr lang="zh-CN" altLang="en-US" sz="3200" dirty="0"/>
              <a:t>第四章  会计账户分类</a:t>
            </a:r>
            <a:r>
              <a:rPr lang="en-US" altLang="zh-CN" dirty="0"/>
              <a:t> </a:t>
            </a:r>
            <a:endParaRPr lang="en-US" altLang="zh-CN" dirty="0"/>
          </a:p>
        </p:txBody>
      </p:sp>
      <p:sp>
        <p:nvSpPr>
          <p:cNvPr id="99332" name="Rectangle 3"/>
          <p:cNvSpPr>
            <a:spLocks noGrp="1"/>
          </p:cNvSpPr>
          <p:nvPr>
            <p:ph idx="1"/>
          </p:nvPr>
        </p:nvSpPr>
        <p:spPr>
          <a:xfrm>
            <a:off x="684213" y="1989138"/>
            <a:ext cx="7772400" cy="4114800"/>
          </a:xfrm>
        </p:spPr>
        <p:txBody>
          <a:bodyPr vert="horz" wrap="square" lIns="91440" tIns="45720" rIns="91440" bIns="45720" anchor="t" anchorCtr="0"/>
          <a:p>
            <a:pPr marL="812800" indent="-812800" eaLnBrk="1" hangingPunct="1"/>
            <a:r>
              <a:rPr lang="zh-CN" altLang="en-US" b="1" dirty="0"/>
              <a:t>第一节  账户按经济内容的不同分类</a:t>
            </a:r>
            <a:endParaRPr lang="zh-CN" altLang="en-US" b="1" dirty="0"/>
          </a:p>
          <a:p>
            <a:pPr marL="812800" indent="-812800" eaLnBrk="1" hangingPunct="1"/>
            <a:r>
              <a:rPr lang="zh-CN" altLang="en-US" b="1" dirty="0"/>
              <a:t>资产类账户</a:t>
            </a:r>
            <a:endParaRPr lang="zh-CN" altLang="en-US" b="1" dirty="0"/>
          </a:p>
          <a:p>
            <a:pPr marL="812800" indent="-812800" eaLnBrk="1" hangingPunct="1"/>
            <a:r>
              <a:rPr lang="zh-CN" altLang="en-US" b="1" dirty="0"/>
              <a:t>负债类账户</a:t>
            </a:r>
            <a:endParaRPr lang="zh-CN" altLang="en-US" b="1" dirty="0"/>
          </a:p>
          <a:p>
            <a:pPr marL="812800" indent="-812800" eaLnBrk="1" hangingPunct="1"/>
            <a:r>
              <a:rPr lang="zh-CN" altLang="en-US" b="1" dirty="0"/>
              <a:t>所有者权益类账户</a:t>
            </a:r>
            <a:endParaRPr lang="zh-CN" altLang="en-US" b="1" dirty="0"/>
          </a:p>
          <a:p>
            <a:pPr marL="812800" indent="-812800" eaLnBrk="1" hangingPunct="1"/>
            <a:r>
              <a:rPr lang="zh-CN" altLang="en-US" b="1" dirty="0"/>
              <a:t>成本类账户</a:t>
            </a:r>
            <a:endParaRPr lang="zh-CN" altLang="en-US" b="1" dirty="0"/>
          </a:p>
          <a:p>
            <a:pPr marL="812800" indent="-812800" eaLnBrk="1" hangingPunct="1"/>
            <a:r>
              <a:rPr lang="zh-CN" altLang="en-US" b="1" dirty="0"/>
              <a:t>损益类账户</a:t>
            </a:r>
            <a:endParaRPr lang="en-US" altLang="zh-CN" b="1" dirty="0"/>
          </a:p>
        </p:txBody>
      </p:sp>
    </p:spTree>
  </p:cSld>
  <p:clrMapOvr>
    <a:masterClrMapping/>
  </p:clrMapOvr>
  <p:transition spd="med">
    <p:random/>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00355" name="Rectangle 3"/>
          <p:cNvSpPr>
            <a:spLocks noGrp="1"/>
          </p:cNvSpPr>
          <p:nvPr>
            <p:ph idx="1"/>
          </p:nvPr>
        </p:nvSpPr>
        <p:spPr>
          <a:xfrm>
            <a:off x="755650" y="1628775"/>
            <a:ext cx="7772400" cy="4114800"/>
          </a:xfrm>
        </p:spPr>
        <p:txBody>
          <a:bodyPr vert="horz" wrap="square" lIns="91440" tIns="45720" rIns="91440" bIns="45720" anchor="t" anchorCtr="0"/>
          <a:p>
            <a:pPr eaLnBrk="1" hangingPunct="1">
              <a:lnSpc>
                <a:spcPct val="80000"/>
              </a:lnSpc>
            </a:pPr>
            <a:r>
              <a:rPr lang="zh-CN" altLang="en-US" sz="2800" b="1" dirty="0"/>
              <a:t>第二节	  账户按用途和结构分类</a:t>
            </a:r>
            <a:endParaRPr lang="zh-CN" altLang="en-US" sz="2800" dirty="0"/>
          </a:p>
          <a:p>
            <a:pPr eaLnBrk="1" hangingPunct="1">
              <a:lnSpc>
                <a:spcPct val="80000"/>
              </a:lnSpc>
            </a:pPr>
            <a:r>
              <a:rPr lang="zh-CN" altLang="en-US" sz="2800" dirty="0"/>
              <a:t>账户的用途是指账户的作用，即设置、运用账户的目的和账户记录所能提供的经济信息；账户的结构是指账户能够登记增加、减少和结余的三个部位以及各自所能反映的经济内容。</a:t>
            </a:r>
            <a:endParaRPr lang="zh-CN" altLang="en-US" sz="2800" dirty="0"/>
          </a:p>
          <a:p>
            <a:pPr eaLnBrk="1" hangingPunct="1">
              <a:lnSpc>
                <a:spcPct val="80000"/>
              </a:lnSpc>
            </a:pPr>
            <a:r>
              <a:rPr lang="zh-CN" altLang="en-US" sz="2800" dirty="0"/>
              <a:t>可划分为三大类、九小类</a:t>
            </a:r>
            <a:endParaRPr lang="zh-CN" altLang="en-US" sz="2800" dirty="0"/>
          </a:p>
          <a:p>
            <a:pPr eaLnBrk="1" hangingPunct="1">
              <a:lnSpc>
                <a:spcPct val="80000"/>
              </a:lnSpc>
            </a:pPr>
            <a:r>
              <a:rPr lang="zh-CN" altLang="en-US" sz="2800" dirty="0"/>
              <a:t>三大类包括：</a:t>
            </a:r>
            <a:r>
              <a:rPr lang="zh-CN" altLang="en-US" sz="2400" dirty="0"/>
              <a:t>基本账户</a:t>
            </a:r>
            <a:r>
              <a:rPr lang="en-US" altLang="zh-CN" sz="2400" dirty="0"/>
              <a:t> </a:t>
            </a:r>
            <a:r>
              <a:rPr lang="zh-CN" altLang="en-US" sz="2400" dirty="0"/>
              <a:t>、调整账户、业务账户</a:t>
            </a:r>
            <a:endParaRPr lang="zh-CN" altLang="en-US" sz="2400" dirty="0"/>
          </a:p>
          <a:p>
            <a:pPr eaLnBrk="1" hangingPunct="1">
              <a:lnSpc>
                <a:spcPct val="80000"/>
              </a:lnSpc>
            </a:pPr>
            <a:r>
              <a:rPr lang="zh-CN" altLang="en-US" sz="2800" dirty="0"/>
              <a:t>九小类包括：</a:t>
            </a:r>
            <a:r>
              <a:rPr lang="zh-CN" altLang="en-US" sz="2400" dirty="0"/>
              <a:t>盘存账户、结算账户、跨期摊配账户、资本账户、调整账户、集合分配账户、成本计算账户、配比账户、财务成果计算账户</a:t>
            </a:r>
            <a:endParaRPr lang="en-US" altLang="zh-CN" sz="2400" dirty="0"/>
          </a:p>
        </p:txBody>
      </p:sp>
    </p:spTree>
  </p:cSld>
  <p:clrMapOvr>
    <a:masterClrMapping/>
  </p:clrMapOvr>
  <p:transition spd="med">
    <p:rand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01379" name="Rectangle 3"/>
          <p:cNvSpPr>
            <a:spLocks noGrp="1"/>
          </p:cNvSpPr>
          <p:nvPr>
            <p:ph idx="1"/>
          </p:nvPr>
        </p:nvSpPr>
        <p:spPr>
          <a:xfrm>
            <a:off x="468313" y="1700213"/>
            <a:ext cx="7772400" cy="4114800"/>
          </a:xfrm>
        </p:spPr>
        <p:txBody>
          <a:bodyPr vert="horz" wrap="square" lIns="91440" tIns="45720" rIns="91440" bIns="45720" anchor="t" anchorCtr="0"/>
          <a:p>
            <a:pPr eaLnBrk="1" hangingPunct="1">
              <a:lnSpc>
                <a:spcPct val="80000"/>
              </a:lnSpc>
            </a:pPr>
            <a:r>
              <a:rPr lang="en-US" altLang="zh-CN" sz="1800" dirty="0"/>
              <a:t>(</a:t>
            </a:r>
            <a:r>
              <a:rPr lang="zh-CN" altLang="en-US" sz="1800" dirty="0"/>
              <a:t>一</a:t>
            </a:r>
            <a:r>
              <a:rPr lang="en-US" altLang="zh-CN" sz="1800" dirty="0"/>
              <a:t>)</a:t>
            </a:r>
            <a:r>
              <a:rPr lang="zh-CN" altLang="en-US" sz="1800" dirty="0"/>
              <a:t>盘存类账户</a:t>
            </a:r>
            <a:endParaRPr lang="zh-CN" altLang="en-US" sz="1800" dirty="0"/>
          </a:p>
          <a:p>
            <a:pPr eaLnBrk="1" hangingPunct="1">
              <a:lnSpc>
                <a:spcPct val="80000"/>
              </a:lnSpc>
            </a:pPr>
            <a:r>
              <a:rPr lang="en-US" altLang="zh-CN" sz="1800" dirty="0"/>
              <a:t>1</a:t>
            </a:r>
            <a:r>
              <a:rPr lang="zh-CN" altLang="en-US" sz="1800" dirty="0"/>
              <a:t>、概念</a:t>
            </a:r>
            <a:endParaRPr lang="zh-CN" altLang="en-US" sz="1800" dirty="0"/>
          </a:p>
          <a:p>
            <a:pPr eaLnBrk="1" hangingPunct="1">
              <a:lnSpc>
                <a:spcPct val="80000"/>
              </a:lnSpc>
            </a:pPr>
            <a:r>
              <a:rPr lang="zh-CN" altLang="en-US" sz="1800" dirty="0"/>
              <a:t>盘存账户是用来反映各项实物资产和货币资金增减变动及其结存情况的账户。这类账户可以通过财产清查检查账实是否相符。这类账户主要有原材料、库存商品、现金、银行存款、固定资产等。 </a:t>
            </a:r>
            <a:endParaRPr lang="zh-CN" altLang="en-US" sz="1800" dirty="0"/>
          </a:p>
          <a:p>
            <a:pPr eaLnBrk="1" hangingPunct="1">
              <a:lnSpc>
                <a:spcPct val="80000"/>
              </a:lnSpc>
            </a:pPr>
            <a:r>
              <a:rPr lang="en-US" altLang="zh-CN" sz="1800" dirty="0"/>
              <a:t>2</a:t>
            </a:r>
            <a:r>
              <a:rPr lang="zh-CN" altLang="en-US" sz="1800" dirty="0"/>
              <a:t>、结构</a:t>
            </a:r>
            <a:endParaRPr lang="zh-CN" altLang="en-US" sz="1800" dirty="0"/>
          </a:p>
          <a:p>
            <a:pPr eaLnBrk="1" hangingPunct="1">
              <a:lnSpc>
                <a:spcPct val="80000"/>
              </a:lnSpc>
            </a:pPr>
            <a:r>
              <a:rPr lang="zh-CN" altLang="en-US" sz="1800" dirty="0"/>
              <a:t>盘存类账户的借方登记各项实物资产的增加数额，贷方登记减少数额，余额在借方，反映各项实物资产和货币资金的结存数额。该类账户的结构如下：</a:t>
            </a:r>
            <a:endParaRPr lang="zh-CN" altLang="en-US" sz="1800" dirty="0"/>
          </a:p>
          <a:p>
            <a:pPr eaLnBrk="1" hangingPunct="1">
              <a:lnSpc>
                <a:spcPct val="80000"/>
              </a:lnSpc>
              <a:buNone/>
            </a:pPr>
            <a:r>
              <a:rPr lang="zh-CN" altLang="en-US" sz="1800" dirty="0"/>
              <a:t>                     借方                盘存账户            贷方</a:t>
            </a:r>
            <a:endParaRPr lang="zh-CN" altLang="en-US" sz="1800" dirty="0"/>
          </a:p>
          <a:p>
            <a:pPr eaLnBrk="1" hangingPunct="1">
              <a:lnSpc>
                <a:spcPct val="80000"/>
              </a:lnSpc>
              <a:buNone/>
            </a:pPr>
            <a:r>
              <a:rPr lang="zh-CN" altLang="en-US" sz="1600" dirty="0"/>
              <a:t>期初余额：期初实物资产或货币</a:t>
            </a:r>
            <a:endParaRPr lang="zh-CN" altLang="en-US" sz="1600" dirty="0"/>
          </a:p>
          <a:p>
            <a:pPr eaLnBrk="1" hangingPunct="1">
              <a:lnSpc>
                <a:spcPct val="80000"/>
              </a:lnSpc>
              <a:buNone/>
            </a:pPr>
            <a:r>
              <a:rPr lang="zh-CN" altLang="en-US" sz="1600" dirty="0"/>
              <a:t>                资金结存数</a:t>
            </a:r>
            <a:endParaRPr lang="zh-CN" altLang="en-US" sz="1600" dirty="0"/>
          </a:p>
          <a:p>
            <a:pPr eaLnBrk="1" hangingPunct="1">
              <a:lnSpc>
                <a:spcPct val="80000"/>
              </a:lnSpc>
              <a:buNone/>
            </a:pPr>
            <a:r>
              <a:rPr lang="zh-CN" altLang="en-US" sz="1600" dirty="0"/>
              <a:t>发 生 额：本期实物资产或货币                     发生额：本期实物资产或货币资金</a:t>
            </a:r>
            <a:endParaRPr lang="zh-CN" altLang="en-US" sz="1600" dirty="0"/>
          </a:p>
          <a:p>
            <a:pPr eaLnBrk="1" hangingPunct="1">
              <a:lnSpc>
                <a:spcPct val="80000"/>
              </a:lnSpc>
              <a:buNone/>
            </a:pPr>
            <a:r>
              <a:rPr lang="zh-CN" altLang="en-US" sz="1600" dirty="0"/>
              <a:t>               资金增加数</a:t>
            </a:r>
            <a:r>
              <a:rPr lang="zh-CN" altLang="en-US" sz="1600" dirty="0">
                <a:latin typeface="Times New Roman" panose="02020603050405020304" pitchFamily="18" charset="0"/>
              </a:rPr>
              <a:t>  </a:t>
            </a:r>
            <a:r>
              <a:rPr lang="zh-CN" altLang="en-US" sz="1600" dirty="0"/>
              <a:t>                                             减少数</a:t>
            </a:r>
            <a:endParaRPr lang="zh-CN" altLang="en-US" sz="1600" dirty="0"/>
          </a:p>
          <a:p>
            <a:pPr eaLnBrk="1" hangingPunct="1">
              <a:lnSpc>
                <a:spcPct val="80000"/>
              </a:lnSpc>
              <a:buNone/>
            </a:pPr>
            <a:r>
              <a:rPr lang="zh-CN" altLang="en-US" sz="1600" dirty="0"/>
              <a:t>期末余额：期初实物资产或货币 </a:t>
            </a:r>
            <a:endParaRPr lang="zh-CN" altLang="en-US" sz="1600" dirty="0"/>
          </a:p>
          <a:p>
            <a:pPr eaLnBrk="1" hangingPunct="1">
              <a:lnSpc>
                <a:spcPct val="80000"/>
              </a:lnSpc>
              <a:buNone/>
            </a:pPr>
            <a:r>
              <a:rPr lang="zh-CN" altLang="en-US" sz="1600" dirty="0"/>
              <a:t>                资金结存数</a:t>
            </a:r>
            <a:endParaRPr lang="zh-CN" altLang="en-US" sz="1600" dirty="0"/>
          </a:p>
        </p:txBody>
      </p:sp>
      <p:sp>
        <p:nvSpPr>
          <p:cNvPr id="101380" name="Line 4"/>
          <p:cNvSpPr/>
          <p:nvPr/>
        </p:nvSpPr>
        <p:spPr>
          <a:xfrm>
            <a:off x="611188" y="4221163"/>
            <a:ext cx="7489825" cy="0"/>
          </a:xfrm>
          <a:prstGeom prst="line">
            <a:avLst/>
          </a:prstGeom>
          <a:ln w="9525" cap="flat" cmpd="sng">
            <a:solidFill>
              <a:schemeClr val="tx1"/>
            </a:solidFill>
            <a:prstDash val="solid"/>
            <a:miter/>
            <a:headEnd type="none" w="med" len="med"/>
            <a:tailEnd type="none" w="med" len="med"/>
          </a:ln>
        </p:spPr>
      </p:sp>
      <p:sp>
        <p:nvSpPr>
          <p:cNvPr id="101381" name="Line 5"/>
          <p:cNvSpPr/>
          <p:nvPr/>
        </p:nvSpPr>
        <p:spPr>
          <a:xfrm>
            <a:off x="4140200" y="4221163"/>
            <a:ext cx="0" cy="1655762"/>
          </a:xfrm>
          <a:prstGeom prst="line">
            <a:avLst/>
          </a:prstGeom>
          <a:ln w="9525" cap="flat" cmpd="sng">
            <a:solidFill>
              <a:schemeClr val="tx1"/>
            </a:solidFill>
            <a:prstDash val="solid"/>
            <a:miter/>
            <a:headEnd type="none" w="med" len="med"/>
            <a:tailEnd type="none" w="med" len="med"/>
          </a:ln>
        </p:spPr>
      </p:sp>
      <p:sp>
        <p:nvSpPr>
          <p:cNvPr id="101382" name="Line 6"/>
          <p:cNvSpPr/>
          <p:nvPr/>
        </p:nvSpPr>
        <p:spPr>
          <a:xfrm>
            <a:off x="539750" y="5229225"/>
            <a:ext cx="7489825" cy="0"/>
          </a:xfrm>
          <a:prstGeom prst="line">
            <a:avLst/>
          </a:prstGeom>
          <a:ln w="9525" cap="flat" cmpd="sng">
            <a:solidFill>
              <a:schemeClr val="tx1"/>
            </a:solidFill>
            <a:prstDash val="solid"/>
            <a:miter/>
            <a:headEnd type="none" w="med" len="med"/>
            <a:tailEnd type="none" w="med" len="med"/>
          </a:ln>
        </p:spPr>
      </p:sp>
    </p:spTree>
  </p:cSld>
  <p:clrMapOvr>
    <a:masterClrMapping/>
  </p:clrMapOvr>
  <p:transition spd="med">
    <p:random/>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2"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02403" name="Rectangle 3"/>
          <p:cNvSpPr>
            <a:spLocks noGrp="1"/>
          </p:cNvSpPr>
          <p:nvPr>
            <p:ph idx="1"/>
          </p:nvPr>
        </p:nvSpPr>
        <p:spPr>
          <a:xfrm>
            <a:off x="468313" y="1557338"/>
            <a:ext cx="7772400" cy="4114800"/>
          </a:xfrm>
        </p:spPr>
        <p:txBody>
          <a:bodyPr vert="horz" wrap="square" lIns="91440" tIns="45720" rIns="91440" bIns="45720" anchor="t" anchorCtr="0"/>
          <a:p>
            <a:pPr eaLnBrk="1" hangingPunct="1">
              <a:lnSpc>
                <a:spcPct val="80000"/>
              </a:lnSpc>
              <a:buNone/>
            </a:pPr>
            <a:r>
              <a:rPr lang="en-US" altLang="zh-CN" sz="2000" dirty="0"/>
              <a:t>(</a:t>
            </a:r>
            <a:r>
              <a:rPr lang="zh-CN" altLang="en-US" sz="2000" dirty="0"/>
              <a:t>二</a:t>
            </a:r>
            <a:r>
              <a:rPr lang="en-US" altLang="zh-CN" sz="2000" dirty="0"/>
              <a:t>)</a:t>
            </a:r>
            <a:r>
              <a:rPr lang="zh-CN" altLang="en-US" sz="2000" dirty="0"/>
              <a:t>结算类账户</a:t>
            </a:r>
            <a:endParaRPr lang="zh-CN" altLang="en-US" sz="2000" dirty="0"/>
          </a:p>
          <a:p>
            <a:pPr eaLnBrk="1" hangingPunct="1">
              <a:lnSpc>
                <a:spcPct val="80000"/>
              </a:lnSpc>
              <a:buNone/>
            </a:pPr>
            <a:r>
              <a:rPr lang="en-US" altLang="zh-CN" sz="2000" dirty="0"/>
              <a:t>1</a:t>
            </a:r>
            <a:r>
              <a:rPr lang="zh-CN" altLang="en-US" sz="2000" dirty="0"/>
              <a:t>、概念</a:t>
            </a:r>
            <a:endParaRPr lang="zh-CN" altLang="en-US" sz="2000" dirty="0"/>
          </a:p>
          <a:p>
            <a:pPr eaLnBrk="1" hangingPunct="1">
              <a:lnSpc>
                <a:spcPct val="80000"/>
              </a:lnSpc>
              <a:buNone/>
            </a:pPr>
            <a:r>
              <a:rPr lang="zh-CN" altLang="en-US" sz="2000" dirty="0"/>
              <a:t>结算账户是用来核算企业同其他单位和个人之间的债权、债务结算情况的账户。</a:t>
            </a:r>
            <a:endParaRPr lang="zh-CN" altLang="en-US" sz="2000" dirty="0"/>
          </a:p>
          <a:p>
            <a:pPr eaLnBrk="1" hangingPunct="1">
              <a:lnSpc>
                <a:spcPct val="80000"/>
              </a:lnSpc>
              <a:buNone/>
            </a:pPr>
            <a:r>
              <a:rPr lang="en-US" altLang="zh-CN" sz="2000" dirty="0"/>
              <a:t>2</a:t>
            </a:r>
            <a:r>
              <a:rPr lang="zh-CN" altLang="en-US" sz="2000" dirty="0"/>
              <a:t>、类型</a:t>
            </a:r>
            <a:endParaRPr lang="zh-CN" altLang="en-US" sz="2000" dirty="0"/>
          </a:p>
          <a:p>
            <a:pPr eaLnBrk="1" hangingPunct="1">
              <a:lnSpc>
                <a:spcPct val="80000"/>
              </a:lnSpc>
              <a:buNone/>
            </a:pPr>
            <a:r>
              <a:rPr lang="zh-CN" altLang="en-US" sz="2000" dirty="0"/>
              <a:t>具体可分为债权结算帐户、债务结算帐户和债权债务结算帐户三类。</a:t>
            </a:r>
            <a:endParaRPr lang="zh-CN" altLang="en-US" sz="2000" dirty="0"/>
          </a:p>
          <a:p>
            <a:pPr eaLnBrk="1" hangingPunct="1">
              <a:lnSpc>
                <a:spcPct val="80000"/>
              </a:lnSpc>
              <a:buNone/>
            </a:pPr>
            <a:r>
              <a:rPr lang="zh-CN" altLang="en-US" sz="2000" dirty="0"/>
              <a:t>（</a:t>
            </a:r>
            <a:r>
              <a:rPr lang="en-US" altLang="zh-CN" sz="2000" dirty="0"/>
              <a:t>1</a:t>
            </a:r>
            <a:r>
              <a:rPr lang="zh-CN" altLang="en-US" sz="2000" dirty="0"/>
              <a:t>）债权结算账户：</a:t>
            </a:r>
            <a:endParaRPr lang="zh-CN" altLang="en-US" sz="2000" dirty="0"/>
          </a:p>
          <a:p>
            <a:pPr eaLnBrk="1" hangingPunct="1">
              <a:lnSpc>
                <a:spcPct val="80000"/>
              </a:lnSpc>
              <a:buNone/>
            </a:pPr>
            <a:r>
              <a:rPr lang="zh-CN" altLang="en-US" sz="2000" dirty="0"/>
              <a:t>概念：债权结算账户又称资产结算账户，用来核算各种应收款项的增减变化及其结果。这类账户主要有应收票据、应收股利、应收利息、应收账款、预付账款、其他应收款等。</a:t>
            </a:r>
            <a:endParaRPr lang="zh-CN" altLang="en-US" sz="2000" dirty="0"/>
          </a:p>
          <a:p>
            <a:pPr eaLnBrk="1" hangingPunct="1">
              <a:lnSpc>
                <a:spcPct val="80000"/>
              </a:lnSpc>
              <a:buNone/>
            </a:pPr>
            <a:r>
              <a:rPr lang="zh-CN" altLang="en-US" sz="2000" dirty="0"/>
              <a:t>结构：债权结算账户的借方登记各项应收款项的增加数额，贷方登记减少数额，余额在借方，反映各项应收款项的结余数额。该类账户的结构如下：</a:t>
            </a:r>
            <a:endParaRPr lang="zh-CN" altLang="en-US" sz="2000" dirty="0"/>
          </a:p>
          <a:p>
            <a:pPr eaLnBrk="1" hangingPunct="1">
              <a:lnSpc>
                <a:spcPct val="80000"/>
              </a:lnSpc>
              <a:buNone/>
            </a:pPr>
            <a:r>
              <a:rPr lang="zh-CN" altLang="en-US" sz="2000" dirty="0"/>
              <a:t>               借方            债权结算账户            贷方</a:t>
            </a:r>
            <a:endParaRPr lang="zh-CN" altLang="en-US" sz="2000" dirty="0"/>
          </a:p>
        </p:txBody>
      </p:sp>
      <p:graphicFrame>
        <p:nvGraphicFramePr>
          <p:cNvPr id="395300" name="Group 36"/>
          <p:cNvGraphicFramePr>
            <a:graphicFrameLocks noGrp="1"/>
          </p:cNvGraphicFramePr>
          <p:nvPr/>
        </p:nvGraphicFramePr>
        <p:xfrm>
          <a:off x="755650" y="5634038"/>
          <a:ext cx="6704013" cy="1179513"/>
        </p:xfrm>
        <a:graphic>
          <a:graphicData uri="http://schemas.openxmlformats.org/drawingml/2006/table">
            <a:tbl>
              <a:tblPr/>
              <a:tblGrid>
                <a:gridCol w="3378200"/>
                <a:gridCol w="3325813"/>
              </a:tblGrid>
              <a:tr h="600236">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期初余额：期初债权结余数</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发 生 额：本期债权增加数</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32" marB="45732"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发生额：本期债权减少数</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32" marB="45732"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579276">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期末余额：期末债权结余数</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32" marB="45732"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32" marB="45732"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
        <p:nvSpPr>
          <p:cNvPr id="102416" name="Rectangle 32"/>
          <p:cNvSpPr/>
          <p:nvPr/>
        </p:nvSpPr>
        <p:spPr>
          <a:xfrm>
            <a:off x="0" y="413385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spcBef>
                <a:spcPct val="0"/>
              </a:spcBef>
              <a:buClrTx/>
              <a:buSzTx/>
              <a:buFontTx/>
              <a:buNone/>
            </a:pPr>
            <a:endParaRPr lang="zh-CN" altLang="en-US" sz="2400" dirty="0">
              <a:latin typeface="Times New Roman" panose="02020603050405020304" pitchFamily="18" charset="0"/>
            </a:endParaRPr>
          </a:p>
        </p:txBody>
      </p:sp>
    </p:spTree>
  </p:cSld>
  <p:clrMapOvr>
    <a:masterClrMapping/>
  </p:clrMapOvr>
  <p:transition spd="med">
    <p:rand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Slide Number Placeholder 6"/>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03427" name="Rectangle 3"/>
          <p:cNvSpPr>
            <a:spLocks noGrp="1"/>
          </p:cNvSpPr>
          <p:nvPr>
            <p:ph type="body" sz="half" idx="1"/>
          </p:nvPr>
        </p:nvSpPr>
        <p:spPr>
          <a:xfrm>
            <a:off x="827088" y="1196975"/>
            <a:ext cx="7350125" cy="4114800"/>
          </a:xfrm>
        </p:spPr>
        <p:txBody>
          <a:bodyPr vert="horz" wrap="square" lIns="91440" tIns="45720" rIns="91440" bIns="45720" anchor="t" anchorCtr="0"/>
          <a:p>
            <a:pPr eaLnBrk="1" hangingPunct="1">
              <a:lnSpc>
                <a:spcPct val="80000"/>
              </a:lnSpc>
              <a:buClr>
                <a:schemeClr val="folHlink"/>
              </a:buClr>
              <a:buSzPct val="60000"/>
              <a:buFont typeface="Wingdings" panose="05000000000000000000" pitchFamily="2" charset="2"/>
            </a:pPr>
            <a:r>
              <a:rPr lang="zh-CN" altLang="en-US" sz="2400" dirty="0"/>
              <a:t>（</a:t>
            </a:r>
            <a:r>
              <a:rPr lang="en-US" altLang="zh-CN" sz="2400" dirty="0"/>
              <a:t>2</a:t>
            </a:r>
            <a:r>
              <a:rPr lang="zh-CN" altLang="en-US" sz="2400" dirty="0"/>
              <a:t>）债务结算账户：</a:t>
            </a:r>
            <a:endParaRPr lang="zh-CN" altLang="en-US" sz="2400" dirty="0"/>
          </a:p>
          <a:p>
            <a:pPr eaLnBrk="1" hangingPunct="1">
              <a:lnSpc>
                <a:spcPct val="80000"/>
              </a:lnSpc>
              <a:buClr>
                <a:schemeClr val="folHlink"/>
              </a:buClr>
              <a:buSzPct val="60000"/>
              <a:buFont typeface="Wingdings" panose="05000000000000000000" pitchFamily="2" charset="2"/>
            </a:pPr>
            <a:r>
              <a:rPr lang="zh-CN" altLang="en-US" sz="2400" dirty="0"/>
              <a:t>概念：债务结算账户又称负债结算账户，用来核算各种应付款项的增减变化及其结果。这类账户主要有短期借款、应付票据、应付账款、预收账款、应交税金、其他应交款、应付工资、应付福利费、应付股利、其他应付款、长期借款、应付债券、长期应付款等。 </a:t>
            </a:r>
            <a:endParaRPr lang="zh-CN" altLang="en-US" sz="2400" dirty="0"/>
          </a:p>
          <a:p>
            <a:pPr eaLnBrk="1" hangingPunct="1">
              <a:lnSpc>
                <a:spcPct val="80000"/>
              </a:lnSpc>
              <a:buClr>
                <a:schemeClr val="folHlink"/>
              </a:buClr>
              <a:buSzPct val="60000"/>
              <a:buFont typeface="Wingdings" panose="05000000000000000000" pitchFamily="2" charset="2"/>
            </a:pPr>
            <a:r>
              <a:rPr lang="zh-CN" altLang="en-US" sz="2400" dirty="0"/>
              <a:t>结构：债务结算账户的贷方登记各项应付款项的增加数额，借方登记减少数额，余额在贷方，反映各项应付款项的结余数额。该类账户的结构如下：</a:t>
            </a:r>
            <a:endParaRPr lang="zh-CN" altLang="en-US" sz="2400" dirty="0"/>
          </a:p>
          <a:p>
            <a:pPr eaLnBrk="1" hangingPunct="1">
              <a:lnSpc>
                <a:spcPct val="80000"/>
              </a:lnSpc>
              <a:buClr>
                <a:schemeClr val="folHlink"/>
              </a:buClr>
              <a:buSzPct val="60000"/>
              <a:buFont typeface="Wingdings" panose="05000000000000000000" pitchFamily="2" charset="2"/>
            </a:pPr>
            <a:r>
              <a:rPr lang="zh-CN" altLang="en-US" sz="2400" dirty="0"/>
              <a:t>借方           债务结算账户           贷方</a:t>
            </a:r>
            <a:endParaRPr lang="zh-CN" altLang="en-US" sz="2400" dirty="0"/>
          </a:p>
        </p:txBody>
      </p:sp>
      <p:graphicFrame>
        <p:nvGraphicFramePr>
          <p:cNvPr id="396323" name="Group 35"/>
          <p:cNvGraphicFramePr>
            <a:graphicFrameLocks noGrp="1"/>
          </p:cNvGraphicFramePr>
          <p:nvPr>
            <p:ph sz="half" idx="1"/>
          </p:nvPr>
        </p:nvGraphicFramePr>
        <p:xfrm>
          <a:off x="539750" y="4797425"/>
          <a:ext cx="7561263" cy="1644650"/>
        </p:xfrm>
        <a:graphic>
          <a:graphicData uri="http://schemas.openxmlformats.org/drawingml/2006/table">
            <a:tbl>
              <a:tblPr/>
              <a:tblGrid>
                <a:gridCol w="3808413"/>
                <a:gridCol w="3752850"/>
              </a:tblGrid>
              <a:tr h="863600">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发生额：本期负债减少数</a:t>
                      </a:r>
                      <a:endPar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期初余额：期初负债结余数</a:t>
                      </a:r>
                      <a:endPar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发 生 额：本期负债增加数</a:t>
                      </a:r>
                      <a:endPar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781050">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期末余额：期末负债结余数</a:t>
                      </a:r>
                      <a:endPar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Tree>
  </p:cSld>
  <p:clrMapOvr>
    <a:masterClrMapping/>
  </p:clrMapOvr>
  <p:transition spd="med">
    <p:rand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0" name="Slide Number Placeholder 5"/>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04451" name="Rectangle 3"/>
          <p:cNvSpPr>
            <a:spLocks noGrp="1"/>
          </p:cNvSpPr>
          <p:nvPr>
            <p:ph idx="1"/>
          </p:nvPr>
        </p:nvSpPr>
        <p:spPr>
          <a:xfrm>
            <a:off x="755650" y="1700213"/>
            <a:ext cx="7772400" cy="4114800"/>
          </a:xfrm>
        </p:spPr>
        <p:txBody>
          <a:bodyPr vert="horz" wrap="square" lIns="91440" tIns="45720" rIns="91440" bIns="45720" anchor="t" anchorCtr="0"/>
          <a:p>
            <a:pPr eaLnBrk="1" hangingPunct="1">
              <a:lnSpc>
                <a:spcPct val="90000"/>
              </a:lnSpc>
            </a:pPr>
            <a:r>
              <a:rPr lang="en-US" altLang="zh-CN" sz="2400" dirty="0"/>
              <a:t>(3)</a:t>
            </a:r>
            <a:r>
              <a:rPr lang="zh-CN" altLang="en-US" sz="2400" dirty="0"/>
              <a:t>债权债务结算帐户</a:t>
            </a:r>
            <a:endParaRPr lang="zh-CN" altLang="en-US" sz="2400" dirty="0"/>
          </a:p>
          <a:p>
            <a:pPr eaLnBrk="1" hangingPunct="1">
              <a:lnSpc>
                <a:spcPct val="90000"/>
              </a:lnSpc>
            </a:pPr>
            <a:r>
              <a:rPr lang="zh-CN" altLang="en-US" sz="2400" dirty="0"/>
              <a:t>概念：用来反映和监督企业同其他单位或个人之间的往来结算业务的帐户</a:t>
            </a:r>
            <a:endParaRPr lang="zh-CN" altLang="en-US" sz="2400" dirty="0"/>
          </a:p>
          <a:p>
            <a:pPr eaLnBrk="1" hangingPunct="1">
              <a:lnSpc>
                <a:spcPct val="90000"/>
              </a:lnSpc>
            </a:pPr>
            <a:r>
              <a:rPr lang="zh-CN" altLang="en-US" sz="2400" dirty="0"/>
              <a:t>结构：借方登记债权的增加和债务的偿还；借方登记债权的减少和债务的增加，期末余额如果在借方表示尚未收回的债权，如果在借方则表示为尚未支付的债务。</a:t>
            </a:r>
            <a:endParaRPr lang="zh-CN" altLang="en-US" sz="2400" dirty="0"/>
          </a:p>
        </p:txBody>
      </p:sp>
    </p:spTree>
  </p:cSld>
  <p:clrMapOvr>
    <a:masterClrMapping/>
  </p:clrMapOvr>
  <p:transition spd="med">
    <p:rand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Slide Number Placeholder 6"/>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sp>
        <p:nvSpPr>
          <p:cNvPr id="105475" name="Rectangle 3"/>
          <p:cNvSpPr>
            <a:spLocks noGrp="1"/>
          </p:cNvSpPr>
          <p:nvPr>
            <p:ph type="body" sz="half" idx="1"/>
          </p:nvPr>
        </p:nvSpPr>
        <p:spPr>
          <a:xfrm>
            <a:off x="755650" y="1196975"/>
            <a:ext cx="7421563" cy="4114800"/>
          </a:xfrm>
        </p:spPr>
        <p:txBody>
          <a:bodyPr vert="horz" wrap="square" lIns="91440" tIns="45720" rIns="91440" bIns="45720" anchor="t" anchorCtr="0"/>
          <a:p>
            <a:pPr eaLnBrk="1" hangingPunct="1">
              <a:lnSpc>
                <a:spcPct val="90000"/>
              </a:lnSpc>
              <a:buClr>
                <a:schemeClr val="folHlink"/>
              </a:buClr>
              <a:buSzPct val="60000"/>
              <a:buFont typeface="Wingdings" panose="05000000000000000000" pitchFamily="2" charset="2"/>
            </a:pPr>
            <a:r>
              <a:rPr lang="en-US" altLang="zh-CN" sz="2400" dirty="0"/>
              <a:t>(</a:t>
            </a:r>
            <a:r>
              <a:rPr lang="zh-CN" altLang="en-US" sz="2400" dirty="0"/>
              <a:t>三</a:t>
            </a:r>
            <a:r>
              <a:rPr lang="en-US" altLang="zh-CN" sz="2400" dirty="0"/>
              <a:t>)</a:t>
            </a:r>
            <a:r>
              <a:rPr lang="zh-CN" altLang="en-US" sz="2400" dirty="0"/>
              <a:t>资本类账户</a:t>
            </a:r>
            <a:endParaRPr lang="zh-CN" altLang="en-US" sz="2400" dirty="0"/>
          </a:p>
          <a:p>
            <a:pPr eaLnBrk="1" hangingPunct="1">
              <a:lnSpc>
                <a:spcPct val="90000"/>
              </a:lnSpc>
              <a:buClr>
                <a:schemeClr val="folHlink"/>
              </a:buClr>
              <a:buSzPct val="60000"/>
              <a:buFont typeface="Wingdings" panose="05000000000000000000" pitchFamily="2" charset="2"/>
            </a:pPr>
            <a:r>
              <a:rPr lang="en-US" altLang="zh-CN" sz="2400" dirty="0"/>
              <a:t>1</a:t>
            </a:r>
            <a:r>
              <a:rPr lang="zh-CN" altLang="en-US" sz="2400" dirty="0"/>
              <a:t>、概念</a:t>
            </a:r>
            <a:endParaRPr lang="zh-CN" altLang="en-US" sz="2400" dirty="0"/>
          </a:p>
          <a:p>
            <a:pPr eaLnBrk="1" hangingPunct="1">
              <a:lnSpc>
                <a:spcPct val="90000"/>
              </a:lnSpc>
              <a:buClr>
                <a:schemeClr val="folHlink"/>
              </a:buClr>
              <a:buSzPct val="60000"/>
              <a:buFont typeface="Wingdings" panose="05000000000000000000" pitchFamily="2" charset="2"/>
            </a:pPr>
            <a:r>
              <a:rPr lang="zh-CN" altLang="en-US" sz="2400" dirty="0"/>
              <a:t>资本账户是用来反映实收资本、资本公积、盈余公积的增减变动情况及其实有数额的账户。</a:t>
            </a:r>
            <a:endParaRPr lang="zh-CN" altLang="en-US" sz="2400" dirty="0"/>
          </a:p>
          <a:p>
            <a:pPr eaLnBrk="1" hangingPunct="1">
              <a:lnSpc>
                <a:spcPct val="90000"/>
              </a:lnSpc>
              <a:buClr>
                <a:schemeClr val="folHlink"/>
              </a:buClr>
              <a:buSzPct val="60000"/>
              <a:buFont typeface="Wingdings" panose="05000000000000000000" pitchFamily="2" charset="2"/>
            </a:pPr>
            <a:r>
              <a:rPr lang="en-US" altLang="zh-CN" sz="2400" dirty="0"/>
              <a:t>2</a:t>
            </a:r>
            <a:r>
              <a:rPr lang="zh-CN" altLang="en-US" sz="2400" dirty="0"/>
              <a:t>、结构：</a:t>
            </a:r>
            <a:endParaRPr lang="zh-CN" altLang="en-US" sz="2400" dirty="0"/>
          </a:p>
          <a:p>
            <a:pPr eaLnBrk="1" hangingPunct="1">
              <a:lnSpc>
                <a:spcPct val="90000"/>
              </a:lnSpc>
              <a:buClr>
                <a:schemeClr val="folHlink"/>
              </a:buClr>
              <a:buSzPct val="60000"/>
              <a:buFont typeface="Wingdings" panose="05000000000000000000" pitchFamily="2" charset="2"/>
            </a:pPr>
            <a:r>
              <a:rPr lang="zh-CN" altLang="en-US" sz="2400" dirty="0"/>
              <a:t>账户的贷方登记投资和积累的增加数额，借方登记减少数额，余额在贷方，反映各项投资和积累的实有数额。该类账户的结构如下：</a:t>
            </a:r>
            <a:endParaRPr lang="zh-CN" altLang="en-US" sz="2400" dirty="0"/>
          </a:p>
          <a:p>
            <a:pPr eaLnBrk="1" hangingPunct="1">
              <a:lnSpc>
                <a:spcPct val="90000"/>
              </a:lnSpc>
              <a:buClr>
                <a:schemeClr val="folHlink"/>
              </a:buClr>
              <a:buSzPct val="60000"/>
              <a:buFont typeface="Wingdings" panose="05000000000000000000" pitchFamily="2" charset="2"/>
            </a:pPr>
            <a:r>
              <a:rPr lang="zh-CN" altLang="en-US" sz="2400" dirty="0"/>
              <a:t>借方             资本账户            贷方</a:t>
            </a:r>
            <a:endParaRPr lang="zh-CN" altLang="en-US" sz="2400" dirty="0"/>
          </a:p>
        </p:txBody>
      </p:sp>
      <p:graphicFrame>
        <p:nvGraphicFramePr>
          <p:cNvPr id="398433" name="Group 97"/>
          <p:cNvGraphicFramePr>
            <a:graphicFrameLocks noGrp="1"/>
          </p:cNvGraphicFramePr>
          <p:nvPr>
            <p:ph sz="half" idx="1"/>
          </p:nvPr>
        </p:nvGraphicFramePr>
        <p:xfrm>
          <a:off x="1116013" y="4724400"/>
          <a:ext cx="7488238" cy="2089150"/>
        </p:xfrm>
        <a:graphic>
          <a:graphicData uri="http://schemas.openxmlformats.org/drawingml/2006/table">
            <a:tbl>
              <a:tblPr/>
              <a:tblGrid>
                <a:gridCol w="3514725"/>
                <a:gridCol w="3973512"/>
              </a:tblGrid>
              <a:tr h="1368425">
                <a:tc>
                  <a:txBody>
                    <a:bodyPr/>
                    <a:lstStyle/>
                    <a:p>
                      <a:pPr marL="342900" marR="0" lvl="0" indent="266700" algn="l" defTabSz="914400" rtl="0" eaLnBrk="0" fontAlgn="base" latinLnBrk="0" hangingPunct="0">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266700" algn="l" defTabSz="914400" rtl="0" eaLnBrk="0" fontAlgn="base" latinLnBrk="0" hangingPunct="0">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26670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发生额：本期投资和</a:t>
                      </a:r>
                      <a:endPar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26670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积累减少数</a:t>
                      </a:r>
                      <a:endPar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41910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期初余额：期初投资和积累结存数</a:t>
                      </a:r>
                      <a:endPar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41910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发 生 额：本期投资和</a:t>
                      </a:r>
                      <a:endPar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41910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积累增加数</a:t>
                      </a:r>
                      <a:endPar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720725">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41910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期末余额：期末投资和</a:t>
                      </a:r>
                      <a:endPar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41910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积累结存数 </a:t>
                      </a:r>
                      <a:endPar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Tree>
  </p:cSld>
  <p:clrMapOvr>
    <a:masterClrMapping/>
  </p:clrMapOvr>
  <p:transition spd="med">
    <p:rand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8" name="Slide Number Placeholder 4"/>
          <p:cNvSpPr txBox="1">
            <a:spLocks noGrp="1"/>
          </p:cNvSpPr>
          <p:nvPr>
            <p:ph type="sldNum" sz="quarter" idx="12"/>
          </p:nvPr>
        </p:nvSpPr>
        <p:spPr/>
        <p:txBody>
          <a:bodyPr anchor="b" anchorCtr="0"/>
          <a:p>
            <a:pPr marL="0" indent="0" algn="r" eaLnBrk="1" hangingPunct="1">
              <a:spcBef>
                <a:spcPct val="0"/>
              </a:spcBef>
              <a:buClrTx/>
              <a:buSzTx/>
              <a:buFontTx/>
              <a:buNone/>
            </a:pPr>
            <a:fld id="{9A0DB2DC-4C9A-4742-B13C-FB6460FD3503}" type="slidenum">
              <a:rPr lang="zh-CN" altLang="en-US" sz="1400" dirty="0"/>
            </a:fld>
            <a:endParaRPr lang="zh-CN" altLang="en-US" sz="1400" dirty="0"/>
          </a:p>
        </p:txBody>
      </p:sp>
      <p:graphicFrame>
        <p:nvGraphicFramePr>
          <p:cNvPr id="399448" name="Group 88"/>
          <p:cNvGraphicFramePr>
            <a:graphicFrameLocks noGrp="1"/>
          </p:cNvGraphicFramePr>
          <p:nvPr>
            <p:ph idx="1"/>
          </p:nvPr>
        </p:nvGraphicFramePr>
        <p:xfrm>
          <a:off x="539750" y="4292600"/>
          <a:ext cx="7804150" cy="1133475"/>
        </p:xfrm>
        <a:graphic>
          <a:graphicData uri="http://schemas.openxmlformats.org/drawingml/2006/table">
            <a:tbl>
              <a:tblPr/>
              <a:tblGrid>
                <a:gridCol w="3932238"/>
                <a:gridCol w="3871912"/>
              </a:tblGrid>
              <a:tr h="701433">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发生额：汇集经营过程中某一阶段发生的费用</a:t>
                      </a:r>
                      <a:endPar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46" marB="45746"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发生额：分配结转到各受益对象上的费用</a:t>
                      </a:r>
                      <a:endPar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46" marB="45746"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32042">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期末：  一般无余额</a:t>
                      </a:r>
                      <a:endPar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46" marB="45746"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46" marB="45746"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
        <p:nvSpPr>
          <p:cNvPr id="106511" name="Rectangle 89"/>
          <p:cNvSpPr/>
          <p:nvPr/>
        </p:nvSpPr>
        <p:spPr>
          <a:xfrm>
            <a:off x="684213" y="1731963"/>
            <a:ext cx="7848600" cy="25304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533400" eaLnBrk="1" hangingPunct="1">
              <a:spcBef>
                <a:spcPct val="0"/>
              </a:spcBef>
              <a:buClrTx/>
              <a:buSzTx/>
              <a:buFontTx/>
              <a:buNone/>
            </a:pPr>
            <a:r>
              <a:rPr lang="en-US" altLang="zh-CN" sz="2000" dirty="0"/>
              <a:t>(</a:t>
            </a:r>
            <a:r>
              <a:rPr lang="zh-CN" altLang="en-US" sz="2000" dirty="0"/>
              <a:t>四</a:t>
            </a:r>
            <a:r>
              <a:rPr lang="en-US" altLang="zh-CN" sz="2000" dirty="0"/>
              <a:t>)</a:t>
            </a:r>
            <a:r>
              <a:rPr lang="zh-CN" altLang="en-US" sz="2000" dirty="0"/>
              <a:t>集合分配类账户</a:t>
            </a:r>
            <a:endParaRPr lang="zh-CN" altLang="en-US" sz="2000" dirty="0"/>
          </a:p>
          <a:p>
            <a:pPr marL="0" lvl="0" indent="533400" eaLnBrk="1" hangingPunct="1">
              <a:spcBef>
                <a:spcPct val="0"/>
              </a:spcBef>
              <a:buClrTx/>
              <a:buSzTx/>
              <a:buFontTx/>
              <a:buNone/>
            </a:pPr>
            <a:r>
              <a:rPr lang="en-US" altLang="zh-CN" sz="2000" dirty="0"/>
              <a:t>1</a:t>
            </a:r>
            <a:r>
              <a:rPr lang="zh-CN" altLang="en-US" sz="2000" dirty="0"/>
              <a:t>、概念：</a:t>
            </a:r>
            <a:endParaRPr lang="zh-CN" altLang="en-US" sz="2000" dirty="0"/>
          </a:p>
          <a:p>
            <a:pPr marL="0" lvl="0" indent="533400" eaLnBrk="1" hangingPunct="1">
              <a:spcBef>
                <a:spcPct val="0"/>
              </a:spcBef>
              <a:buClrTx/>
              <a:buSzTx/>
              <a:buFontTx/>
              <a:buNone/>
            </a:pPr>
            <a:r>
              <a:rPr lang="zh-CN" altLang="en-US" sz="2000" dirty="0"/>
              <a:t>集合分配账户是用来归集和分配经营过程中某一阶段所发生的成本费用的账户。属于这类账户的有</a:t>
            </a:r>
            <a:r>
              <a:rPr lang="zh-CN" altLang="en-US" sz="2000" dirty="0">
                <a:latin typeface="Times New Roman" panose="02020603050405020304" pitchFamily="18" charset="0"/>
              </a:rPr>
              <a:t>“</a:t>
            </a:r>
            <a:r>
              <a:rPr lang="zh-CN" altLang="en-US" sz="2000" dirty="0"/>
              <a:t>制造费用</a:t>
            </a:r>
            <a:r>
              <a:rPr lang="zh-CN" altLang="en-US" sz="2000" dirty="0">
                <a:latin typeface="Times New Roman" panose="02020603050405020304" pitchFamily="18" charset="0"/>
              </a:rPr>
              <a:t>”</a:t>
            </a:r>
            <a:r>
              <a:rPr lang="zh-CN" altLang="en-US" sz="2000" dirty="0"/>
              <a:t> 账户。</a:t>
            </a:r>
            <a:endParaRPr lang="zh-CN" altLang="en-US" sz="2000" dirty="0"/>
          </a:p>
          <a:p>
            <a:pPr marL="0" lvl="0" indent="533400" eaLnBrk="1" hangingPunct="1">
              <a:spcBef>
                <a:spcPct val="0"/>
              </a:spcBef>
              <a:buClrTx/>
              <a:buSzTx/>
              <a:buFontTx/>
              <a:buNone/>
            </a:pPr>
            <a:r>
              <a:rPr lang="en-US" altLang="zh-CN" sz="2000" dirty="0"/>
              <a:t>2</a:t>
            </a:r>
            <a:r>
              <a:rPr lang="zh-CN" altLang="en-US" sz="2000" dirty="0"/>
              <a:t>、结构：</a:t>
            </a:r>
            <a:endParaRPr lang="zh-CN" altLang="en-US" sz="2000" dirty="0"/>
          </a:p>
          <a:p>
            <a:pPr marL="0" lvl="0" indent="533400" eaLnBrk="1" hangingPunct="1">
              <a:spcBef>
                <a:spcPct val="0"/>
              </a:spcBef>
              <a:buClrTx/>
              <a:buSzTx/>
              <a:buFontTx/>
              <a:buNone/>
            </a:pPr>
            <a:r>
              <a:rPr lang="zh-CN" altLang="en-US" sz="2000" dirty="0"/>
              <a:t>这类账户的借方汇集费用的发生额，贷方登记费用的分配结转额，分配后一般没有余额。该类账户的结构如下：</a:t>
            </a:r>
            <a:endParaRPr lang="zh-CN" altLang="en-US" sz="2000" dirty="0"/>
          </a:p>
          <a:p>
            <a:pPr marL="0" lvl="0" indent="533400" eaLnBrk="1" hangingPunct="1">
              <a:spcBef>
                <a:spcPct val="0"/>
              </a:spcBef>
              <a:buClrTx/>
              <a:buSzTx/>
              <a:buFontTx/>
              <a:buNone/>
            </a:pPr>
            <a:r>
              <a:rPr lang="zh-CN" altLang="en-US" sz="2000" dirty="0"/>
              <a:t>                  借方            集合分配账户          贷方</a:t>
            </a:r>
            <a:endParaRPr lang="zh-CN" altLang="en-US" sz="2000" dirty="0"/>
          </a:p>
        </p:txBody>
      </p:sp>
    </p:spTree>
  </p:cSld>
  <p:clrMapOvr>
    <a:masterClrMapping/>
  </p:clrMapOvr>
  <p:transition spd="med">
    <p:random/>
  </p:transition>
</p:sld>
</file>

<file path=ppt/tags/tag1.xml><?xml version="1.0" encoding="utf-8"?>
<p:tagLst xmlns:p="http://schemas.openxmlformats.org/presentationml/2006/main">
  <p:tag name="KSO_WM_UNIT_TABLE_BEAUTIFY" val="smartTable{7a26db96-f664-4581-9890-c8d2a99b6b91}"/>
</p:tagLst>
</file>

<file path=ppt/tags/tag2.xml><?xml version="1.0" encoding="utf-8"?>
<p:tagLst xmlns:p="http://schemas.openxmlformats.org/presentationml/2006/main">
  <p:tag name="COMMONDATA" val="eyJoZGlkIjoiMDI2MzEyNmFkZjcyNGU4YWZlOWFmZWU1ODEzNDM3YTAifQ=="/>
</p:tagLst>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en-US" sz="2000" b="1" i="0" u="none" strike="noStrike" cap="none" normalizeH="0" baseline="0" smtClean="0">
            <a:ln>
              <a:noFill/>
            </a:ln>
            <a:solidFill>
              <a:schemeClr val="tx1"/>
            </a:solidFill>
            <a:effectLst/>
            <a:latin typeface="Tahoma" panose="020B0604030504040204" pitchFamily="34" charset="0"/>
            <a:ea typeface="华文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en-US" sz="2000" b="1" i="0" u="none" strike="noStrike" cap="none" normalizeH="0" baseline="0" smtClean="0">
            <a:ln>
              <a:noFill/>
            </a:ln>
            <a:solidFill>
              <a:schemeClr val="tx1"/>
            </a:solidFill>
            <a:effectLst/>
            <a:latin typeface="Tahoma" panose="020B0604030504040204" pitchFamily="34" charset="0"/>
            <a:ea typeface="华文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0</TotalTime>
  <Words>39720</Words>
  <Application>WPS 演示</Application>
  <PresentationFormat>全屏显示(4:3)</PresentationFormat>
  <Paragraphs>3217</Paragraphs>
  <Slides>164</Slides>
  <Notes>1</Notes>
  <HiddenSlides>0</HiddenSlides>
  <MMClips>0</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1</vt:i4>
      </vt:variant>
      <vt:variant>
        <vt:lpstr>幻灯片标题</vt:lpstr>
      </vt:variant>
      <vt:variant>
        <vt:i4>164</vt:i4>
      </vt:variant>
    </vt:vector>
  </HeadingPairs>
  <TitlesOfParts>
    <vt:vector size="190" baseType="lpstr">
      <vt:lpstr>Arial</vt:lpstr>
      <vt:lpstr>宋体</vt:lpstr>
      <vt:lpstr>Wingdings</vt:lpstr>
      <vt:lpstr>Tahoma</vt:lpstr>
      <vt:lpstr>华文宋体</vt:lpstr>
      <vt:lpstr>Times New Roman</vt:lpstr>
      <vt:lpstr>Garamond</vt:lpstr>
      <vt:lpstr>华文细黑</vt:lpstr>
      <vt:lpstr>微软雅黑</vt:lpstr>
      <vt:lpstr>Monotype Sorts</vt:lpstr>
      <vt:lpstr>Wingdings</vt:lpstr>
      <vt:lpstr>Segoe Print</vt:lpstr>
      <vt:lpstr>Arial Unicode MS</vt:lpstr>
      <vt:lpstr>华文行楷</vt:lpstr>
      <vt:lpstr>楷体_GB2312</vt:lpstr>
      <vt:lpstr>新宋体</vt:lpstr>
      <vt:lpstr>隶书</vt:lpstr>
      <vt:lpstr>黑体</vt:lpstr>
      <vt:lpstr>Cajcd Digit Italic</vt:lpstr>
      <vt:lpstr>仿宋_GB2312</vt:lpstr>
      <vt:lpstr>华文仿宋</vt:lpstr>
      <vt:lpstr>仿宋</vt:lpstr>
      <vt:lpstr>华文新魏</vt:lpstr>
      <vt:lpstr>幼圆</vt:lpstr>
      <vt:lpstr>Blends</vt:lpstr>
      <vt:lpstr>Word.Document.8</vt:lpstr>
      <vt:lpstr>         《会计学原理》</vt:lpstr>
      <vt:lpstr>请下载蓝墨云班课（APP）</vt:lpstr>
      <vt:lpstr>第一章 总论</vt:lpstr>
      <vt:lpstr>PowerPoint 演示文稿</vt:lpstr>
      <vt:lpstr>PowerPoint 演示文稿</vt:lpstr>
      <vt:lpstr>第二节会计核算方法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第四章  会计账户分类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第五章会计凭证</vt:lpstr>
      <vt:lpstr>PowerPoint 演示文稿</vt:lpstr>
      <vt:lpstr>PowerPoint 演示文稿</vt:lpstr>
      <vt:lpstr>PowerPoint 演示文稿</vt:lpstr>
      <vt:lpstr>PowerPoint 演示文稿</vt:lpstr>
      <vt:lpstr>PowerPoint 演示文稿</vt:lpstr>
      <vt:lpstr>（三）、原始凭证的填制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吉林大学</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景涛</dc:creator>
  <cp:lastModifiedBy>Vimpire#</cp:lastModifiedBy>
  <cp:revision>421</cp:revision>
  <dcterms:created xsi:type="dcterms:W3CDTF">1999-03-16T20:13:00Z</dcterms:created>
  <dcterms:modified xsi:type="dcterms:W3CDTF">2022-08-21T16:09:17Z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8CC53391259B4C64BC758E303A873CCF</vt:lpwstr>
  </property>
  <property fmtid="{D5CDD505-2E9C-101B-9397-08002B2CF9AE}" pid="3" name="KSOProductBuildVer">
    <vt:lpwstr>2052-11.1.0.12302</vt:lpwstr>
  </property>
</Properties>
</file>